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6"/>
  </p:notesMasterIdLst>
  <p:sldIdLst>
    <p:sldId id="256" r:id="rId5"/>
    <p:sldId id="257" r:id="rId6"/>
    <p:sldId id="258" r:id="rId7"/>
    <p:sldId id="263" r:id="rId8"/>
    <p:sldId id="260" r:id="rId9"/>
    <p:sldId id="274" r:id="rId10"/>
    <p:sldId id="275" r:id="rId11"/>
    <p:sldId id="276" r:id="rId12"/>
    <p:sldId id="271" r:id="rId13"/>
    <p:sldId id="273" r:id="rId14"/>
    <p:sldId id="259" r:id="rId15"/>
    <p:sldId id="277" r:id="rId16"/>
    <p:sldId id="278" r:id="rId17"/>
    <p:sldId id="279" r:id="rId18"/>
    <p:sldId id="280" r:id="rId19"/>
    <p:sldId id="264" r:id="rId20"/>
    <p:sldId id="267" r:id="rId21"/>
    <p:sldId id="266" r:id="rId22"/>
    <p:sldId id="262" r:id="rId23"/>
    <p:sldId id="282" r:id="rId24"/>
    <p:sldId id="26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E24"/>
    <a:srgbClr val="E1F2D6"/>
    <a:srgbClr val="CFE9BD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CF15B-803E-4CED-9DA3-984EC0696E77}" v="15" dt="2021-02-05T14:20:33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7" autoAdjust="0"/>
    <p:restoredTop sz="87711" autoAdjust="0"/>
  </p:normalViewPr>
  <p:slideViewPr>
    <p:cSldViewPr snapToGrid="0">
      <p:cViewPr varScale="1">
        <p:scale>
          <a:sx n="98" d="100"/>
          <a:sy n="98" d="100"/>
        </p:scale>
        <p:origin x="1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320B2-5A8F-4048-B083-CC58BB59E4D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2BA3A-E904-4E9A-AA79-1C859E879AB3}">
      <dgm:prSet/>
      <dgm:spPr/>
      <dgm:t>
        <a:bodyPr/>
        <a:lstStyle/>
        <a:p>
          <a:r>
            <a:rPr lang="en-US"/>
            <a:t>What </a:t>
          </a:r>
        </a:p>
      </dgm:t>
    </dgm:pt>
    <dgm:pt modelId="{EF261A52-7E68-43AE-AA6C-D438900245E2}" type="parTrans" cxnId="{35ED10C9-4BBB-4DC0-A919-166CAE9C0F38}">
      <dgm:prSet/>
      <dgm:spPr/>
      <dgm:t>
        <a:bodyPr/>
        <a:lstStyle/>
        <a:p>
          <a:endParaRPr lang="en-US"/>
        </a:p>
      </dgm:t>
    </dgm:pt>
    <dgm:pt modelId="{4EA35A4B-5384-45BF-963B-5EF5BDC05200}" type="sibTrans" cxnId="{35ED10C9-4BBB-4DC0-A919-166CAE9C0F38}">
      <dgm:prSet/>
      <dgm:spPr/>
      <dgm:t>
        <a:bodyPr/>
        <a:lstStyle/>
        <a:p>
          <a:endParaRPr lang="en-US"/>
        </a:p>
      </dgm:t>
    </dgm:pt>
    <dgm:pt modelId="{334F6EF1-AD11-470E-99EF-97DBBFB88898}">
      <dgm:prSet/>
      <dgm:spPr/>
      <dgm:t>
        <a:bodyPr/>
        <a:lstStyle/>
        <a:p>
          <a:r>
            <a:rPr lang="en-US"/>
            <a:t>Why</a:t>
          </a:r>
        </a:p>
      </dgm:t>
    </dgm:pt>
    <dgm:pt modelId="{6342B5F2-646C-4759-92B4-3556EF469A5F}" type="parTrans" cxnId="{B9F9704D-BA82-48B3-92FC-4551ECB12926}">
      <dgm:prSet/>
      <dgm:spPr/>
      <dgm:t>
        <a:bodyPr/>
        <a:lstStyle/>
        <a:p>
          <a:endParaRPr lang="en-US"/>
        </a:p>
      </dgm:t>
    </dgm:pt>
    <dgm:pt modelId="{B40C1915-7578-4173-AD33-8DF2DA897BB2}" type="sibTrans" cxnId="{B9F9704D-BA82-48B3-92FC-4551ECB12926}">
      <dgm:prSet/>
      <dgm:spPr/>
      <dgm:t>
        <a:bodyPr/>
        <a:lstStyle/>
        <a:p>
          <a:endParaRPr lang="en-US"/>
        </a:p>
      </dgm:t>
    </dgm:pt>
    <dgm:pt modelId="{80ABA16B-CD70-4674-B944-58DA80213C02}">
      <dgm:prSet/>
      <dgm:spPr/>
      <dgm:t>
        <a:bodyPr/>
        <a:lstStyle/>
        <a:p>
          <a:r>
            <a:rPr lang="en-US" dirty="0"/>
            <a:t>Where</a:t>
          </a:r>
        </a:p>
      </dgm:t>
    </dgm:pt>
    <dgm:pt modelId="{B497FDFE-60BC-4041-8BB3-9E6C1175B710}" type="parTrans" cxnId="{A62ACC4B-73ED-4857-AAED-5A8870622EE0}">
      <dgm:prSet/>
      <dgm:spPr/>
      <dgm:t>
        <a:bodyPr/>
        <a:lstStyle/>
        <a:p>
          <a:endParaRPr lang="en-US"/>
        </a:p>
      </dgm:t>
    </dgm:pt>
    <dgm:pt modelId="{76DA16C0-2B62-480E-955C-DFCE1F2881EF}" type="sibTrans" cxnId="{A62ACC4B-73ED-4857-AAED-5A8870622EE0}">
      <dgm:prSet/>
      <dgm:spPr/>
      <dgm:t>
        <a:bodyPr/>
        <a:lstStyle/>
        <a:p>
          <a:endParaRPr lang="en-US"/>
        </a:p>
      </dgm:t>
    </dgm:pt>
    <dgm:pt modelId="{A450036A-3BB8-45C1-BD01-15EDC1192512}">
      <dgm:prSet/>
      <dgm:spPr/>
      <dgm:t>
        <a:bodyPr/>
        <a:lstStyle/>
        <a:p>
          <a:r>
            <a:rPr lang="en-US"/>
            <a:t>How</a:t>
          </a:r>
        </a:p>
      </dgm:t>
    </dgm:pt>
    <dgm:pt modelId="{387BD492-53AE-43AB-ABC0-93CE9DAB9296}" type="parTrans" cxnId="{1FD29132-18C3-4D83-8992-6D8450184350}">
      <dgm:prSet/>
      <dgm:spPr/>
      <dgm:t>
        <a:bodyPr/>
        <a:lstStyle/>
        <a:p>
          <a:endParaRPr lang="en-US"/>
        </a:p>
      </dgm:t>
    </dgm:pt>
    <dgm:pt modelId="{5E9F08F4-9F3E-4DD8-B2A8-9CB615B20279}" type="sibTrans" cxnId="{1FD29132-18C3-4D83-8992-6D8450184350}">
      <dgm:prSet/>
      <dgm:spPr/>
      <dgm:t>
        <a:bodyPr/>
        <a:lstStyle/>
        <a:p>
          <a:endParaRPr lang="en-US"/>
        </a:p>
      </dgm:t>
    </dgm:pt>
    <dgm:pt modelId="{E5C6AEA9-F1EB-4BE7-A5C0-317F5E060B12}">
      <dgm:prSet/>
      <dgm:spPr/>
      <dgm:t>
        <a:bodyPr/>
        <a:lstStyle/>
        <a:p>
          <a:r>
            <a:rPr lang="en-US" dirty="0"/>
            <a:t>When</a:t>
          </a:r>
        </a:p>
      </dgm:t>
    </dgm:pt>
    <dgm:pt modelId="{B87D5C08-64B0-4FBC-B396-DE6FD0BF0253}" type="parTrans" cxnId="{D802B36F-919F-4335-84FF-EF05FB57CB21}">
      <dgm:prSet/>
      <dgm:spPr/>
      <dgm:t>
        <a:bodyPr/>
        <a:lstStyle/>
        <a:p>
          <a:endParaRPr lang="en-US"/>
        </a:p>
      </dgm:t>
    </dgm:pt>
    <dgm:pt modelId="{A3A6878A-FB24-4226-AA81-035A22581A17}" type="sibTrans" cxnId="{D802B36F-919F-4335-84FF-EF05FB57CB21}">
      <dgm:prSet/>
      <dgm:spPr/>
      <dgm:t>
        <a:bodyPr/>
        <a:lstStyle/>
        <a:p>
          <a:endParaRPr lang="en-US"/>
        </a:p>
      </dgm:t>
    </dgm:pt>
    <dgm:pt modelId="{CE18850C-F272-48AE-895B-27C3FE6D0722}">
      <dgm:prSet/>
      <dgm:spPr/>
      <dgm:t>
        <a:bodyPr/>
        <a:lstStyle/>
        <a:p>
          <a:r>
            <a:rPr lang="en-US" dirty="0"/>
            <a:t>Who</a:t>
          </a:r>
        </a:p>
      </dgm:t>
    </dgm:pt>
    <dgm:pt modelId="{882602CD-A1C1-4F0B-B06B-9CC17654F547}" type="parTrans" cxnId="{7DBD4820-B273-4123-A943-7DFD14D0C215}">
      <dgm:prSet/>
      <dgm:spPr/>
      <dgm:t>
        <a:bodyPr/>
        <a:lstStyle/>
        <a:p>
          <a:endParaRPr lang="en-US"/>
        </a:p>
      </dgm:t>
    </dgm:pt>
    <dgm:pt modelId="{3E019B1E-0774-41DC-85B9-41BF762701E9}" type="sibTrans" cxnId="{7DBD4820-B273-4123-A943-7DFD14D0C215}">
      <dgm:prSet/>
      <dgm:spPr/>
      <dgm:t>
        <a:bodyPr/>
        <a:lstStyle/>
        <a:p>
          <a:endParaRPr lang="en-US"/>
        </a:p>
      </dgm:t>
    </dgm:pt>
    <dgm:pt modelId="{9214ED55-3251-494E-B0F0-DD028AD47C42}" type="pres">
      <dgm:prSet presAssocID="{7BC320B2-5A8F-4048-B083-CC58BB59E4D8}" presName="vert0" presStyleCnt="0">
        <dgm:presLayoutVars>
          <dgm:dir/>
          <dgm:animOne val="branch"/>
          <dgm:animLvl val="lvl"/>
        </dgm:presLayoutVars>
      </dgm:prSet>
      <dgm:spPr/>
    </dgm:pt>
    <dgm:pt modelId="{A77F5749-1A17-4D50-92FE-FD0C495FCC6C}" type="pres">
      <dgm:prSet presAssocID="{DF32BA3A-E904-4E9A-AA79-1C859E879AB3}" presName="thickLine" presStyleLbl="alignNode1" presStyleIdx="0" presStyleCnt="6"/>
      <dgm:spPr/>
    </dgm:pt>
    <dgm:pt modelId="{822BE547-5C17-47AA-9FC2-3A054664B945}" type="pres">
      <dgm:prSet presAssocID="{DF32BA3A-E904-4E9A-AA79-1C859E879AB3}" presName="horz1" presStyleCnt="0"/>
      <dgm:spPr/>
    </dgm:pt>
    <dgm:pt modelId="{D831841E-D6E5-4320-99EE-4686A6BAAD51}" type="pres">
      <dgm:prSet presAssocID="{DF32BA3A-E904-4E9A-AA79-1C859E879AB3}" presName="tx1" presStyleLbl="revTx" presStyleIdx="0" presStyleCnt="6"/>
      <dgm:spPr/>
    </dgm:pt>
    <dgm:pt modelId="{2B49A85C-FC62-45C2-8901-99630F12DF05}" type="pres">
      <dgm:prSet presAssocID="{DF32BA3A-E904-4E9A-AA79-1C859E879AB3}" presName="vert1" presStyleCnt="0"/>
      <dgm:spPr/>
    </dgm:pt>
    <dgm:pt modelId="{95F19504-E930-49F6-ACBD-DF350C1FDC90}" type="pres">
      <dgm:prSet presAssocID="{334F6EF1-AD11-470E-99EF-97DBBFB88898}" presName="thickLine" presStyleLbl="alignNode1" presStyleIdx="1" presStyleCnt="6"/>
      <dgm:spPr/>
    </dgm:pt>
    <dgm:pt modelId="{DDA7C1BC-5236-4923-AB09-12C9A5798CCB}" type="pres">
      <dgm:prSet presAssocID="{334F6EF1-AD11-470E-99EF-97DBBFB88898}" presName="horz1" presStyleCnt="0"/>
      <dgm:spPr/>
    </dgm:pt>
    <dgm:pt modelId="{6163FB48-0006-4D4C-BB2F-D189186E28FE}" type="pres">
      <dgm:prSet presAssocID="{334F6EF1-AD11-470E-99EF-97DBBFB88898}" presName="tx1" presStyleLbl="revTx" presStyleIdx="1" presStyleCnt="6"/>
      <dgm:spPr/>
    </dgm:pt>
    <dgm:pt modelId="{7E436D1B-1182-4EA0-8BF7-15DB663A9878}" type="pres">
      <dgm:prSet presAssocID="{334F6EF1-AD11-470E-99EF-97DBBFB88898}" presName="vert1" presStyleCnt="0"/>
      <dgm:spPr/>
    </dgm:pt>
    <dgm:pt modelId="{826874F2-AE29-4738-A9C8-F3E4F0CD8095}" type="pres">
      <dgm:prSet presAssocID="{80ABA16B-CD70-4674-B944-58DA80213C02}" presName="thickLine" presStyleLbl="alignNode1" presStyleIdx="2" presStyleCnt="6"/>
      <dgm:spPr/>
    </dgm:pt>
    <dgm:pt modelId="{9BC67B4C-00E6-4905-9FA0-C8C7014995B8}" type="pres">
      <dgm:prSet presAssocID="{80ABA16B-CD70-4674-B944-58DA80213C02}" presName="horz1" presStyleCnt="0"/>
      <dgm:spPr/>
    </dgm:pt>
    <dgm:pt modelId="{5FE8B145-E913-4071-9B9D-39D4CC205398}" type="pres">
      <dgm:prSet presAssocID="{80ABA16B-CD70-4674-B944-58DA80213C02}" presName="tx1" presStyleLbl="revTx" presStyleIdx="2" presStyleCnt="6"/>
      <dgm:spPr/>
    </dgm:pt>
    <dgm:pt modelId="{42BBD6CD-F674-480B-8794-87BEFB32537F}" type="pres">
      <dgm:prSet presAssocID="{80ABA16B-CD70-4674-B944-58DA80213C02}" presName="vert1" presStyleCnt="0"/>
      <dgm:spPr/>
    </dgm:pt>
    <dgm:pt modelId="{1F5B9DA6-E070-4CE6-8CAB-89A2007BAE34}" type="pres">
      <dgm:prSet presAssocID="{A450036A-3BB8-45C1-BD01-15EDC1192512}" presName="thickLine" presStyleLbl="alignNode1" presStyleIdx="3" presStyleCnt="6"/>
      <dgm:spPr/>
    </dgm:pt>
    <dgm:pt modelId="{5D09A16B-CFB0-4F40-BB7A-2DF27B044C38}" type="pres">
      <dgm:prSet presAssocID="{A450036A-3BB8-45C1-BD01-15EDC1192512}" presName="horz1" presStyleCnt="0"/>
      <dgm:spPr/>
    </dgm:pt>
    <dgm:pt modelId="{C646E0EA-BCEE-4FB7-9348-F2A5684A6C9D}" type="pres">
      <dgm:prSet presAssocID="{A450036A-3BB8-45C1-BD01-15EDC1192512}" presName="tx1" presStyleLbl="revTx" presStyleIdx="3" presStyleCnt="6"/>
      <dgm:spPr/>
    </dgm:pt>
    <dgm:pt modelId="{FF7A8A10-90FD-4523-BDDC-C0F0CF1C5B8C}" type="pres">
      <dgm:prSet presAssocID="{A450036A-3BB8-45C1-BD01-15EDC1192512}" presName="vert1" presStyleCnt="0"/>
      <dgm:spPr/>
    </dgm:pt>
    <dgm:pt modelId="{4FF9DEB2-B865-4F8D-9FA9-2E449AC8E455}" type="pres">
      <dgm:prSet presAssocID="{E5C6AEA9-F1EB-4BE7-A5C0-317F5E060B12}" presName="thickLine" presStyleLbl="alignNode1" presStyleIdx="4" presStyleCnt="6"/>
      <dgm:spPr/>
    </dgm:pt>
    <dgm:pt modelId="{24137F3F-CBCA-4E7A-93B3-A89CB3D533D8}" type="pres">
      <dgm:prSet presAssocID="{E5C6AEA9-F1EB-4BE7-A5C0-317F5E060B12}" presName="horz1" presStyleCnt="0"/>
      <dgm:spPr/>
    </dgm:pt>
    <dgm:pt modelId="{7C73593C-FFCD-4B14-897C-3D32EC1B1AD8}" type="pres">
      <dgm:prSet presAssocID="{E5C6AEA9-F1EB-4BE7-A5C0-317F5E060B12}" presName="tx1" presStyleLbl="revTx" presStyleIdx="4" presStyleCnt="6"/>
      <dgm:spPr/>
    </dgm:pt>
    <dgm:pt modelId="{C439AD10-1908-41F4-9A85-79A0B1CB78A6}" type="pres">
      <dgm:prSet presAssocID="{E5C6AEA9-F1EB-4BE7-A5C0-317F5E060B12}" presName="vert1" presStyleCnt="0"/>
      <dgm:spPr/>
    </dgm:pt>
    <dgm:pt modelId="{ADB65023-8F5F-40F4-8239-FF1E27E20B00}" type="pres">
      <dgm:prSet presAssocID="{CE18850C-F272-48AE-895B-27C3FE6D0722}" presName="thickLine" presStyleLbl="alignNode1" presStyleIdx="5" presStyleCnt="6"/>
      <dgm:spPr/>
    </dgm:pt>
    <dgm:pt modelId="{EF5486D8-8D9E-4943-8E80-CC98FCE6E947}" type="pres">
      <dgm:prSet presAssocID="{CE18850C-F272-48AE-895B-27C3FE6D0722}" presName="horz1" presStyleCnt="0"/>
      <dgm:spPr/>
    </dgm:pt>
    <dgm:pt modelId="{5DCB5A8A-EE1C-4E38-9A1B-C70F83CAEA90}" type="pres">
      <dgm:prSet presAssocID="{CE18850C-F272-48AE-895B-27C3FE6D0722}" presName="tx1" presStyleLbl="revTx" presStyleIdx="5" presStyleCnt="6"/>
      <dgm:spPr/>
    </dgm:pt>
    <dgm:pt modelId="{F86CE050-F8FC-4613-8DFF-73BD9AA0BDBC}" type="pres">
      <dgm:prSet presAssocID="{CE18850C-F272-48AE-895B-27C3FE6D0722}" presName="vert1" presStyleCnt="0"/>
      <dgm:spPr/>
    </dgm:pt>
  </dgm:ptLst>
  <dgm:cxnLst>
    <dgm:cxn modelId="{24F0E711-3973-439B-B136-5E077E811AE0}" type="presOf" srcId="{A450036A-3BB8-45C1-BD01-15EDC1192512}" destId="{C646E0EA-BCEE-4FB7-9348-F2A5684A6C9D}" srcOrd="0" destOrd="0" presId="urn:microsoft.com/office/officeart/2008/layout/LinedList"/>
    <dgm:cxn modelId="{7DBD4820-B273-4123-A943-7DFD14D0C215}" srcId="{7BC320B2-5A8F-4048-B083-CC58BB59E4D8}" destId="{CE18850C-F272-48AE-895B-27C3FE6D0722}" srcOrd="5" destOrd="0" parTransId="{882602CD-A1C1-4F0B-B06B-9CC17654F547}" sibTransId="{3E019B1E-0774-41DC-85B9-41BF762701E9}"/>
    <dgm:cxn modelId="{9E921032-C032-4B49-9508-33EE783B41BF}" type="presOf" srcId="{DF32BA3A-E904-4E9A-AA79-1C859E879AB3}" destId="{D831841E-D6E5-4320-99EE-4686A6BAAD51}" srcOrd="0" destOrd="0" presId="urn:microsoft.com/office/officeart/2008/layout/LinedList"/>
    <dgm:cxn modelId="{1FD29132-18C3-4D83-8992-6D8450184350}" srcId="{7BC320B2-5A8F-4048-B083-CC58BB59E4D8}" destId="{A450036A-3BB8-45C1-BD01-15EDC1192512}" srcOrd="3" destOrd="0" parTransId="{387BD492-53AE-43AB-ABC0-93CE9DAB9296}" sibTransId="{5E9F08F4-9F3E-4DD8-B2A8-9CB615B20279}"/>
    <dgm:cxn modelId="{A62ACC4B-73ED-4857-AAED-5A8870622EE0}" srcId="{7BC320B2-5A8F-4048-B083-CC58BB59E4D8}" destId="{80ABA16B-CD70-4674-B944-58DA80213C02}" srcOrd="2" destOrd="0" parTransId="{B497FDFE-60BC-4041-8BB3-9E6C1175B710}" sibTransId="{76DA16C0-2B62-480E-955C-DFCE1F2881EF}"/>
    <dgm:cxn modelId="{B9F9704D-BA82-48B3-92FC-4551ECB12926}" srcId="{7BC320B2-5A8F-4048-B083-CC58BB59E4D8}" destId="{334F6EF1-AD11-470E-99EF-97DBBFB88898}" srcOrd="1" destOrd="0" parTransId="{6342B5F2-646C-4759-92B4-3556EF469A5F}" sibTransId="{B40C1915-7578-4173-AD33-8DF2DA897BB2}"/>
    <dgm:cxn modelId="{62E00752-29C2-4370-A07A-96D68875DD16}" type="presOf" srcId="{E5C6AEA9-F1EB-4BE7-A5C0-317F5E060B12}" destId="{7C73593C-FFCD-4B14-897C-3D32EC1B1AD8}" srcOrd="0" destOrd="0" presId="urn:microsoft.com/office/officeart/2008/layout/LinedList"/>
    <dgm:cxn modelId="{D565A260-7589-4463-9837-628764AA2CD4}" type="presOf" srcId="{334F6EF1-AD11-470E-99EF-97DBBFB88898}" destId="{6163FB48-0006-4D4C-BB2F-D189186E28FE}" srcOrd="0" destOrd="0" presId="urn:microsoft.com/office/officeart/2008/layout/LinedList"/>
    <dgm:cxn modelId="{2E446E66-5B1E-4286-8AD5-9C6F8FA3DDD6}" type="presOf" srcId="{80ABA16B-CD70-4674-B944-58DA80213C02}" destId="{5FE8B145-E913-4071-9B9D-39D4CC205398}" srcOrd="0" destOrd="0" presId="urn:microsoft.com/office/officeart/2008/layout/LinedList"/>
    <dgm:cxn modelId="{D802B36F-919F-4335-84FF-EF05FB57CB21}" srcId="{7BC320B2-5A8F-4048-B083-CC58BB59E4D8}" destId="{E5C6AEA9-F1EB-4BE7-A5C0-317F5E060B12}" srcOrd="4" destOrd="0" parTransId="{B87D5C08-64B0-4FBC-B396-DE6FD0BF0253}" sibTransId="{A3A6878A-FB24-4226-AA81-035A22581A17}"/>
    <dgm:cxn modelId="{35ED10C9-4BBB-4DC0-A919-166CAE9C0F38}" srcId="{7BC320B2-5A8F-4048-B083-CC58BB59E4D8}" destId="{DF32BA3A-E904-4E9A-AA79-1C859E879AB3}" srcOrd="0" destOrd="0" parTransId="{EF261A52-7E68-43AE-AA6C-D438900245E2}" sibTransId="{4EA35A4B-5384-45BF-963B-5EF5BDC05200}"/>
    <dgm:cxn modelId="{EF39BCEA-B214-4EF6-9FC3-D12BFF1CADDD}" type="presOf" srcId="{7BC320B2-5A8F-4048-B083-CC58BB59E4D8}" destId="{9214ED55-3251-494E-B0F0-DD028AD47C42}" srcOrd="0" destOrd="0" presId="urn:microsoft.com/office/officeart/2008/layout/LinedList"/>
    <dgm:cxn modelId="{8DB853EB-DADD-410A-91E8-45269F632694}" type="presOf" srcId="{CE18850C-F272-48AE-895B-27C3FE6D0722}" destId="{5DCB5A8A-EE1C-4E38-9A1B-C70F83CAEA90}" srcOrd="0" destOrd="0" presId="urn:microsoft.com/office/officeart/2008/layout/LinedList"/>
    <dgm:cxn modelId="{D08E4B67-21BE-4C2E-ACD4-A7E69D36CA36}" type="presParOf" srcId="{9214ED55-3251-494E-B0F0-DD028AD47C42}" destId="{A77F5749-1A17-4D50-92FE-FD0C495FCC6C}" srcOrd="0" destOrd="0" presId="urn:microsoft.com/office/officeart/2008/layout/LinedList"/>
    <dgm:cxn modelId="{7DE54C3C-4771-4427-8584-66FF4554C196}" type="presParOf" srcId="{9214ED55-3251-494E-B0F0-DD028AD47C42}" destId="{822BE547-5C17-47AA-9FC2-3A054664B945}" srcOrd="1" destOrd="0" presId="urn:microsoft.com/office/officeart/2008/layout/LinedList"/>
    <dgm:cxn modelId="{F6784FBB-1D66-4D35-A3AA-E87A4906C1AA}" type="presParOf" srcId="{822BE547-5C17-47AA-9FC2-3A054664B945}" destId="{D831841E-D6E5-4320-99EE-4686A6BAAD51}" srcOrd="0" destOrd="0" presId="urn:microsoft.com/office/officeart/2008/layout/LinedList"/>
    <dgm:cxn modelId="{313119AF-BCC6-4DDA-9000-77F4FE5BD83A}" type="presParOf" srcId="{822BE547-5C17-47AA-9FC2-3A054664B945}" destId="{2B49A85C-FC62-45C2-8901-99630F12DF05}" srcOrd="1" destOrd="0" presId="urn:microsoft.com/office/officeart/2008/layout/LinedList"/>
    <dgm:cxn modelId="{81B58234-1F58-470A-BFE1-F6007A221B95}" type="presParOf" srcId="{9214ED55-3251-494E-B0F0-DD028AD47C42}" destId="{95F19504-E930-49F6-ACBD-DF350C1FDC90}" srcOrd="2" destOrd="0" presId="urn:microsoft.com/office/officeart/2008/layout/LinedList"/>
    <dgm:cxn modelId="{036682F2-A17A-4EFD-BC12-765AE5896CA1}" type="presParOf" srcId="{9214ED55-3251-494E-B0F0-DD028AD47C42}" destId="{DDA7C1BC-5236-4923-AB09-12C9A5798CCB}" srcOrd="3" destOrd="0" presId="urn:microsoft.com/office/officeart/2008/layout/LinedList"/>
    <dgm:cxn modelId="{9A3BBBDA-4050-4BFA-8D5C-2C803886E390}" type="presParOf" srcId="{DDA7C1BC-5236-4923-AB09-12C9A5798CCB}" destId="{6163FB48-0006-4D4C-BB2F-D189186E28FE}" srcOrd="0" destOrd="0" presId="urn:microsoft.com/office/officeart/2008/layout/LinedList"/>
    <dgm:cxn modelId="{D9C78E45-2588-413F-8308-6AF923DFC72F}" type="presParOf" srcId="{DDA7C1BC-5236-4923-AB09-12C9A5798CCB}" destId="{7E436D1B-1182-4EA0-8BF7-15DB663A9878}" srcOrd="1" destOrd="0" presId="urn:microsoft.com/office/officeart/2008/layout/LinedList"/>
    <dgm:cxn modelId="{B6C67B1D-1847-4BAD-A552-B4FBC0C4F7A9}" type="presParOf" srcId="{9214ED55-3251-494E-B0F0-DD028AD47C42}" destId="{826874F2-AE29-4738-A9C8-F3E4F0CD8095}" srcOrd="4" destOrd="0" presId="urn:microsoft.com/office/officeart/2008/layout/LinedList"/>
    <dgm:cxn modelId="{F7B38AD7-E013-4394-A5CF-E916F7DDD5B1}" type="presParOf" srcId="{9214ED55-3251-494E-B0F0-DD028AD47C42}" destId="{9BC67B4C-00E6-4905-9FA0-C8C7014995B8}" srcOrd="5" destOrd="0" presId="urn:microsoft.com/office/officeart/2008/layout/LinedList"/>
    <dgm:cxn modelId="{DA1B6515-79DC-4E89-A3B0-4054FC52BCC3}" type="presParOf" srcId="{9BC67B4C-00E6-4905-9FA0-C8C7014995B8}" destId="{5FE8B145-E913-4071-9B9D-39D4CC205398}" srcOrd="0" destOrd="0" presId="urn:microsoft.com/office/officeart/2008/layout/LinedList"/>
    <dgm:cxn modelId="{763C060D-97D3-4B0C-91DA-F828FB9E55FA}" type="presParOf" srcId="{9BC67B4C-00E6-4905-9FA0-C8C7014995B8}" destId="{42BBD6CD-F674-480B-8794-87BEFB32537F}" srcOrd="1" destOrd="0" presId="urn:microsoft.com/office/officeart/2008/layout/LinedList"/>
    <dgm:cxn modelId="{062BB2B2-B6EF-493F-B3C7-30732764A1CD}" type="presParOf" srcId="{9214ED55-3251-494E-B0F0-DD028AD47C42}" destId="{1F5B9DA6-E070-4CE6-8CAB-89A2007BAE34}" srcOrd="6" destOrd="0" presId="urn:microsoft.com/office/officeart/2008/layout/LinedList"/>
    <dgm:cxn modelId="{C99CB8ED-4D75-4091-B147-20922A6908D4}" type="presParOf" srcId="{9214ED55-3251-494E-B0F0-DD028AD47C42}" destId="{5D09A16B-CFB0-4F40-BB7A-2DF27B044C38}" srcOrd="7" destOrd="0" presId="urn:microsoft.com/office/officeart/2008/layout/LinedList"/>
    <dgm:cxn modelId="{DF139902-D35F-453A-AAAE-0C4FC99E03AF}" type="presParOf" srcId="{5D09A16B-CFB0-4F40-BB7A-2DF27B044C38}" destId="{C646E0EA-BCEE-4FB7-9348-F2A5684A6C9D}" srcOrd="0" destOrd="0" presId="urn:microsoft.com/office/officeart/2008/layout/LinedList"/>
    <dgm:cxn modelId="{6778B6EF-1B88-4E86-A5E8-4961D5500CA3}" type="presParOf" srcId="{5D09A16B-CFB0-4F40-BB7A-2DF27B044C38}" destId="{FF7A8A10-90FD-4523-BDDC-C0F0CF1C5B8C}" srcOrd="1" destOrd="0" presId="urn:microsoft.com/office/officeart/2008/layout/LinedList"/>
    <dgm:cxn modelId="{6C676C42-3C04-420F-AAB3-AE35941F37EA}" type="presParOf" srcId="{9214ED55-3251-494E-B0F0-DD028AD47C42}" destId="{4FF9DEB2-B865-4F8D-9FA9-2E449AC8E455}" srcOrd="8" destOrd="0" presId="urn:microsoft.com/office/officeart/2008/layout/LinedList"/>
    <dgm:cxn modelId="{BA4384AA-6230-4040-95E6-EFC149082565}" type="presParOf" srcId="{9214ED55-3251-494E-B0F0-DD028AD47C42}" destId="{24137F3F-CBCA-4E7A-93B3-A89CB3D533D8}" srcOrd="9" destOrd="0" presId="urn:microsoft.com/office/officeart/2008/layout/LinedList"/>
    <dgm:cxn modelId="{47B51EFD-03DB-41A2-A08D-ED4202C2832B}" type="presParOf" srcId="{24137F3F-CBCA-4E7A-93B3-A89CB3D533D8}" destId="{7C73593C-FFCD-4B14-897C-3D32EC1B1AD8}" srcOrd="0" destOrd="0" presId="urn:microsoft.com/office/officeart/2008/layout/LinedList"/>
    <dgm:cxn modelId="{3892CD10-BF85-4FC0-A785-4F114ACCE607}" type="presParOf" srcId="{24137F3F-CBCA-4E7A-93B3-A89CB3D533D8}" destId="{C439AD10-1908-41F4-9A85-79A0B1CB78A6}" srcOrd="1" destOrd="0" presId="urn:microsoft.com/office/officeart/2008/layout/LinedList"/>
    <dgm:cxn modelId="{3E883FD9-9AB6-40AA-BA4A-437EE8368F6F}" type="presParOf" srcId="{9214ED55-3251-494E-B0F0-DD028AD47C42}" destId="{ADB65023-8F5F-40F4-8239-FF1E27E20B00}" srcOrd="10" destOrd="0" presId="urn:microsoft.com/office/officeart/2008/layout/LinedList"/>
    <dgm:cxn modelId="{B7D11BA4-3A7D-4FCB-8FED-74276AF4D0CD}" type="presParOf" srcId="{9214ED55-3251-494E-B0F0-DD028AD47C42}" destId="{EF5486D8-8D9E-4943-8E80-CC98FCE6E947}" srcOrd="11" destOrd="0" presId="urn:microsoft.com/office/officeart/2008/layout/LinedList"/>
    <dgm:cxn modelId="{5F0417B0-7D6F-4F42-8D57-55551C68E0A2}" type="presParOf" srcId="{EF5486D8-8D9E-4943-8E80-CC98FCE6E947}" destId="{5DCB5A8A-EE1C-4E38-9A1B-C70F83CAEA90}" srcOrd="0" destOrd="0" presId="urn:microsoft.com/office/officeart/2008/layout/LinedList"/>
    <dgm:cxn modelId="{FBA57BE9-2E7D-4E51-B811-32CA0B4ADAD4}" type="presParOf" srcId="{EF5486D8-8D9E-4943-8E80-CC98FCE6E947}" destId="{F86CE050-F8FC-4613-8DFF-73BD9AA0BD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F5749-1A17-4D50-92FE-FD0C495FCC6C}">
      <dsp:nvSpPr>
        <dsp:cNvPr id="0" name=""/>
        <dsp:cNvSpPr/>
      </dsp:nvSpPr>
      <dsp:spPr>
        <a:xfrm>
          <a:off x="0" y="2567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1841E-D6E5-4320-99EE-4686A6BAAD51}">
      <dsp:nvSpPr>
        <dsp:cNvPr id="0" name=""/>
        <dsp:cNvSpPr/>
      </dsp:nvSpPr>
      <dsp:spPr>
        <a:xfrm>
          <a:off x="0" y="2567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What </a:t>
          </a:r>
        </a:p>
      </dsp:txBody>
      <dsp:txXfrm>
        <a:off x="0" y="2567"/>
        <a:ext cx="6492875" cy="875444"/>
      </dsp:txXfrm>
    </dsp:sp>
    <dsp:sp modelId="{95F19504-E930-49F6-ACBD-DF350C1FDC90}">
      <dsp:nvSpPr>
        <dsp:cNvPr id="0" name=""/>
        <dsp:cNvSpPr/>
      </dsp:nvSpPr>
      <dsp:spPr>
        <a:xfrm>
          <a:off x="0" y="878011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3FB48-0006-4D4C-BB2F-D189186E28FE}">
      <dsp:nvSpPr>
        <dsp:cNvPr id="0" name=""/>
        <dsp:cNvSpPr/>
      </dsp:nvSpPr>
      <dsp:spPr>
        <a:xfrm>
          <a:off x="0" y="878011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Why</a:t>
          </a:r>
        </a:p>
      </dsp:txBody>
      <dsp:txXfrm>
        <a:off x="0" y="878011"/>
        <a:ext cx="6492875" cy="875444"/>
      </dsp:txXfrm>
    </dsp:sp>
    <dsp:sp modelId="{826874F2-AE29-4738-A9C8-F3E4F0CD8095}">
      <dsp:nvSpPr>
        <dsp:cNvPr id="0" name=""/>
        <dsp:cNvSpPr/>
      </dsp:nvSpPr>
      <dsp:spPr>
        <a:xfrm>
          <a:off x="0" y="1753455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8B145-E913-4071-9B9D-39D4CC205398}">
      <dsp:nvSpPr>
        <dsp:cNvPr id="0" name=""/>
        <dsp:cNvSpPr/>
      </dsp:nvSpPr>
      <dsp:spPr>
        <a:xfrm>
          <a:off x="0" y="1753455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Where</a:t>
          </a:r>
        </a:p>
      </dsp:txBody>
      <dsp:txXfrm>
        <a:off x="0" y="1753455"/>
        <a:ext cx="6492875" cy="875444"/>
      </dsp:txXfrm>
    </dsp:sp>
    <dsp:sp modelId="{1F5B9DA6-E070-4CE6-8CAB-89A2007BAE34}">
      <dsp:nvSpPr>
        <dsp:cNvPr id="0" name=""/>
        <dsp:cNvSpPr/>
      </dsp:nvSpPr>
      <dsp:spPr>
        <a:xfrm>
          <a:off x="0" y="262890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6E0EA-BCEE-4FB7-9348-F2A5684A6C9D}">
      <dsp:nvSpPr>
        <dsp:cNvPr id="0" name=""/>
        <dsp:cNvSpPr/>
      </dsp:nvSpPr>
      <dsp:spPr>
        <a:xfrm>
          <a:off x="0" y="2628900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How</a:t>
          </a:r>
        </a:p>
      </dsp:txBody>
      <dsp:txXfrm>
        <a:off x="0" y="2628900"/>
        <a:ext cx="6492875" cy="875444"/>
      </dsp:txXfrm>
    </dsp:sp>
    <dsp:sp modelId="{4FF9DEB2-B865-4F8D-9FA9-2E449AC8E455}">
      <dsp:nvSpPr>
        <dsp:cNvPr id="0" name=""/>
        <dsp:cNvSpPr/>
      </dsp:nvSpPr>
      <dsp:spPr>
        <a:xfrm>
          <a:off x="0" y="3504344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3593C-FFCD-4B14-897C-3D32EC1B1AD8}">
      <dsp:nvSpPr>
        <dsp:cNvPr id="0" name=""/>
        <dsp:cNvSpPr/>
      </dsp:nvSpPr>
      <dsp:spPr>
        <a:xfrm>
          <a:off x="0" y="3504344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When</a:t>
          </a:r>
        </a:p>
      </dsp:txBody>
      <dsp:txXfrm>
        <a:off x="0" y="3504344"/>
        <a:ext cx="6492875" cy="875444"/>
      </dsp:txXfrm>
    </dsp:sp>
    <dsp:sp modelId="{ADB65023-8F5F-40F4-8239-FF1E27E20B00}">
      <dsp:nvSpPr>
        <dsp:cNvPr id="0" name=""/>
        <dsp:cNvSpPr/>
      </dsp:nvSpPr>
      <dsp:spPr>
        <a:xfrm>
          <a:off x="0" y="4379788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B5A8A-EE1C-4E38-9A1B-C70F83CAEA90}">
      <dsp:nvSpPr>
        <dsp:cNvPr id="0" name=""/>
        <dsp:cNvSpPr/>
      </dsp:nvSpPr>
      <dsp:spPr>
        <a:xfrm>
          <a:off x="0" y="4379788"/>
          <a:ext cx="6492875" cy="8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Who</a:t>
          </a:r>
        </a:p>
      </dsp:txBody>
      <dsp:txXfrm>
        <a:off x="0" y="4379788"/>
        <a:ext cx="6492875" cy="875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1B69C-EE47-4A58-8ACC-AC5BD3299DA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04B6C-4B4F-4CB8-99E5-B7553CFE1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9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4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3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2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4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Google doc: https://docs.google.com/document/d/1MwIPNPtACywh79bQ3bGv0vWje9KlMvJemagoGcdi35o/edit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004B6C-4B4F-4CB8-99E5-B7553CFE10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7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1EAC-06D7-49AA-8FF0-979433CB83E7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88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A04A-26E8-4A0C-B74E-CCBD678F574E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D375-2F7B-432C-8C3E-D0682C8B0B0E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3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58368" indent="-457200">
              <a:buFont typeface="Wingdings" panose="05000000000000000000" pitchFamily="2" charset="2"/>
              <a:buChar char="§"/>
              <a:defRPr/>
            </a:lvl2pPr>
            <a:lvl3pPr marL="726948" indent="-342900">
              <a:buFont typeface="Wingdings" panose="05000000000000000000" pitchFamily="2" charset="2"/>
              <a:buChar char="§"/>
              <a:defRPr/>
            </a:lvl3pPr>
            <a:lvl4pPr marL="909828" indent="-342900">
              <a:buFont typeface="Wingdings" panose="05000000000000000000" pitchFamily="2" charset="2"/>
              <a:buChar char="§"/>
              <a:defRPr/>
            </a:lvl4pPr>
            <a:lvl5pPr marL="1092708" indent="-3429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25D0-3DC3-4460-8591-E0CD0EE21265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7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63E3-F2A8-4F28-A09B-E4F48AB1E73D}" type="datetime1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D41-ACED-40C2-BD4A-7E887638A83C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2AA5-8D48-4124-A502-EDF05DEE70E0}" type="datetime1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66C3-5DAE-437D-9636-DD1F6B874182}" type="datetime1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1E24-2E95-4B4E-8364-58CE3646AA79}" type="datetime1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D17599-EF96-4E16-99A0-248C9BE49C20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0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B892-3185-422F-A40B-C0F2798BCAA1}" type="datetime1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04" y="286604"/>
            <a:ext cx="11338560" cy="9204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575670"/>
            <a:ext cx="11338560" cy="42934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ED4484-620F-484D-A72D-E791DF9D5D89}" type="datetime1">
              <a:rPr lang="en-US" smtClean="0"/>
              <a:t>4/14/21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1291D3-AD75-4608-9491-AA86D9B690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03504" y="1317221"/>
            <a:ext cx="113385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3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5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5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5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5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5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Arial Nova Light" panose="020B0304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thena@ucf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ine.stohn@exlibrisgroup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E14A-F221-4358-9C0D-54C028B9C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535090"/>
            <a:ext cx="10058400" cy="3375430"/>
          </a:xfrm>
        </p:spPr>
        <p:txBody>
          <a:bodyPr/>
          <a:lstStyle/>
          <a:p>
            <a:r>
              <a:rPr lang="en-US" dirty="0"/>
              <a:t>Package Collection Identifiers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CB25A-72B8-4283-A60F-4EF08FE4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345259"/>
            <a:ext cx="10058400" cy="731238"/>
          </a:xfrm>
        </p:spPr>
        <p:txBody>
          <a:bodyPr>
            <a:normAutofit/>
          </a:bodyPr>
          <a:lstStyle/>
          <a:p>
            <a:r>
              <a:rPr lang="en-US" sz="4000" dirty="0"/>
              <a:t>Who What  When Where Why How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FB9D9-5D56-46C3-ABFF-B6034C1FA057}"/>
              </a:ext>
            </a:extLst>
          </p:cNvPr>
          <p:cNvSpPr txBox="1"/>
          <p:nvPr/>
        </p:nvSpPr>
        <p:spPr>
          <a:xfrm>
            <a:off x="1100138" y="5342836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Athena Hoeppner, </a:t>
            </a:r>
            <a:r>
              <a:rPr lang="en-US" dirty="0"/>
              <a:t>University of Central Florida, Orlando</a:t>
            </a:r>
            <a:endParaRPr lang="de-DE" dirty="0"/>
          </a:p>
          <a:p>
            <a:r>
              <a:rPr lang="de-DE" b="1" dirty="0"/>
              <a:t>Christine Stohn</a:t>
            </a:r>
            <a:r>
              <a:rPr lang="de-DE" dirty="0"/>
              <a:t>, Ex Libris</a:t>
            </a:r>
          </a:p>
          <a:p>
            <a:r>
              <a:rPr lang="de-DE" dirty="0"/>
              <a:t>NISO Plus 2021 </a:t>
            </a:r>
            <a:r>
              <a:rPr lang="de-DE"/>
              <a:t>Virtual Conference | 25 February 2021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768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C03650D7-02FE-47F4-A70F-CF9D13D37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84" y="166517"/>
            <a:ext cx="11664232" cy="6524965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FDD69A65-740F-4611-849A-E9560B9176DE}"/>
              </a:ext>
            </a:extLst>
          </p:cNvPr>
          <p:cNvSpPr/>
          <p:nvPr/>
        </p:nvSpPr>
        <p:spPr>
          <a:xfrm>
            <a:off x="6541471" y="1937629"/>
            <a:ext cx="54026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40DEF6-4B1B-4CA2-ACED-570C57291DCF}"/>
              </a:ext>
            </a:extLst>
          </p:cNvPr>
          <p:cNvSpPr/>
          <p:nvPr/>
        </p:nvSpPr>
        <p:spPr>
          <a:xfrm>
            <a:off x="3419867" y="623386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Different each year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862184-5C44-4919-827C-9F73C443F36A}"/>
              </a:ext>
            </a:extLst>
          </p:cNvPr>
          <p:cNvCxnSpPr>
            <a:cxnSpLocks/>
            <a:endCxn id="17" idx="6"/>
          </p:cNvCxnSpPr>
          <p:nvPr/>
        </p:nvCxnSpPr>
        <p:spPr>
          <a:xfrm flipH="1">
            <a:off x="1844431" y="1366820"/>
            <a:ext cx="2005660" cy="1596285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A4765BD-5EA3-4F3E-973C-F59ECE5DF125}"/>
              </a:ext>
            </a:extLst>
          </p:cNvPr>
          <p:cNvSpPr/>
          <p:nvPr/>
        </p:nvSpPr>
        <p:spPr>
          <a:xfrm>
            <a:off x="1398961" y="2146216"/>
            <a:ext cx="468925" cy="334337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1F9D24B-0171-4106-AE85-C88EC7E81881}"/>
              </a:ext>
            </a:extLst>
          </p:cNvPr>
          <p:cNvCxnSpPr>
            <a:cxnSpLocks/>
            <a:stCxn id="13" idx="2"/>
          </p:cNvCxnSpPr>
          <p:nvPr/>
        </p:nvCxnSpPr>
        <p:spPr>
          <a:xfrm flipH="1" flipV="1">
            <a:off x="1750979" y="733757"/>
            <a:ext cx="1668888" cy="325123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434A05D4-4CBD-44B6-8E5B-BC983021E47F}"/>
              </a:ext>
            </a:extLst>
          </p:cNvPr>
          <p:cNvSpPr/>
          <p:nvPr/>
        </p:nvSpPr>
        <p:spPr>
          <a:xfrm>
            <a:off x="1375506" y="2795936"/>
            <a:ext cx="468925" cy="334337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DA86B7-6553-4004-863A-4CDC8FB6F18B}"/>
              </a:ext>
            </a:extLst>
          </p:cNvPr>
          <p:cNvSpPr/>
          <p:nvPr/>
        </p:nvSpPr>
        <p:spPr>
          <a:xfrm>
            <a:off x="1375505" y="3428999"/>
            <a:ext cx="468925" cy="334337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ADC631-1B49-4008-94DA-ED2F2CE67478}"/>
              </a:ext>
            </a:extLst>
          </p:cNvPr>
          <p:cNvCxnSpPr>
            <a:cxnSpLocks/>
            <a:stCxn id="13" idx="3"/>
            <a:endCxn id="18" idx="6"/>
          </p:cNvCxnSpPr>
          <p:nvPr/>
        </p:nvCxnSpPr>
        <p:spPr>
          <a:xfrm flipH="1">
            <a:off x="1844430" y="1366820"/>
            <a:ext cx="2005661" cy="2229348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D2519D91-E26D-42E3-BA22-9F1C024CB5CC}"/>
              </a:ext>
            </a:extLst>
          </p:cNvPr>
          <p:cNvSpPr/>
          <p:nvPr/>
        </p:nvSpPr>
        <p:spPr>
          <a:xfrm>
            <a:off x="6531743" y="2568603"/>
            <a:ext cx="54026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E591091-FF6E-47AA-A96E-54DCB7B22711}"/>
              </a:ext>
            </a:extLst>
          </p:cNvPr>
          <p:cNvSpPr/>
          <p:nvPr/>
        </p:nvSpPr>
        <p:spPr>
          <a:xfrm>
            <a:off x="6541470" y="3256171"/>
            <a:ext cx="54026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2ACE87B-E09E-4508-B8AD-8B6DB9930DF5}"/>
              </a:ext>
            </a:extLst>
          </p:cNvPr>
          <p:cNvCxnSpPr>
            <a:cxnSpLocks/>
            <a:stCxn id="13" idx="5"/>
          </p:cNvCxnSpPr>
          <p:nvPr/>
        </p:nvCxnSpPr>
        <p:spPr>
          <a:xfrm>
            <a:off x="5927396" y="1366820"/>
            <a:ext cx="637530" cy="755457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94FA5B4-D692-4832-A2E2-AA105728323F}"/>
              </a:ext>
            </a:extLst>
          </p:cNvPr>
          <p:cNvCxnSpPr>
            <a:cxnSpLocks/>
            <a:stCxn id="13" idx="5"/>
            <a:endCxn id="28" idx="1"/>
          </p:cNvCxnSpPr>
          <p:nvPr/>
        </p:nvCxnSpPr>
        <p:spPr>
          <a:xfrm>
            <a:off x="5927396" y="1366820"/>
            <a:ext cx="683467" cy="1268367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7562B3-E894-41E4-89F3-24EF382C22CE}"/>
              </a:ext>
            </a:extLst>
          </p:cNvPr>
          <p:cNvCxnSpPr>
            <a:cxnSpLocks/>
            <a:stCxn id="13" idx="5"/>
            <a:endCxn id="29" idx="1"/>
          </p:cNvCxnSpPr>
          <p:nvPr/>
        </p:nvCxnSpPr>
        <p:spPr>
          <a:xfrm>
            <a:off x="5927396" y="1366820"/>
            <a:ext cx="693194" cy="1955935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BA5D0D0-FE2E-4A3C-944B-25F14A9FD69F}"/>
              </a:ext>
            </a:extLst>
          </p:cNvPr>
          <p:cNvCxnSpPr>
            <a:cxnSpLocks/>
            <a:stCxn id="13" idx="3"/>
            <a:endCxn id="15" idx="6"/>
          </p:cNvCxnSpPr>
          <p:nvPr/>
        </p:nvCxnSpPr>
        <p:spPr>
          <a:xfrm flipH="1">
            <a:off x="1867886" y="1366820"/>
            <a:ext cx="1982205" cy="946565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4203158-A401-4D8C-B767-F2FAE44E138A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6357620" y="853910"/>
            <a:ext cx="262970" cy="204970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315993A-FDF6-4F63-AB57-6F994B0D2DC3}"/>
              </a:ext>
            </a:extLst>
          </p:cNvPr>
          <p:cNvCxnSpPr>
            <a:cxnSpLocks/>
          </p:cNvCxnSpPr>
          <p:nvPr/>
        </p:nvCxnSpPr>
        <p:spPr>
          <a:xfrm flipV="1">
            <a:off x="6357620" y="853910"/>
            <a:ext cx="3817512" cy="237734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0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B1978-95CB-4209-8E1F-FF0A61F3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Package IDs be used?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BC42B-B4DE-4149-875F-F759931C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>
                <a:solidFill>
                  <a:srgbClr val="426E24"/>
                </a:solidFill>
              </a:rPr>
              <a:t>The library perspective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426E24"/>
                </a:solidFill>
              </a:rPr>
              <a:t>Use Case 1</a:t>
            </a:r>
            <a:r>
              <a:rPr lang="en-US" sz="3000" dirty="0"/>
              <a:t>: Enabling a package in a link resolver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426E24"/>
                </a:solidFill>
              </a:rPr>
              <a:t>Use Case 2</a:t>
            </a:r>
            <a:r>
              <a:rPr lang="en-US" sz="3000" dirty="0">
                <a:solidFill>
                  <a:srgbClr val="426E24"/>
                </a:solidFill>
              </a:rPr>
              <a:t>: </a:t>
            </a:r>
            <a:r>
              <a:rPr lang="en-US" sz="3000" dirty="0"/>
              <a:t>Enabling MARC loads or other ILS / ERM integrations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426E24"/>
                </a:solidFill>
              </a:rPr>
              <a:t>Use Case 3</a:t>
            </a:r>
            <a:r>
              <a:rPr lang="en-US" sz="3000" dirty="0"/>
              <a:t>: Enabling data sources in a discovery index and matching the searchable records to owned full text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426E24"/>
                </a:solidFill>
              </a:rPr>
              <a:t>Use Case 4</a:t>
            </a:r>
            <a:r>
              <a:rPr lang="en-US" sz="3000" dirty="0"/>
              <a:t>: Establish predictable, potentially hierarchical, organization of packages in ERMs and KBs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465A05-92AB-4CE6-8F80-FD669FD5F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6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15FBE3-4F4A-4A4B-A2AD-87B3BBFD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1: Enabling a package in a link resolver</a:t>
            </a:r>
          </a:p>
        </p:txBody>
      </p:sp>
      <p:pic>
        <p:nvPicPr>
          <p:cNvPr id="14" name="Content Placeholder 5">
            <a:extLst>
              <a:ext uri="{FF2B5EF4-FFF2-40B4-BE49-F238E27FC236}">
                <a16:creationId xmlns:a16="http://schemas.microsoft.com/office/drawing/2014/main" id="{69E85679-810E-4283-9C3A-434571221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5786" b="47604"/>
          <a:stretch/>
        </p:blipFill>
        <p:spPr>
          <a:xfrm>
            <a:off x="352608" y="1548071"/>
            <a:ext cx="5997475" cy="2478399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Content Placeholder 5">
            <a:extLst>
              <a:ext uri="{FF2B5EF4-FFF2-40B4-BE49-F238E27FC236}">
                <a16:creationId xmlns:a16="http://schemas.microsoft.com/office/drawing/2014/main" id="{887FCD86-BBE0-40B4-8F0E-55A584C4B2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970" b="47466"/>
          <a:stretch/>
        </p:blipFill>
        <p:spPr>
          <a:xfrm>
            <a:off x="4194080" y="3977050"/>
            <a:ext cx="7327744" cy="2255078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B6CFDB11-E362-4BA7-AE69-936466AB570A}"/>
              </a:ext>
            </a:extLst>
          </p:cNvPr>
          <p:cNvSpPr/>
          <p:nvPr/>
        </p:nvSpPr>
        <p:spPr>
          <a:xfrm>
            <a:off x="7926046" y="1732437"/>
            <a:ext cx="2937753" cy="739302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Package ID:</a:t>
            </a:r>
            <a:br>
              <a:rPr lang="en-US" sz="2400" dirty="0">
                <a:solidFill>
                  <a:srgbClr val="426E24"/>
                </a:solidFill>
              </a:rPr>
            </a:br>
            <a:r>
              <a:rPr lang="en-US" sz="2400" dirty="0">
                <a:solidFill>
                  <a:srgbClr val="426E24"/>
                </a:solidFill>
              </a:rPr>
              <a:t>EPLC-123456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89CB42D-9510-47B2-B4F2-570083E3B12E}"/>
              </a:ext>
            </a:extLst>
          </p:cNvPr>
          <p:cNvCxnSpPr>
            <a:cxnSpLocks/>
            <a:stCxn id="17" idx="2"/>
          </p:cNvCxnSpPr>
          <p:nvPr/>
        </p:nvCxnSpPr>
        <p:spPr>
          <a:xfrm flipH="1" flipV="1">
            <a:off x="3122579" y="1989960"/>
            <a:ext cx="4803467" cy="112128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98F1508-5583-4C51-93E5-1B9F38D4A9F8}"/>
              </a:ext>
            </a:extLst>
          </p:cNvPr>
          <p:cNvSpPr/>
          <p:nvPr/>
        </p:nvSpPr>
        <p:spPr>
          <a:xfrm>
            <a:off x="574320" y="1771034"/>
            <a:ext cx="2343978" cy="311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Package EPLC-123457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B921FC-86F3-4717-847D-DD12721A6118}"/>
              </a:ext>
            </a:extLst>
          </p:cNvPr>
          <p:cNvSpPr/>
          <p:nvPr/>
        </p:nvSpPr>
        <p:spPr>
          <a:xfrm>
            <a:off x="7247108" y="4511591"/>
            <a:ext cx="1536970" cy="24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EPLC-123456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FF3CC0-176B-4DAB-801F-8BDB7B22FBF4}"/>
              </a:ext>
            </a:extLst>
          </p:cNvPr>
          <p:cNvSpPr/>
          <p:nvPr/>
        </p:nvSpPr>
        <p:spPr>
          <a:xfrm>
            <a:off x="7276509" y="4112651"/>
            <a:ext cx="1232480" cy="354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Package ID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62702C-C1E3-4947-8B24-F8B71548E42B}"/>
              </a:ext>
            </a:extLst>
          </p:cNvPr>
          <p:cNvSpPr/>
          <p:nvPr/>
        </p:nvSpPr>
        <p:spPr>
          <a:xfrm>
            <a:off x="7276509" y="5048446"/>
            <a:ext cx="1536970" cy="24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EPLC-123457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4BE983-E17B-4419-B68F-391AC54331A4}"/>
              </a:ext>
            </a:extLst>
          </p:cNvPr>
          <p:cNvSpPr/>
          <p:nvPr/>
        </p:nvSpPr>
        <p:spPr>
          <a:xfrm>
            <a:off x="7276509" y="5636841"/>
            <a:ext cx="1536970" cy="24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EPLC-123458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EA4DCCA-C983-40D8-83FC-F33F448F6413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8667345" y="2471739"/>
            <a:ext cx="727578" cy="2576707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23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E686-5F03-4C24-A1B0-97F2CC1B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 4: Potentially hierarchical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FAEEBD44-1B78-48E7-9B29-41923D5EE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8970" b="47466"/>
          <a:stretch/>
        </p:blipFill>
        <p:spPr>
          <a:xfrm>
            <a:off x="374521" y="1907459"/>
            <a:ext cx="11278124" cy="3470786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A4C620B-18A9-4EFD-B354-FB8652B0D1D2}"/>
              </a:ext>
            </a:extLst>
          </p:cNvPr>
          <p:cNvSpPr/>
          <p:nvPr/>
        </p:nvSpPr>
        <p:spPr>
          <a:xfrm>
            <a:off x="8879726" y="1471965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Complete v Variable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683558D-8EB9-4DCE-84EB-77889CC13F33}"/>
              </a:ext>
            </a:extLst>
          </p:cNvPr>
          <p:cNvCxnSpPr>
            <a:cxnSpLocks/>
          </p:cNvCxnSpPr>
          <p:nvPr/>
        </p:nvCxnSpPr>
        <p:spPr>
          <a:xfrm flipH="1">
            <a:off x="6253316" y="2360905"/>
            <a:ext cx="4095289" cy="606977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636BEF-8D56-4B5B-94AC-C812572719A1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6381137" y="2342952"/>
            <a:ext cx="3967466" cy="1314648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6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E686-5F03-4C24-A1B0-97F2CC1B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 4: Potentially hierarchical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FAEEBD44-1B78-48E7-9B29-41923D5EE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28970" b="76969"/>
          <a:stretch/>
        </p:blipFill>
        <p:spPr>
          <a:xfrm>
            <a:off x="374521" y="1907459"/>
            <a:ext cx="11278124" cy="1521541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A4C620B-18A9-4EFD-B354-FB8652B0D1D2}"/>
              </a:ext>
            </a:extLst>
          </p:cNvPr>
          <p:cNvSpPr/>
          <p:nvPr/>
        </p:nvSpPr>
        <p:spPr>
          <a:xfrm>
            <a:off x="4505567" y="4340859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All Available Content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683558D-8EB9-4DCE-84EB-77889CC13F33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5974444" y="3036886"/>
            <a:ext cx="677607" cy="1303973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636BEF-8D56-4B5B-94AC-C812572719A1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9957324" y="3036886"/>
            <a:ext cx="1190574" cy="1303973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676EEFF-0285-49F5-B18D-0862D4EF80EF}"/>
              </a:ext>
            </a:extLst>
          </p:cNvPr>
          <p:cNvSpPr/>
          <p:nvPr/>
        </p:nvSpPr>
        <p:spPr>
          <a:xfrm>
            <a:off x="5245097" y="2750232"/>
            <a:ext cx="1707161" cy="24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EPLC-1234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sz="2000" b="1" dirty="0">
                <a:solidFill>
                  <a:srgbClr val="C00000"/>
                </a:solidFill>
              </a:rPr>
              <a:t>-X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AB985-804A-446E-A93C-191B7096A207}"/>
              </a:ext>
            </a:extLst>
          </p:cNvPr>
          <p:cNvSpPr/>
          <p:nvPr/>
        </p:nvSpPr>
        <p:spPr>
          <a:xfrm>
            <a:off x="5084747" y="2192594"/>
            <a:ext cx="1974814" cy="396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</a:rPr>
              <a:t>Package ID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FBF29-B331-435F-9C38-31E625FBCFBB}"/>
              </a:ext>
            </a:extLst>
          </p:cNvPr>
          <p:cNvSpPr/>
          <p:nvPr/>
        </p:nvSpPr>
        <p:spPr>
          <a:xfrm>
            <a:off x="9719039" y="2745524"/>
            <a:ext cx="1707161" cy="248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EPLC-12345</a:t>
            </a:r>
            <a:r>
              <a:rPr lang="en-US" sz="2000" dirty="0">
                <a:solidFill>
                  <a:srgbClr val="C00000"/>
                </a:solidFill>
              </a:rPr>
              <a:t>-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CE560B4-97E1-480D-9C43-821A2D3ACC82}"/>
              </a:ext>
            </a:extLst>
          </p:cNvPr>
          <p:cNvSpPr/>
          <p:nvPr/>
        </p:nvSpPr>
        <p:spPr>
          <a:xfrm>
            <a:off x="8488447" y="4340859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Specific </a:t>
            </a:r>
          </a:p>
          <a:p>
            <a:pPr algn="ctr"/>
            <a:r>
              <a:rPr lang="en-US" sz="2400" dirty="0">
                <a:solidFill>
                  <a:srgbClr val="426E24"/>
                </a:solidFill>
              </a:rPr>
              <a:t>Sub-Set</a:t>
            </a:r>
          </a:p>
        </p:txBody>
      </p:sp>
    </p:spTree>
    <p:extLst>
      <p:ext uri="{BB962C8B-B14F-4D97-AF65-F5344CB8AC3E}">
        <p14:creationId xmlns:p14="http://schemas.microsoft.com/office/powerpoint/2010/main" val="296793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76574-B08B-4BB0-BC25-212696D2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4: Potentially hierarchical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4BA7E5-4E92-482B-847C-7F89886BCD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312" y="1480754"/>
            <a:ext cx="9177376" cy="4979031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053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B01D-B858-46AF-8933-EBA5B3E1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I want Package IDs?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7057-2E20-4ECA-AA4F-9CF54DC56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594359"/>
            <a:ext cx="6492240" cy="5710845"/>
          </a:xfrm>
        </p:spPr>
        <p:txBody>
          <a:bodyPr>
            <a:normAutofit fontScale="70000" lnSpcReduction="20000"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US" sz="4300" b="1" u="sng" dirty="0">
                <a:solidFill>
                  <a:srgbClr val="426E24"/>
                </a:solidFill>
              </a:rPr>
              <a:t>The KB Provider perspective</a:t>
            </a:r>
          </a:p>
          <a:p>
            <a:pPr marL="201168" lvl="1" indent="0">
              <a:buNone/>
            </a:pPr>
            <a:endParaRPr lang="en-US" sz="2300" b="1" u="sng" dirty="0"/>
          </a:p>
          <a:p>
            <a:pPr marL="201168" lvl="1" indent="0">
              <a:buNone/>
            </a:pPr>
            <a:r>
              <a:rPr lang="en-US" sz="3400" b="1" dirty="0"/>
              <a:t>Serve as a disambiguation data point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Easier communication </a:t>
            </a:r>
            <a:r>
              <a:rPr lang="en-US" sz="3300" dirty="0"/>
              <a:t>in the supply chain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rgbClr val="426E24"/>
                </a:solidFill>
              </a:rPr>
              <a:t>Verification</a:t>
            </a:r>
            <a:r>
              <a:rPr lang="en-US" sz="3300" dirty="0"/>
              <a:t> of feeds from content providers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Stable way </a:t>
            </a:r>
            <a:r>
              <a:rPr lang="en-US" sz="3300" dirty="0"/>
              <a:t>to track changes in packages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dirty="0"/>
              <a:t>If included in Discovery feeds, could </a:t>
            </a: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streamline the rights exchange</a:t>
            </a:r>
            <a:r>
              <a:rPr lang="en-US" sz="3300" dirty="0"/>
              <a:t> between the KB and the discovery index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Recording packages</a:t>
            </a:r>
            <a:r>
              <a:rPr lang="en-US" sz="3300" dirty="0"/>
              <a:t> in the license</a:t>
            </a:r>
          </a:p>
          <a:p>
            <a:pPr lvl="1">
              <a:lnSpc>
                <a:spcPct val="134000"/>
              </a:lnSpc>
              <a:buFont typeface="Wingdings" panose="05000000000000000000" pitchFamily="2" charset="2"/>
              <a:buChar char="§"/>
            </a:pPr>
            <a:r>
              <a:rPr lang="en-US" sz="3300" b="1" dirty="0">
                <a:solidFill>
                  <a:schemeClr val="accent2">
                    <a:lumMod val="75000"/>
                  </a:schemeClr>
                </a:solidFill>
              </a:rPr>
              <a:t>Support for innovative features </a:t>
            </a:r>
            <a:r>
              <a:rPr lang="en-US" sz="3300" dirty="0"/>
              <a:t>such as the provider zone in Alma – direct updates of KBs by providers</a:t>
            </a:r>
            <a:endParaRPr lang="de-DE" sz="33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80069D-B6FC-4EB6-8863-27987DF2D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22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B01D-B858-46AF-8933-EBA5B3E1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I want Package IDs?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7057-2E20-4ECA-AA4F-9CF54DC5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Serve as a </a:t>
            </a:r>
            <a:r>
              <a:rPr lang="en-US" b="1" dirty="0">
                <a:solidFill>
                  <a:srgbClr val="426E24"/>
                </a:solidFill>
              </a:rPr>
              <a:t>disambiguation</a:t>
            </a:r>
            <a:r>
              <a:rPr lang="en-US" dirty="0"/>
              <a:t> data point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de-DE" dirty="0"/>
          </a:p>
          <a:p>
            <a:r>
              <a:rPr lang="de-DE" dirty="0"/>
              <a:t>And of course - </a:t>
            </a:r>
            <a:r>
              <a:rPr lang="de-DE" b="1" dirty="0">
                <a:solidFill>
                  <a:srgbClr val="426E24"/>
                </a:solidFill>
              </a:rPr>
              <a:t>KBART automation</a:t>
            </a:r>
            <a:r>
              <a:rPr lang="de-DE" dirty="0"/>
              <a:t>!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de-D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/>
              <a:t> Basis for defining the next stage for  automatically updating (sub) packages in KBs with library holdings</a:t>
            </a:r>
          </a:p>
          <a:p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0E8A1-0566-4D4B-B251-908AF8399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19BCD6E8-579F-41DD-BE7C-D9D017B0A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91" y="1826667"/>
            <a:ext cx="2114257" cy="109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74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A2D1-698E-4B99-BFE7-2ED54F9AF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286604"/>
            <a:ext cx="11338560" cy="920404"/>
          </a:xfrm>
        </p:spPr>
        <p:txBody>
          <a:bodyPr>
            <a:normAutofit/>
          </a:bodyPr>
          <a:lstStyle/>
          <a:p>
            <a:r>
              <a:rPr lang="de-DE" dirty="0"/>
              <a:t>Are there challenges? Of course!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36C82-D77C-4775-8010-CFC5EB9E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1575670"/>
            <a:ext cx="11338560" cy="4293424"/>
          </a:xfrm>
        </p:spPr>
        <p:txBody>
          <a:bodyPr>
            <a:normAutofit lnSpcReduction="10000"/>
          </a:bodyPr>
          <a:lstStyle/>
          <a:p>
            <a:pPr lvl="1"/>
            <a:r>
              <a:rPr lang="de-DE" dirty="0"/>
              <a:t>Restrospectively adding IDs to a Knowledge Base is not simple – package titles will have to be mapped to a package ID</a:t>
            </a:r>
          </a:p>
          <a:p>
            <a:pPr lvl="3"/>
            <a:r>
              <a:rPr lang="de-DE" dirty="0"/>
              <a:t>Thousands of providers</a:t>
            </a:r>
          </a:p>
          <a:p>
            <a:pPr lvl="3"/>
            <a:r>
              <a:rPr lang="de-DE" dirty="0"/>
              <a:t>An even higher number of packages</a:t>
            </a:r>
          </a:p>
          <a:p>
            <a:pPr lvl="3"/>
            <a:endParaRPr lang="de-DE" dirty="0"/>
          </a:p>
          <a:p>
            <a:pPr lvl="1"/>
            <a:r>
              <a:rPr lang="de-DE" dirty="0"/>
              <a:t>May lead to conflicts between KB and provider                            listings</a:t>
            </a:r>
          </a:p>
          <a:p>
            <a:pPr lvl="3"/>
            <a:r>
              <a:rPr lang="en-US" dirty="0"/>
              <a:t>Packages sometimes grew in a KB over time, with </a:t>
            </a:r>
            <a:br>
              <a:rPr lang="en-US" dirty="0"/>
            </a:br>
            <a:r>
              <a:rPr lang="en-US" dirty="0"/>
              <a:t>libraries influencing changes and additions </a:t>
            </a:r>
          </a:p>
          <a:p>
            <a:pPr lvl="3"/>
            <a:r>
              <a:rPr lang="en-US" dirty="0"/>
              <a:t>May lead to ID on the provider side not reflecting the </a:t>
            </a:r>
            <a:br>
              <a:rPr lang="en-US" dirty="0"/>
            </a:br>
            <a:r>
              <a:rPr lang="en-US" dirty="0"/>
              <a:t>exact same content on the KB side anymore</a:t>
            </a:r>
          </a:p>
          <a:p>
            <a:pPr marL="201168" lvl="1" indent="0">
              <a:buNone/>
            </a:pPr>
            <a:endParaRPr lang="de-D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CFD3FDC-B3C1-4755-964A-8EA1CCC0DCFC}"/>
              </a:ext>
            </a:extLst>
          </p:cNvPr>
          <p:cNvSpPr txBox="1">
            <a:spLocks/>
          </p:cNvSpPr>
          <p:nvPr/>
        </p:nvSpPr>
        <p:spPr>
          <a:xfrm rot="625941">
            <a:off x="8283054" y="3758795"/>
            <a:ext cx="3433776" cy="2310094"/>
          </a:xfrm>
          <a:prstGeom prst="rect">
            <a:avLst/>
          </a:prstGeom>
          <a:solidFill>
            <a:srgbClr val="E1F2D6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>
            <a:lvl1pPr marL="91440" indent="-91440" algn="l" defTabSz="914400" rtl="0" eaLnBrk="1" latinLnBrk="0" hangingPunct="1">
              <a:lnSpc>
                <a:spcPct val="105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US" sz="2400" b="1" i="1" dirty="0">
                <a:solidFill>
                  <a:srgbClr val="426E24"/>
                </a:solidFill>
              </a:rPr>
              <a:t>Rome was also not built in a day! Let‘s aim for improvement, it does not have to be perfect</a:t>
            </a:r>
          </a:p>
        </p:txBody>
      </p:sp>
    </p:spTree>
    <p:extLst>
      <p:ext uri="{BB962C8B-B14F-4D97-AF65-F5344CB8AC3E}">
        <p14:creationId xmlns:p14="http://schemas.microsoft.com/office/powerpoint/2010/main" val="183947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E99A-A058-4F67-BB2E-E185E7C4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Package IDs be real?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31136-AD53-4D7C-86DD-51919F6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45720" rIns="45720">
            <a:normAutofit/>
          </a:bodyPr>
          <a:lstStyle/>
          <a:p>
            <a:r>
              <a:rPr lang="en-US" sz="2800" b="1" u="sng" dirty="0">
                <a:solidFill>
                  <a:srgbClr val="426E24"/>
                </a:solidFill>
              </a:rPr>
              <a:t>NISO project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Submit a proposal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Work Item Title, Background and Problem Statement, Statement of work including scope, Partners and Participation, Timeline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Approval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Forming the working group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Start working!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Submit proposed recommendations for comment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Reply to comments and submit final draft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Approval by the NISO topic committee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A36596-D1DB-44F1-B9B4-F589A1F91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rgbClr val="E1F2D6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2200" b="1" i="1" dirty="0">
                <a:solidFill>
                  <a:srgbClr val="426E24"/>
                </a:solidFill>
              </a:rPr>
              <a:t>The goal is a practical solution that is workable by all stakeholders and provides benefits to all stakeholders</a:t>
            </a:r>
          </a:p>
        </p:txBody>
      </p:sp>
    </p:spTree>
    <p:extLst>
      <p:ext uri="{BB962C8B-B14F-4D97-AF65-F5344CB8AC3E}">
        <p14:creationId xmlns:p14="http://schemas.microsoft.com/office/powerpoint/2010/main" val="119157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4D44A77-CC9B-44DD-9C36-64C01A49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 IDs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86957941-8029-4F13-90DB-38E287458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641420"/>
              </p:ext>
            </p:extLst>
          </p:nvPr>
        </p:nvGraphicFramePr>
        <p:xfrm>
          <a:off x="4800600" y="731838"/>
          <a:ext cx="64928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C79713-8462-41A3-BEF5-0118A8015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3674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4D44A77-CC9B-44DD-9C36-64C01A49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be involved?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C7E368-1318-4FD9-AEE8-AEC37BBB1923}"/>
              </a:ext>
            </a:extLst>
          </p:cNvPr>
          <p:cNvSpPr/>
          <p:nvPr/>
        </p:nvSpPr>
        <p:spPr>
          <a:xfrm>
            <a:off x="4502757" y="5124945"/>
            <a:ext cx="6492875" cy="977142"/>
          </a:xfrm>
          <a:custGeom>
            <a:avLst/>
            <a:gdLst>
              <a:gd name="connsiteX0" fmla="*/ 0 w 6492875"/>
              <a:gd name="connsiteY0" fmla="*/ 0 h 977142"/>
              <a:gd name="connsiteX1" fmla="*/ 6492875 w 6492875"/>
              <a:gd name="connsiteY1" fmla="*/ 0 h 977142"/>
              <a:gd name="connsiteX2" fmla="*/ 6492875 w 6492875"/>
              <a:gd name="connsiteY2" fmla="*/ 977142 h 977142"/>
              <a:gd name="connsiteX3" fmla="*/ 0 w 6492875"/>
              <a:gd name="connsiteY3" fmla="*/ 977142 h 977142"/>
              <a:gd name="connsiteX4" fmla="*/ 0 w 6492875"/>
              <a:gd name="connsiteY4" fmla="*/ 0 h 9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2875" h="977142">
                <a:moveTo>
                  <a:pt x="0" y="0"/>
                </a:moveTo>
                <a:lnTo>
                  <a:pt x="6492875" y="0"/>
                </a:lnTo>
                <a:lnTo>
                  <a:pt x="6492875" y="977142"/>
                </a:lnTo>
                <a:lnTo>
                  <a:pt x="0" y="97714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182880" numCol="1" spcCol="1270" anchor="t" anchorCtr="0">
            <a:noAutofit/>
          </a:bodyPr>
          <a:lstStyle/>
          <a:p>
            <a:pPr marL="0" lvl="0" indent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800" b="1" kern="1200" dirty="0">
                <a:solidFill>
                  <a:srgbClr val="426E24"/>
                </a:solidFill>
              </a:rPr>
              <a:t>YOU</a:t>
            </a:r>
            <a:endParaRPr lang="en-US" sz="3700" b="1" kern="1200" dirty="0">
              <a:solidFill>
                <a:srgbClr val="426E24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C79713-8462-41A3-BEF5-0118A8015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D68AC1-C70B-44CF-B008-8D279DEE00B9}"/>
              </a:ext>
            </a:extLst>
          </p:cNvPr>
          <p:cNvGrpSpPr/>
          <p:nvPr/>
        </p:nvGrpSpPr>
        <p:grpSpPr>
          <a:xfrm>
            <a:off x="4502757" y="809884"/>
            <a:ext cx="6573655" cy="4385003"/>
            <a:chOff x="4502757" y="447266"/>
            <a:chExt cx="6573655" cy="438500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27634EE-C436-430F-85FA-4FCA2D1C831C}"/>
                </a:ext>
              </a:extLst>
            </p:cNvPr>
            <p:cNvGrpSpPr/>
            <p:nvPr/>
          </p:nvGrpSpPr>
          <p:grpSpPr>
            <a:xfrm>
              <a:off x="4502757" y="447266"/>
              <a:ext cx="6480000" cy="4132342"/>
              <a:chOff x="4596412" y="548004"/>
              <a:chExt cx="6480000" cy="4132342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FC4CEE3E-B893-4436-9B69-672FC9961311}"/>
                  </a:ext>
                </a:extLst>
              </p:cNvPr>
              <p:cNvSpPr/>
              <p:nvPr/>
            </p:nvSpPr>
            <p:spPr>
              <a:xfrm>
                <a:off x="4596412" y="548004"/>
                <a:ext cx="6480000" cy="540000"/>
              </a:xfrm>
              <a:custGeom>
                <a:avLst/>
                <a:gdLst>
                  <a:gd name="connsiteX0" fmla="*/ 0 w 6492875"/>
                  <a:gd name="connsiteY0" fmla="*/ 0 h 977142"/>
                  <a:gd name="connsiteX1" fmla="*/ 6492875 w 6492875"/>
                  <a:gd name="connsiteY1" fmla="*/ 0 h 977142"/>
                  <a:gd name="connsiteX2" fmla="*/ 6492875 w 6492875"/>
                  <a:gd name="connsiteY2" fmla="*/ 977142 h 977142"/>
                  <a:gd name="connsiteX3" fmla="*/ 0 w 6492875"/>
                  <a:gd name="connsiteY3" fmla="*/ 977142 h 977142"/>
                  <a:gd name="connsiteX4" fmla="*/ 0 w 6492875"/>
                  <a:gd name="connsiteY4" fmla="*/ 0 h 9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2875" h="977142">
                    <a:moveTo>
                      <a:pt x="0" y="0"/>
                    </a:moveTo>
                    <a:lnTo>
                      <a:pt x="6492875" y="0"/>
                    </a:lnTo>
                    <a:lnTo>
                      <a:pt x="6492875" y="977142"/>
                    </a:lnTo>
                    <a:lnTo>
                      <a:pt x="0" y="9771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Knowledge Base vendors </a:t>
                </a: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2AF2536-4B47-4162-AF70-B3C2D2E5BCBB}"/>
                  </a:ext>
                </a:extLst>
              </p:cNvPr>
              <p:cNvSpPr/>
              <p:nvPr/>
            </p:nvSpPr>
            <p:spPr>
              <a:xfrm>
                <a:off x="4596412" y="1266472"/>
                <a:ext cx="6480000" cy="540000"/>
              </a:xfrm>
              <a:custGeom>
                <a:avLst/>
                <a:gdLst>
                  <a:gd name="connsiteX0" fmla="*/ 0 w 6492875"/>
                  <a:gd name="connsiteY0" fmla="*/ 0 h 977142"/>
                  <a:gd name="connsiteX1" fmla="*/ 6492875 w 6492875"/>
                  <a:gd name="connsiteY1" fmla="*/ 0 h 977142"/>
                  <a:gd name="connsiteX2" fmla="*/ 6492875 w 6492875"/>
                  <a:gd name="connsiteY2" fmla="*/ 977142 h 977142"/>
                  <a:gd name="connsiteX3" fmla="*/ 0 w 6492875"/>
                  <a:gd name="connsiteY3" fmla="*/ 977142 h 977142"/>
                  <a:gd name="connsiteX4" fmla="*/ 0 w 6492875"/>
                  <a:gd name="connsiteY4" fmla="*/ 0 h 9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2875" h="977142">
                    <a:moveTo>
                      <a:pt x="0" y="0"/>
                    </a:moveTo>
                    <a:lnTo>
                      <a:pt x="6492875" y="0"/>
                    </a:lnTo>
                    <a:lnTo>
                      <a:pt x="6492875" y="977142"/>
                    </a:lnTo>
                    <a:lnTo>
                      <a:pt x="0" y="9771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Discovery vendors</a:t>
                </a:r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F6AB487-716F-4B82-927F-A502DEFCC140}"/>
                  </a:ext>
                </a:extLst>
              </p:cNvPr>
              <p:cNvSpPr/>
              <p:nvPr/>
            </p:nvSpPr>
            <p:spPr>
              <a:xfrm>
                <a:off x="4596412" y="1984940"/>
                <a:ext cx="6480000" cy="540000"/>
              </a:xfrm>
              <a:custGeom>
                <a:avLst/>
                <a:gdLst>
                  <a:gd name="connsiteX0" fmla="*/ 0 w 6492875"/>
                  <a:gd name="connsiteY0" fmla="*/ 0 h 977142"/>
                  <a:gd name="connsiteX1" fmla="*/ 6492875 w 6492875"/>
                  <a:gd name="connsiteY1" fmla="*/ 0 h 977142"/>
                  <a:gd name="connsiteX2" fmla="*/ 6492875 w 6492875"/>
                  <a:gd name="connsiteY2" fmla="*/ 977142 h 977142"/>
                  <a:gd name="connsiteX3" fmla="*/ 0 w 6492875"/>
                  <a:gd name="connsiteY3" fmla="*/ 977142 h 977142"/>
                  <a:gd name="connsiteX4" fmla="*/ 0 w 6492875"/>
                  <a:gd name="connsiteY4" fmla="*/ 0 h 9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2875" h="977142">
                    <a:moveTo>
                      <a:pt x="0" y="0"/>
                    </a:moveTo>
                    <a:lnTo>
                      <a:pt x="6492875" y="0"/>
                    </a:lnTo>
                    <a:lnTo>
                      <a:pt x="6492875" y="977142"/>
                    </a:lnTo>
                    <a:lnTo>
                      <a:pt x="0" y="9771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Content providers</a:t>
                </a: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4B4BBE-CAE1-4B4B-AB8B-65E247A0BBA3}"/>
                  </a:ext>
                </a:extLst>
              </p:cNvPr>
              <p:cNvSpPr/>
              <p:nvPr/>
            </p:nvSpPr>
            <p:spPr>
              <a:xfrm>
                <a:off x="4596412" y="2703408"/>
                <a:ext cx="6480000" cy="540000"/>
              </a:xfrm>
              <a:custGeom>
                <a:avLst/>
                <a:gdLst>
                  <a:gd name="connsiteX0" fmla="*/ 0 w 6492875"/>
                  <a:gd name="connsiteY0" fmla="*/ 0 h 977142"/>
                  <a:gd name="connsiteX1" fmla="*/ 6492875 w 6492875"/>
                  <a:gd name="connsiteY1" fmla="*/ 0 h 977142"/>
                  <a:gd name="connsiteX2" fmla="*/ 6492875 w 6492875"/>
                  <a:gd name="connsiteY2" fmla="*/ 977142 h 977142"/>
                  <a:gd name="connsiteX3" fmla="*/ 0 w 6492875"/>
                  <a:gd name="connsiteY3" fmla="*/ 977142 h 977142"/>
                  <a:gd name="connsiteX4" fmla="*/ 0 w 6492875"/>
                  <a:gd name="connsiteY4" fmla="*/ 0 h 9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2875" h="977142">
                    <a:moveTo>
                      <a:pt x="0" y="0"/>
                    </a:moveTo>
                    <a:lnTo>
                      <a:pt x="6492875" y="0"/>
                    </a:lnTo>
                    <a:lnTo>
                      <a:pt x="6492875" y="977142"/>
                    </a:lnTo>
                    <a:lnTo>
                      <a:pt x="0" y="9771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Electronic Resources Librarians</a:t>
                </a: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B33DEC2C-F654-4EE3-8C8A-172D5AE1722E}"/>
                  </a:ext>
                </a:extLst>
              </p:cNvPr>
              <p:cNvSpPr/>
              <p:nvPr/>
            </p:nvSpPr>
            <p:spPr>
              <a:xfrm>
                <a:off x="4596412" y="3421876"/>
                <a:ext cx="6480000" cy="540000"/>
              </a:xfrm>
              <a:custGeom>
                <a:avLst/>
                <a:gdLst>
                  <a:gd name="connsiteX0" fmla="*/ 0 w 6492875"/>
                  <a:gd name="connsiteY0" fmla="*/ 0 h 977142"/>
                  <a:gd name="connsiteX1" fmla="*/ 6492875 w 6492875"/>
                  <a:gd name="connsiteY1" fmla="*/ 0 h 977142"/>
                  <a:gd name="connsiteX2" fmla="*/ 6492875 w 6492875"/>
                  <a:gd name="connsiteY2" fmla="*/ 977142 h 977142"/>
                  <a:gd name="connsiteX3" fmla="*/ 0 w 6492875"/>
                  <a:gd name="connsiteY3" fmla="*/ 977142 h 977142"/>
                  <a:gd name="connsiteX4" fmla="*/ 0 w 6492875"/>
                  <a:gd name="connsiteY4" fmla="*/ 0 h 9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2875" h="977142">
                    <a:moveTo>
                      <a:pt x="0" y="0"/>
                    </a:moveTo>
                    <a:lnTo>
                      <a:pt x="6492875" y="0"/>
                    </a:lnTo>
                    <a:lnTo>
                      <a:pt x="6492875" y="977142"/>
                    </a:lnTo>
                    <a:lnTo>
                      <a:pt x="0" y="9771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Metadata Librarians and experts 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2E07A2-A7A5-4A64-84C2-FA1FF4028DDA}"/>
                  </a:ext>
                </a:extLst>
              </p:cNvPr>
              <p:cNvSpPr txBox="1"/>
              <p:nvPr/>
            </p:nvSpPr>
            <p:spPr>
              <a:xfrm>
                <a:off x="4596412" y="4140346"/>
                <a:ext cx="6480000" cy="54000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0970" tIns="140970" rIns="140970" bIns="140970" numCol="1" spcCol="1270" anchor="t" anchorCtr="0">
                <a:noAutofit/>
              </a:bodyPr>
              <a:lstStyle/>
              <a:p>
                <a:pPr marL="0" lvl="0" indent="0" algn="l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3700" kern="1200" dirty="0"/>
                  <a:t>Identifier wonks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000BFB1-E737-4DE7-B486-86D34EA90D4C}"/>
                </a:ext>
              </a:extLst>
            </p:cNvPr>
            <p:cNvGrpSpPr/>
            <p:nvPr/>
          </p:nvGrpSpPr>
          <p:grpSpPr>
            <a:xfrm>
              <a:off x="4596412" y="447266"/>
              <a:ext cx="6480000" cy="4385003"/>
              <a:chOff x="4596412" y="447266"/>
              <a:chExt cx="6480000" cy="4385003"/>
            </a:xfrm>
          </p:grpSpPr>
          <p:sp>
            <p:nvSpPr>
              <p:cNvPr id="3" name="Straight Connector 2">
                <a:extLst>
                  <a:ext uri="{FF2B5EF4-FFF2-40B4-BE49-F238E27FC236}">
                    <a16:creationId xmlns:a16="http://schemas.microsoft.com/office/drawing/2014/main" id="{7EC8AA31-8288-4454-869D-8DF5C8F365FF}"/>
                  </a:ext>
                </a:extLst>
              </p:cNvPr>
              <p:cNvSpPr/>
              <p:nvPr/>
            </p:nvSpPr>
            <p:spPr>
              <a:xfrm>
                <a:off x="4596412" y="447266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Straight Connector 11">
                <a:extLst>
                  <a:ext uri="{FF2B5EF4-FFF2-40B4-BE49-F238E27FC236}">
                    <a16:creationId xmlns:a16="http://schemas.microsoft.com/office/drawing/2014/main" id="{1E864630-213E-4988-B8FA-D9601B3C9F31}"/>
                  </a:ext>
                </a:extLst>
              </p:cNvPr>
              <p:cNvSpPr/>
              <p:nvPr/>
            </p:nvSpPr>
            <p:spPr>
              <a:xfrm>
                <a:off x="4596412" y="1178100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Straight Connector 13">
                <a:extLst>
                  <a:ext uri="{FF2B5EF4-FFF2-40B4-BE49-F238E27FC236}">
                    <a16:creationId xmlns:a16="http://schemas.microsoft.com/office/drawing/2014/main" id="{E123276C-E0E5-4210-9894-55DBBCDF4F63}"/>
                  </a:ext>
                </a:extLst>
              </p:cNvPr>
              <p:cNvSpPr/>
              <p:nvPr/>
            </p:nvSpPr>
            <p:spPr>
              <a:xfrm>
                <a:off x="4596412" y="1908934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Straight Connector 15">
                <a:extLst>
                  <a:ext uri="{FF2B5EF4-FFF2-40B4-BE49-F238E27FC236}">
                    <a16:creationId xmlns:a16="http://schemas.microsoft.com/office/drawing/2014/main" id="{CFEE99C3-5DA6-437B-B3D1-8DC9DB976216}"/>
                  </a:ext>
                </a:extLst>
              </p:cNvPr>
              <p:cNvSpPr/>
              <p:nvPr/>
            </p:nvSpPr>
            <p:spPr>
              <a:xfrm>
                <a:off x="4596412" y="2639768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Straight Connector 17">
                <a:extLst>
                  <a:ext uri="{FF2B5EF4-FFF2-40B4-BE49-F238E27FC236}">
                    <a16:creationId xmlns:a16="http://schemas.microsoft.com/office/drawing/2014/main" id="{DBAEC441-66D8-449F-853F-FAB547E780FF}"/>
                  </a:ext>
                </a:extLst>
              </p:cNvPr>
              <p:cNvSpPr/>
              <p:nvPr/>
            </p:nvSpPr>
            <p:spPr>
              <a:xfrm>
                <a:off x="4596412" y="3370602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Straight Connector 19">
                <a:extLst>
                  <a:ext uri="{FF2B5EF4-FFF2-40B4-BE49-F238E27FC236}">
                    <a16:creationId xmlns:a16="http://schemas.microsoft.com/office/drawing/2014/main" id="{B6F263E0-3B20-4196-85F9-9BB74E735E40}"/>
                  </a:ext>
                </a:extLst>
              </p:cNvPr>
              <p:cNvSpPr/>
              <p:nvPr/>
            </p:nvSpPr>
            <p:spPr>
              <a:xfrm>
                <a:off x="4596412" y="4101436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Straight Connector 9">
                <a:extLst>
                  <a:ext uri="{FF2B5EF4-FFF2-40B4-BE49-F238E27FC236}">
                    <a16:creationId xmlns:a16="http://schemas.microsoft.com/office/drawing/2014/main" id="{DAAC7DED-B2FC-4A45-8A39-AD466D80178C}"/>
                  </a:ext>
                </a:extLst>
              </p:cNvPr>
              <p:cNvSpPr/>
              <p:nvPr/>
            </p:nvSpPr>
            <p:spPr>
              <a:xfrm>
                <a:off x="4596412" y="4832269"/>
                <a:ext cx="6480000" cy="0"/>
              </a:xfrm>
              <a:prstGeom prst="line">
                <a:avLst/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789457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4C1D-5532-408B-8B44-AB8C67583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286604"/>
            <a:ext cx="11338560" cy="920404"/>
          </a:xfrm>
        </p:spPr>
        <p:txBody>
          <a:bodyPr/>
          <a:lstStyle/>
          <a:p>
            <a:r>
              <a:rPr lang="de-DE" dirty="0"/>
              <a:t>Let's start the discussion!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B121-0A7B-4F2E-ADC2-BC1ADE0E1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1575670"/>
            <a:ext cx="11338560" cy="4293424"/>
          </a:xfrm>
        </p:spPr>
        <p:txBody>
          <a:bodyPr>
            <a:normAutofit/>
          </a:bodyPr>
          <a:lstStyle/>
          <a:p>
            <a:r>
              <a:rPr lang="de-DE" dirty="0"/>
              <a:t>We would love to hear from you, either in our live discussion or by email:</a:t>
            </a:r>
          </a:p>
          <a:p>
            <a:endParaRPr lang="de-DE" dirty="0"/>
          </a:p>
          <a:p>
            <a:pPr defTabSz="973138"/>
            <a:r>
              <a:rPr lang="de-DE" b="1" dirty="0">
                <a:solidFill>
                  <a:srgbClr val="426E24"/>
                </a:solidFill>
              </a:rPr>
              <a:t>Athena:</a:t>
            </a:r>
            <a:r>
              <a:rPr lang="de-DE" dirty="0"/>
              <a:t>	</a:t>
            </a:r>
            <a:r>
              <a:rPr lang="sv-SE" dirty="0">
                <a:hlinkClick r:id="rId3"/>
              </a:rPr>
              <a:t>athena@ucf.edu</a:t>
            </a:r>
            <a:endParaRPr lang="sv-SE" dirty="0"/>
          </a:p>
          <a:p>
            <a:pPr defTabSz="973138"/>
            <a:r>
              <a:rPr lang="sv-SE" b="1" dirty="0">
                <a:solidFill>
                  <a:srgbClr val="426E24"/>
                </a:solidFill>
              </a:rPr>
              <a:t>Christine: </a:t>
            </a:r>
            <a:r>
              <a:rPr lang="sv-SE" dirty="0"/>
              <a:t>	</a:t>
            </a:r>
            <a:r>
              <a:rPr lang="sv-SE" dirty="0">
                <a:hlinkClick r:id="rId4"/>
              </a:rPr>
              <a:t>christine.stohn@exlibrisgroup.com</a:t>
            </a:r>
            <a:endParaRPr lang="sv-S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185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38D6-2B30-4EC7-B66C-3F03D87A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What do I mean by Package Identifiers?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30521-DACF-476B-8CE5-872DEEFF1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500" b="1" i="1" dirty="0">
                <a:solidFill>
                  <a:srgbClr val="426E24"/>
                </a:solidFill>
              </a:rPr>
              <a:t>The same ID for a given package across all ERMs and Knowledge Bases</a:t>
            </a:r>
          </a:p>
          <a:p>
            <a:pPr algn="ctr"/>
            <a:endParaRPr lang="en-US" sz="3500" b="1" i="1" dirty="0">
              <a:solidFill>
                <a:srgbClr val="426E24"/>
              </a:solidFill>
            </a:endParaRPr>
          </a:p>
          <a:p>
            <a:r>
              <a:rPr lang="en-US" b="1" dirty="0">
                <a:solidFill>
                  <a:srgbClr val="426E24"/>
                </a:solidFill>
              </a:rPr>
              <a:t>Unique</a:t>
            </a:r>
            <a:r>
              <a:rPr lang="en-US" dirty="0"/>
              <a:t>, </a:t>
            </a:r>
            <a:r>
              <a:rPr lang="en-US" b="1" dirty="0">
                <a:solidFill>
                  <a:srgbClr val="426E24"/>
                </a:solidFill>
              </a:rPr>
              <a:t>persistent</a:t>
            </a:r>
            <a:r>
              <a:rPr lang="en-US" dirty="0"/>
              <a:t>, </a:t>
            </a:r>
            <a:r>
              <a:rPr lang="en-US" b="1" dirty="0">
                <a:solidFill>
                  <a:srgbClr val="426E24"/>
                </a:solidFill>
              </a:rPr>
              <a:t>structured</a:t>
            </a:r>
            <a:r>
              <a:rPr lang="en-US" dirty="0"/>
              <a:t> identifier for a package collection in ERMs and KBs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ECB25EC-3AC0-4646-8646-320A6BF15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6296-24E1-47CD-B807-5405D86E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would Package IDs be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1753E-6799-44CC-B41D-0571CAC18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Wherever a consistent ID for a collection would bring </a:t>
            </a:r>
            <a:r>
              <a:rPr lang="en-US" b="1" dirty="0">
                <a:solidFill>
                  <a:srgbClr val="426E24"/>
                </a:solidFill>
              </a:rPr>
              <a:t>clarity</a:t>
            </a:r>
            <a:r>
              <a:rPr lang="en-US" dirty="0"/>
              <a:t> and support </a:t>
            </a:r>
            <a:r>
              <a:rPr lang="en-US" b="1" dirty="0">
                <a:solidFill>
                  <a:srgbClr val="426E24"/>
                </a:solidFill>
              </a:rPr>
              <a:t>automation</a:t>
            </a:r>
            <a:r>
              <a:rPr lang="en-US" dirty="0"/>
              <a:t>.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Packages in ERMs and Knowledge Bases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On invoices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In discovery metadata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BF315F-A668-45A7-B714-F5A4DFA0A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B1978-95CB-4209-8E1F-FF0A61F34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Why do I want Package IDs?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BC42B-B4DE-4149-875F-F759931C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000" b="1" u="sng" dirty="0">
                <a:solidFill>
                  <a:srgbClr val="426E24"/>
                </a:solidFill>
              </a:rPr>
              <a:t>The library perspective 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3000" b="1" dirty="0">
                <a:solidFill>
                  <a:srgbClr val="426E24"/>
                </a:solidFill>
              </a:rPr>
              <a:t>Problem 1</a:t>
            </a:r>
            <a:r>
              <a:rPr lang="en-US" sz="3000" b="1" dirty="0"/>
              <a:t>: </a:t>
            </a:r>
            <a:r>
              <a:rPr lang="en-US" sz="3000" dirty="0"/>
              <a:t>Matching licenses and invoices to ERM and KB entries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3000" b="1" dirty="0">
                <a:solidFill>
                  <a:srgbClr val="426E24"/>
                </a:solidFill>
              </a:rPr>
              <a:t>Problem 2</a:t>
            </a:r>
            <a:r>
              <a:rPr lang="en-US" sz="3000" b="1" dirty="0"/>
              <a:t>: </a:t>
            </a:r>
            <a:r>
              <a:rPr lang="en-US" sz="3000" dirty="0"/>
              <a:t>Migrating from one ERM to another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3000" b="1" dirty="0">
                <a:solidFill>
                  <a:srgbClr val="426E24"/>
                </a:solidFill>
              </a:rPr>
              <a:t>Problem 3</a:t>
            </a:r>
            <a:r>
              <a:rPr lang="en-US" sz="3000" b="1" dirty="0"/>
              <a:t>: </a:t>
            </a:r>
            <a:r>
              <a:rPr lang="en-US" sz="3000" dirty="0"/>
              <a:t>Understanding which single or combination of ERM or KB packages are the best fit and least work and best </a:t>
            </a:r>
            <a:r>
              <a:rPr lang="en-US" sz="3000" b="1" dirty="0">
                <a:solidFill>
                  <a:srgbClr val="426E24"/>
                </a:solidFill>
              </a:rPr>
              <a:t>UX</a:t>
            </a:r>
            <a:r>
              <a:rPr lang="en-US" sz="3000" dirty="0"/>
              <a:t> for a library’s mix of licenses</a:t>
            </a:r>
          </a:p>
          <a:p>
            <a:pPr>
              <a:lnSpc>
                <a:spcPct val="95000"/>
              </a:lnSpc>
            </a:pP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633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6B35A-A6D2-44AD-8063-9FCBD5D2A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Invoice v KB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1A5F54-A69D-4258-BC14-B9F416397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579" y="1553677"/>
            <a:ext cx="7333814" cy="4292600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06334E-A7F5-417A-B89E-71B2A2060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486" y="3997734"/>
            <a:ext cx="6820398" cy="2529419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2DB5380-5D86-464E-A0BF-96BAD233E5DB}"/>
              </a:ext>
            </a:extLst>
          </p:cNvPr>
          <p:cNvSpPr/>
          <p:nvPr/>
        </p:nvSpPr>
        <p:spPr>
          <a:xfrm>
            <a:off x="6389076" y="1864486"/>
            <a:ext cx="2937753" cy="739302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Package Title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2D04B5-B608-4951-B0C2-0B1CEBCD438F}"/>
              </a:ext>
            </a:extLst>
          </p:cNvPr>
          <p:cNvSpPr/>
          <p:nvPr/>
        </p:nvSpPr>
        <p:spPr>
          <a:xfrm>
            <a:off x="7954193" y="2818546"/>
            <a:ext cx="2937753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Title List with Information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4A4BE6-C8C6-4ACD-8767-7050F837AA3B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624536" y="3259262"/>
            <a:ext cx="1329657" cy="124964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A752C3A-C069-4AE6-A0AB-88F557ADB45F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4309353" y="2234137"/>
            <a:ext cx="2079723" cy="0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6D110EA2-44EA-406D-B393-BF71573457F4}"/>
              </a:ext>
            </a:extLst>
          </p:cNvPr>
          <p:cNvSpPr/>
          <p:nvPr/>
        </p:nvSpPr>
        <p:spPr>
          <a:xfrm>
            <a:off x="10688701" y="4146518"/>
            <a:ext cx="46892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B49424B-CD2A-4747-B4C3-CA1221888932}"/>
              </a:ext>
            </a:extLst>
          </p:cNvPr>
          <p:cNvSpPr/>
          <p:nvPr/>
        </p:nvSpPr>
        <p:spPr>
          <a:xfrm>
            <a:off x="7173774" y="6108878"/>
            <a:ext cx="46892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BAD1D36-F16C-4410-AC4D-39EC0454A891}"/>
              </a:ext>
            </a:extLst>
          </p:cNvPr>
          <p:cNvSpPr/>
          <p:nvPr/>
        </p:nvSpPr>
        <p:spPr>
          <a:xfrm>
            <a:off x="7523969" y="5155491"/>
            <a:ext cx="2937753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37 pages </a:t>
            </a:r>
          </a:p>
          <a:p>
            <a:pPr algn="ctr"/>
            <a:r>
              <a:rPr lang="en-US" sz="2400" dirty="0">
                <a:solidFill>
                  <a:srgbClr val="426E24"/>
                </a:solidFill>
              </a:rPr>
              <a:t>249 titles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14CB03F-636A-46FF-A486-9B3F7460408E}"/>
              </a:ext>
            </a:extLst>
          </p:cNvPr>
          <p:cNvCxnSpPr>
            <a:cxnSpLocks/>
            <a:stCxn id="19" idx="3"/>
          </p:cNvCxnSpPr>
          <p:nvPr/>
        </p:nvCxnSpPr>
        <p:spPr>
          <a:xfrm flipH="1">
            <a:off x="7580518" y="5907839"/>
            <a:ext cx="373675" cy="254189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794FDE-EC80-4CE5-A542-D5DB84FC7563}"/>
              </a:ext>
            </a:extLst>
          </p:cNvPr>
          <p:cNvCxnSpPr>
            <a:cxnSpLocks/>
            <a:stCxn id="19" idx="7"/>
            <a:endCxn id="17" idx="3"/>
          </p:cNvCxnSpPr>
          <p:nvPr/>
        </p:nvCxnSpPr>
        <p:spPr>
          <a:xfrm flipV="1">
            <a:off x="10031498" y="4534599"/>
            <a:ext cx="725875" cy="749975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4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DB1F-E829-456A-847D-8B3A49B6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Invoice v KB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D4F97B-C374-40B3-9072-54AD28082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122" y="1529907"/>
            <a:ext cx="6492803" cy="3375953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F6DEBB9-BD4E-428E-81E1-F326941741A2}"/>
              </a:ext>
            </a:extLst>
          </p:cNvPr>
          <p:cNvSpPr/>
          <p:nvPr/>
        </p:nvSpPr>
        <p:spPr>
          <a:xfrm>
            <a:off x="5571236" y="1683292"/>
            <a:ext cx="2937753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Vendor Name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0AA641-148A-4D50-86DD-0074B4029627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959157" y="2124008"/>
            <a:ext cx="1612079" cy="210630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D04B71E3-7831-479D-8B30-67579542E5B8}"/>
              </a:ext>
            </a:extLst>
          </p:cNvPr>
          <p:cNvSpPr/>
          <p:nvPr/>
        </p:nvSpPr>
        <p:spPr>
          <a:xfrm>
            <a:off x="1298266" y="2990550"/>
            <a:ext cx="46892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183D8CC-52CC-40B5-B119-3A303DC6D941}"/>
              </a:ext>
            </a:extLst>
          </p:cNvPr>
          <p:cNvSpPr/>
          <p:nvPr/>
        </p:nvSpPr>
        <p:spPr>
          <a:xfrm>
            <a:off x="882184" y="5195467"/>
            <a:ext cx="2937753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161 Packages Available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3DF65C-38D9-469A-A6DA-CBAE9E5AAC31}"/>
              </a:ext>
            </a:extLst>
          </p:cNvPr>
          <p:cNvCxnSpPr>
            <a:cxnSpLocks/>
            <a:stCxn id="10" idx="0"/>
            <a:endCxn id="9" idx="4"/>
          </p:cNvCxnSpPr>
          <p:nvPr/>
        </p:nvCxnSpPr>
        <p:spPr>
          <a:xfrm flipH="1" flipV="1">
            <a:off x="1532729" y="3445215"/>
            <a:ext cx="818332" cy="1750252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924463BB-A8F9-493C-9EEC-C22A35604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052" y="3104387"/>
            <a:ext cx="7096849" cy="3602946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EB7260-E14B-4392-849C-3411BD28BE9F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2351061" y="4591455"/>
            <a:ext cx="650545" cy="604012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D03A6D1F-F049-43B7-A999-8C2B42AFB875}"/>
              </a:ext>
            </a:extLst>
          </p:cNvPr>
          <p:cNvSpPr/>
          <p:nvPr/>
        </p:nvSpPr>
        <p:spPr>
          <a:xfrm>
            <a:off x="8723924" y="2265573"/>
            <a:ext cx="2239261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Packages Names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22D63F7-002F-47AB-9E15-3C8B91F9FD5D}"/>
              </a:ext>
            </a:extLst>
          </p:cNvPr>
          <p:cNvCxnSpPr>
            <a:cxnSpLocks/>
            <a:stCxn id="29" idx="3"/>
          </p:cNvCxnSpPr>
          <p:nvPr/>
        </p:nvCxnSpPr>
        <p:spPr>
          <a:xfrm flipH="1">
            <a:off x="5710136" y="3017921"/>
            <a:ext cx="3341720" cy="299211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29B2DC0-8526-4690-86BD-EB0502963366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8803532" y="3445215"/>
            <a:ext cx="530371" cy="433554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865F3D0C-DBB0-4DCA-BE2A-DE28F5B5A4A7}"/>
              </a:ext>
            </a:extLst>
          </p:cNvPr>
          <p:cNvSpPr/>
          <p:nvPr/>
        </p:nvSpPr>
        <p:spPr>
          <a:xfrm>
            <a:off x="9004312" y="3749686"/>
            <a:ext cx="2250590" cy="881431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Title Counts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3D560EE-FA73-4909-96D6-9B2C97C49784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2351061" y="5097294"/>
            <a:ext cx="2269577" cy="98173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F68B-05AE-48AE-B6E9-D4E6836F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Invoice v KB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F45E4D-6C58-4FA1-A254-4BD39BE75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4807" y="1553081"/>
            <a:ext cx="10316399" cy="4292600"/>
          </a:xfrm>
          <a:prstGeom prst="rect">
            <a:avLst/>
          </a:prstGeom>
          <a:ln w="38100" cap="sq">
            <a:solidFill>
              <a:srgbClr val="426E2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8BFA411-0E8E-4D5F-8E3F-28769FF9F006}"/>
              </a:ext>
            </a:extLst>
          </p:cNvPr>
          <p:cNvSpPr/>
          <p:nvPr/>
        </p:nvSpPr>
        <p:spPr>
          <a:xfrm>
            <a:off x="7193224" y="2555987"/>
            <a:ext cx="46892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0C8371-2AC2-46E2-9383-6048342F82D1}"/>
              </a:ext>
            </a:extLst>
          </p:cNvPr>
          <p:cNvSpPr/>
          <p:nvPr/>
        </p:nvSpPr>
        <p:spPr>
          <a:xfrm>
            <a:off x="7700037" y="360739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261 Titles v 403 Titles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F8B23C-3CC6-49EE-A867-18567159AFDA}"/>
              </a:ext>
            </a:extLst>
          </p:cNvPr>
          <p:cNvCxnSpPr>
            <a:cxnSpLocks/>
            <a:stCxn id="8" idx="4"/>
            <a:endCxn id="7" idx="7"/>
          </p:cNvCxnSpPr>
          <p:nvPr/>
        </p:nvCxnSpPr>
        <p:spPr>
          <a:xfrm flipH="1">
            <a:off x="7593477" y="1231726"/>
            <a:ext cx="1575437" cy="1390845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0B539055-1573-442E-A1A0-0AA615D4C174}"/>
              </a:ext>
            </a:extLst>
          </p:cNvPr>
          <p:cNvSpPr/>
          <p:nvPr/>
        </p:nvSpPr>
        <p:spPr>
          <a:xfrm>
            <a:off x="7207387" y="1965190"/>
            <a:ext cx="468925" cy="454665"/>
          </a:xfrm>
          <a:prstGeom prst="ellipse">
            <a:avLst/>
          </a:prstGeom>
          <a:noFill/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52BB3E6-2E6B-4784-8264-D24E2B024B1F}"/>
              </a:ext>
            </a:extLst>
          </p:cNvPr>
          <p:cNvCxnSpPr>
            <a:cxnSpLocks/>
            <a:stCxn id="8" idx="4"/>
          </p:cNvCxnSpPr>
          <p:nvPr/>
        </p:nvCxnSpPr>
        <p:spPr>
          <a:xfrm flipH="1">
            <a:off x="7616932" y="1231726"/>
            <a:ext cx="1551982" cy="879176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EECA32CF-A9F3-42BB-A639-6C419E45C656}"/>
              </a:ext>
            </a:extLst>
          </p:cNvPr>
          <p:cNvSpPr/>
          <p:nvPr/>
        </p:nvSpPr>
        <p:spPr>
          <a:xfrm>
            <a:off x="4379662" y="5273460"/>
            <a:ext cx="4219589" cy="1078702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Probably Consortia Custom Packages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F2586A0-497B-4B28-BE72-589FA47AB714}"/>
              </a:ext>
            </a:extLst>
          </p:cNvPr>
          <p:cNvCxnSpPr>
            <a:cxnSpLocks/>
            <a:stCxn id="26" idx="2"/>
          </p:cNvCxnSpPr>
          <p:nvPr/>
        </p:nvCxnSpPr>
        <p:spPr>
          <a:xfrm flipH="1" flipV="1">
            <a:off x="2110902" y="5708955"/>
            <a:ext cx="2268760" cy="103856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54E155D-CB07-4692-AA3F-04FABB86838F}"/>
              </a:ext>
            </a:extLst>
          </p:cNvPr>
          <p:cNvCxnSpPr>
            <a:cxnSpLocks/>
            <a:stCxn id="26" idx="1"/>
          </p:cNvCxnSpPr>
          <p:nvPr/>
        </p:nvCxnSpPr>
        <p:spPr>
          <a:xfrm flipH="1" flipV="1">
            <a:off x="2587559" y="4241262"/>
            <a:ext cx="2410048" cy="1190170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32740C7-559F-402E-8D46-A7F12EFC8FAE}"/>
              </a:ext>
            </a:extLst>
          </p:cNvPr>
          <p:cNvCxnSpPr>
            <a:cxnSpLocks/>
            <a:stCxn id="26" idx="1"/>
          </p:cNvCxnSpPr>
          <p:nvPr/>
        </p:nvCxnSpPr>
        <p:spPr>
          <a:xfrm flipH="1" flipV="1">
            <a:off x="2694563" y="3650466"/>
            <a:ext cx="2303044" cy="1780966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B08DA35-8AF0-4270-8A45-E320D20AAA11}"/>
              </a:ext>
            </a:extLst>
          </p:cNvPr>
          <p:cNvSpPr/>
          <p:nvPr/>
        </p:nvSpPr>
        <p:spPr>
          <a:xfrm>
            <a:off x="8493453" y="3590976"/>
            <a:ext cx="2937753" cy="870987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26E24"/>
                </a:solidFill>
              </a:rPr>
              <a:t>Complete v Variable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EBE79D8-14EB-4EC9-85B0-CE3193D9A24E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4997607" y="2341732"/>
            <a:ext cx="3495846" cy="1684738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F31341-9908-42EB-958F-3FE13E584788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5081337" y="2830002"/>
            <a:ext cx="3412116" cy="1196468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09974F5A-5B64-426E-9803-B03B073B4C9B}"/>
              </a:ext>
            </a:extLst>
          </p:cNvPr>
          <p:cNvSpPr txBox="1">
            <a:spLocks/>
          </p:cNvSpPr>
          <p:nvPr/>
        </p:nvSpPr>
        <p:spPr>
          <a:xfrm rot="504302">
            <a:off x="9230145" y="5475913"/>
            <a:ext cx="2414252" cy="1015198"/>
          </a:xfrm>
          <a:prstGeom prst="rect">
            <a:avLst/>
          </a:prstGeom>
          <a:solidFill>
            <a:srgbClr val="E1F2D6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 anchor="ctr" anchorCtr="0">
            <a:normAutofit/>
          </a:bodyPr>
          <a:lstStyle>
            <a:lvl1pPr marL="91440" indent="-91440" algn="l" defTabSz="914400" rtl="0" eaLnBrk="1" latinLnBrk="0" hangingPunct="1">
              <a:lnSpc>
                <a:spcPct val="105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5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en-US" sz="2200" b="1" i="1" dirty="0">
                <a:solidFill>
                  <a:srgbClr val="426E24"/>
                </a:solidFill>
              </a:rPr>
              <a:t>Not to mention, holdings</a:t>
            </a:r>
          </a:p>
        </p:txBody>
      </p:sp>
    </p:spTree>
    <p:extLst>
      <p:ext uri="{BB962C8B-B14F-4D97-AF65-F5344CB8AC3E}">
        <p14:creationId xmlns:p14="http://schemas.microsoft.com/office/powerpoint/2010/main" val="196138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B7D0EC8-5DDF-42AE-9DCB-EBBCFE57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Problem of Scale and Duration</a:t>
            </a:r>
          </a:p>
        </p:txBody>
      </p:sp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E6F912AD-FD63-44DC-B2BA-04ECCC4EB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50" y="2730445"/>
            <a:ext cx="12076335" cy="1509541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D48DB52-DFDD-4E76-ACA4-73D6F7582615}"/>
              </a:ext>
            </a:extLst>
          </p:cNvPr>
          <p:cNvSpPr/>
          <p:nvPr/>
        </p:nvSpPr>
        <p:spPr>
          <a:xfrm>
            <a:off x="4035622" y="1008978"/>
            <a:ext cx="4219589" cy="1078702"/>
          </a:xfrm>
          <a:prstGeom prst="ellipse">
            <a:avLst/>
          </a:prstGeom>
          <a:solidFill>
            <a:srgbClr val="CFE9BD"/>
          </a:solidFill>
          <a:ln w="38100">
            <a:solidFill>
              <a:srgbClr val="426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426E24"/>
                </a:solidFill>
              </a:rPr>
              <a:t>UCF’s KB Holdings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4F8B3BA-5D5B-4E3F-9832-6925C6D34485}"/>
              </a:ext>
            </a:extLst>
          </p:cNvPr>
          <p:cNvCxnSpPr>
            <a:cxnSpLocks/>
            <a:stCxn id="20" idx="3"/>
          </p:cNvCxnSpPr>
          <p:nvPr/>
        </p:nvCxnSpPr>
        <p:spPr>
          <a:xfrm flipH="1">
            <a:off x="1914939" y="1929708"/>
            <a:ext cx="2738628" cy="1380022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D45BF5-028B-4490-8349-44A0B02F692D}"/>
              </a:ext>
            </a:extLst>
          </p:cNvPr>
          <p:cNvCxnSpPr>
            <a:cxnSpLocks/>
            <a:stCxn id="20" idx="4"/>
          </p:cNvCxnSpPr>
          <p:nvPr/>
        </p:nvCxnSpPr>
        <p:spPr>
          <a:xfrm>
            <a:off x="6145417" y="2087680"/>
            <a:ext cx="116235" cy="1222050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7C9E60-5B03-486D-B992-8DDDDAC79766}"/>
              </a:ext>
            </a:extLst>
          </p:cNvPr>
          <p:cNvCxnSpPr>
            <a:cxnSpLocks/>
            <a:stCxn id="20" idx="5"/>
          </p:cNvCxnSpPr>
          <p:nvPr/>
        </p:nvCxnSpPr>
        <p:spPr>
          <a:xfrm>
            <a:off x="7637266" y="1929708"/>
            <a:ext cx="2639795" cy="1380022"/>
          </a:xfrm>
          <a:prstGeom prst="straightConnector1">
            <a:avLst/>
          </a:prstGeom>
          <a:ln w="38100">
            <a:solidFill>
              <a:srgbClr val="426E2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515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5918AC00D2C4D9805894ECD694D99" ma:contentTypeVersion="15" ma:contentTypeDescription="Create a new document." ma:contentTypeScope="" ma:versionID="53457bde9fde6f28ad10fb03a1188673">
  <xsd:schema xmlns:xsd="http://www.w3.org/2001/XMLSchema" xmlns:xs="http://www.w3.org/2001/XMLSchema" xmlns:p="http://schemas.microsoft.com/office/2006/metadata/properties" xmlns:ns1="http://schemas.microsoft.com/sharepoint/v3" xmlns:ns3="99e538af-54df-483b-baca-4b906b72927e" xmlns:ns4="5334a35e-a0ad-470e-9e77-efa9b92f2efe" targetNamespace="http://schemas.microsoft.com/office/2006/metadata/properties" ma:root="true" ma:fieldsID="f84209efdb5643886a08c1c6ea174606" ns1:_="" ns3:_="" ns4:_="">
    <xsd:import namespace="http://schemas.microsoft.com/sharepoint/v3"/>
    <xsd:import namespace="99e538af-54df-483b-baca-4b906b72927e"/>
    <xsd:import namespace="5334a35e-a0ad-470e-9e77-efa9b92f2e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538af-54df-483b-baca-4b906b7292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4a35e-a0ad-470e-9e77-efa9b92f2e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B5D12-3436-4033-93B1-0741D004B5FE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99e538af-54df-483b-baca-4b906b72927e"/>
    <ds:schemaRef ds:uri="5334a35e-a0ad-470e-9e77-efa9b92f2efe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27DBA78-FD99-464F-A044-2AD67629CD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e538af-54df-483b-baca-4b906b72927e"/>
    <ds:schemaRef ds:uri="5334a35e-a0ad-470e-9e77-efa9b92f2e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CEA5E2-2194-43C1-A272-D98530BA54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747</Words>
  <Application>Microsoft Macintosh PowerPoint</Application>
  <PresentationFormat>Widescreen</PresentationFormat>
  <Paragraphs>129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Nova</vt:lpstr>
      <vt:lpstr>Arial Nova Light</vt:lpstr>
      <vt:lpstr>Calibri</vt:lpstr>
      <vt:lpstr>Calibri Light</vt:lpstr>
      <vt:lpstr>Wingdings</vt:lpstr>
      <vt:lpstr>Retrospect</vt:lpstr>
      <vt:lpstr>Package Collection Identifiers</vt:lpstr>
      <vt:lpstr>Package IDs</vt:lpstr>
      <vt:lpstr>What do I mean by Package Identifiers?</vt:lpstr>
      <vt:lpstr>Where would Package IDs be used?</vt:lpstr>
      <vt:lpstr>Why do I want Package IDs? </vt:lpstr>
      <vt:lpstr>Problem 1: Invoice v KB</vt:lpstr>
      <vt:lpstr>Problem 1: Invoice v KB</vt:lpstr>
      <vt:lpstr>Problem 1: Invoice v KB</vt:lpstr>
      <vt:lpstr>A Problem of Scale and Duration</vt:lpstr>
      <vt:lpstr>PowerPoint Presentation</vt:lpstr>
      <vt:lpstr>How would Package IDs be used? </vt:lpstr>
      <vt:lpstr>Case 1: Enabling a package in a link resolver</vt:lpstr>
      <vt:lpstr>Use Case 4: Potentially hierarchical</vt:lpstr>
      <vt:lpstr>Use Case 4: Potentially hierarchical</vt:lpstr>
      <vt:lpstr>Use Case 4: Potentially hierarchical</vt:lpstr>
      <vt:lpstr>Why do I want Package IDs? </vt:lpstr>
      <vt:lpstr>Why do I want Package IDs?</vt:lpstr>
      <vt:lpstr>Are there challenges? Of course!</vt:lpstr>
      <vt:lpstr>When can Package IDs be real?</vt:lpstr>
      <vt:lpstr>Who should be involved?</vt:lpstr>
      <vt:lpstr>Let's start the discussion!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IDs</dc:title>
  <dc:creator>Athena Hoeppner</dc:creator>
  <cp:lastModifiedBy>Admin NISO</cp:lastModifiedBy>
  <cp:revision>42</cp:revision>
  <dcterms:created xsi:type="dcterms:W3CDTF">2021-02-03T22:50:08Z</dcterms:created>
  <dcterms:modified xsi:type="dcterms:W3CDTF">2021-04-14T19:16:44Z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0x010100EF55918AC00D2C4D9805894ECD694D99</vt:lpwstr>
  </property>
</Properties>
</file>