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4" r:id="rId2"/>
    <p:sldId id="2254" r:id="rId3"/>
    <p:sldId id="2274" r:id="rId4"/>
    <p:sldId id="2275" r:id="rId5"/>
    <p:sldId id="2263" r:id="rId6"/>
    <p:sldId id="2278" r:id="rId7"/>
    <p:sldId id="2277" r:id="rId8"/>
    <p:sldId id="222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 Harley" initials="PH" lastIdx="5" clrIdx="0">
    <p:extLst>
      <p:ext uri="{19B8F6BF-5375-455C-9EA6-DF929625EA0E}">
        <p15:presenceInfo xmlns:p15="http://schemas.microsoft.com/office/powerpoint/2012/main" userId="Pam Harley" providerId="None"/>
      </p:ext>
    </p:extLst>
  </p:cmAuthor>
  <p:cmAuthor id="2" name="Laura Ricci" initials="LR" lastIdx="5" clrIdx="1">
    <p:extLst>
      <p:ext uri="{19B8F6BF-5375-455C-9EA6-DF929625EA0E}">
        <p15:presenceInfo xmlns:p15="http://schemas.microsoft.com/office/powerpoint/2012/main" userId="S::lricci@ce-strategy.com::e3403886-d991-40c5-b0fb-9bd4f084bc70" providerId="AD"/>
      </p:ext>
    </p:extLst>
  </p:cmAuthor>
  <p:cmAuthor id="3" name="Michael Clarke" initials="MC" lastIdx="3" clrIdx="2">
    <p:extLst>
      <p:ext uri="{19B8F6BF-5375-455C-9EA6-DF929625EA0E}">
        <p15:presenceInfo xmlns:p15="http://schemas.microsoft.com/office/powerpoint/2012/main" userId="S::mclarke@ce-strategy.com::fa29c9b4-41a2-4697-bfde-a4e38c2c12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9"/>
    <p:restoredTop sz="64823" autoAdjust="0"/>
  </p:normalViewPr>
  <p:slideViewPr>
    <p:cSldViewPr snapToGrid="0" snapToObjects="1">
      <p:cViewPr varScale="1">
        <p:scale>
          <a:sx n="70" d="100"/>
          <a:sy n="70" d="100"/>
        </p:scale>
        <p:origin x="2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8FA69-43FD-DF45-920A-A726E6EAD081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4A19289E-6891-F148-BC79-DF98337544E2}">
      <dgm:prSet phldrT="[Text]" custT="1"/>
      <dgm:spPr>
        <a:solidFill>
          <a:srgbClr val="00569B"/>
        </a:solidFill>
      </dgm:spPr>
      <dgm:t>
        <a:bodyPr/>
        <a:lstStyle/>
        <a:p>
          <a:r>
            <a:rPr lang="en-US" sz="1800" dirty="0"/>
            <a:t>Content Funders</a:t>
          </a:r>
        </a:p>
      </dgm:t>
    </dgm:pt>
    <dgm:pt modelId="{BEE4095B-E1FB-3E46-A1EB-1E2C3618B04E}" type="parTrans" cxnId="{4C499146-EACC-3447-940E-BBA1EBB2F07B}">
      <dgm:prSet/>
      <dgm:spPr/>
      <dgm:t>
        <a:bodyPr/>
        <a:lstStyle/>
        <a:p>
          <a:endParaRPr lang="en-US" sz="1800"/>
        </a:p>
      </dgm:t>
    </dgm:pt>
    <dgm:pt modelId="{6C14E8D8-1340-8C4E-AE9B-8720F70EC4C5}" type="sibTrans" cxnId="{4C499146-EACC-3447-940E-BBA1EBB2F07B}">
      <dgm:prSet custT="1"/>
      <dgm:spPr/>
      <dgm:t>
        <a:bodyPr/>
        <a:lstStyle/>
        <a:p>
          <a:endParaRPr lang="en-US" sz="1800" dirty="0"/>
        </a:p>
      </dgm:t>
    </dgm:pt>
    <dgm:pt modelId="{D0D3E459-C4B2-5743-A995-70C183804C09}">
      <dgm:prSet phldrT="[Text]" custT="1"/>
      <dgm:spPr>
        <a:solidFill>
          <a:srgbClr val="00569B"/>
        </a:solidFill>
      </dgm:spPr>
      <dgm:t>
        <a:bodyPr/>
        <a:lstStyle/>
        <a:p>
          <a:r>
            <a:rPr lang="en-US" sz="1800" dirty="0"/>
            <a:t>Distributors</a:t>
          </a:r>
        </a:p>
      </dgm:t>
    </dgm:pt>
    <dgm:pt modelId="{1FF0D735-2C99-F045-AAB8-741008E5B24A}" type="parTrans" cxnId="{33EA9B8F-DF05-5A45-B411-ED73EBCFB385}">
      <dgm:prSet/>
      <dgm:spPr/>
      <dgm:t>
        <a:bodyPr/>
        <a:lstStyle/>
        <a:p>
          <a:endParaRPr lang="en-US" sz="1800"/>
        </a:p>
      </dgm:t>
    </dgm:pt>
    <dgm:pt modelId="{C9D829B0-F8AC-EA40-8490-A7E21FE929D5}" type="sibTrans" cxnId="{33EA9B8F-DF05-5A45-B411-ED73EBCFB385}">
      <dgm:prSet custT="1"/>
      <dgm:spPr/>
      <dgm:t>
        <a:bodyPr/>
        <a:lstStyle/>
        <a:p>
          <a:endParaRPr lang="en-US" sz="1800" dirty="0"/>
        </a:p>
      </dgm:t>
    </dgm:pt>
    <dgm:pt modelId="{DAA00CE4-36D0-8147-B879-A64C752B9A21}">
      <dgm:prSet phldrT="[Text]" custT="1"/>
      <dgm:spPr>
        <a:solidFill>
          <a:srgbClr val="00569B"/>
        </a:solidFill>
      </dgm:spPr>
      <dgm:t>
        <a:bodyPr/>
        <a:lstStyle/>
        <a:p>
          <a:r>
            <a:rPr lang="en-US" sz="1800" dirty="0"/>
            <a:t>Content Platform</a:t>
          </a:r>
        </a:p>
      </dgm:t>
    </dgm:pt>
    <dgm:pt modelId="{C8CCD2DC-D7E6-2C4F-880F-C95E08ACFEF3}" type="parTrans" cxnId="{E3D9096F-0893-7C47-9AAF-0F3E2A4BB1A2}">
      <dgm:prSet/>
      <dgm:spPr/>
      <dgm:t>
        <a:bodyPr/>
        <a:lstStyle/>
        <a:p>
          <a:endParaRPr lang="en-US" sz="1800"/>
        </a:p>
      </dgm:t>
    </dgm:pt>
    <dgm:pt modelId="{3B47B098-F4F7-E046-9DA2-8021DB03540A}" type="sibTrans" cxnId="{E3D9096F-0893-7C47-9AAF-0F3E2A4BB1A2}">
      <dgm:prSet custT="1"/>
      <dgm:spPr/>
      <dgm:t>
        <a:bodyPr/>
        <a:lstStyle/>
        <a:p>
          <a:endParaRPr lang="en-US" sz="1800" dirty="0"/>
        </a:p>
      </dgm:t>
    </dgm:pt>
    <dgm:pt modelId="{BE7C6A0E-477C-C04B-A0C7-6B0852E9A094}">
      <dgm:prSet phldrT="[Text]" custT="1"/>
      <dgm:spPr>
        <a:solidFill>
          <a:srgbClr val="00569B"/>
        </a:solidFill>
      </dgm:spPr>
      <dgm:t>
        <a:bodyPr/>
        <a:lstStyle/>
        <a:p>
          <a:r>
            <a:rPr lang="en-US" sz="1800" dirty="0"/>
            <a:t>Sales Channels</a:t>
          </a:r>
        </a:p>
      </dgm:t>
    </dgm:pt>
    <dgm:pt modelId="{144B3E00-AD2B-9D46-B4D5-EEA87293CF86}" type="parTrans" cxnId="{70A9F908-357E-D84C-B4D9-E6A4F054CCED}">
      <dgm:prSet/>
      <dgm:spPr/>
      <dgm:t>
        <a:bodyPr/>
        <a:lstStyle/>
        <a:p>
          <a:endParaRPr lang="en-US" sz="1800"/>
        </a:p>
      </dgm:t>
    </dgm:pt>
    <dgm:pt modelId="{D7D2777B-232E-AB4F-A9E0-3916A4E32443}" type="sibTrans" cxnId="{70A9F908-357E-D84C-B4D9-E6A4F054CCED}">
      <dgm:prSet custT="1"/>
      <dgm:spPr/>
      <dgm:t>
        <a:bodyPr/>
        <a:lstStyle/>
        <a:p>
          <a:endParaRPr lang="en-US" sz="1800" dirty="0"/>
        </a:p>
      </dgm:t>
    </dgm:pt>
    <dgm:pt modelId="{9B5D7F44-BA31-8B45-8DDE-C839E0541F37}">
      <dgm:prSet phldrT="[Text]" custT="1"/>
      <dgm:spPr>
        <a:solidFill>
          <a:srgbClr val="00569B"/>
        </a:solidFill>
      </dgm:spPr>
      <dgm:t>
        <a:bodyPr/>
        <a:lstStyle/>
        <a:p>
          <a:r>
            <a:rPr lang="en-US" sz="1800" dirty="0"/>
            <a:t>Catalogs and Indices</a:t>
          </a:r>
        </a:p>
      </dgm:t>
    </dgm:pt>
    <dgm:pt modelId="{1E3D6095-2D68-4344-B2F5-39F523B66FE8}" type="parTrans" cxnId="{6F123127-31A5-BF4F-A53F-C664719CC7ED}">
      <dgm:prSet/>
      <dgm:spPr/>
      <dgm:t>
        <a:bodyPr/>
        <a:lstStyle/>
        <a:p>
          <a:endParaRPr lang="en-US" sz="1800"/>
        </a:p>
      </dgm:t>
    </dgm:pt>
    <dgm:pt modelId="{54670FFA-0F1F-B448-8733-FB278F68CA7C}" type="sibTrans" cxnId="{6F123127-31A5-BF4F-A53F-C664719CC7ED}">
      <dgm:prSet custT="1"/>
      <dgm:spPr/>
      <dgm:t>
        <a:bodyPr/>
        <a:lstStyle/>
        <a:p>
          <a:endParaRPr lang="en-US" sz="1800" dirty="0"/>
        </a:p>
      </dgm:t>
    </dgm:pt>
    <dgm:pt modelId="{D8DEB5EE-29E2-264E-9DAB-66A1A7F9ED31}">
      <dgm:prSet phldrT="[Text]" custT="1"/>
      <dgm:spPr>
        <a:solidFill>
          <a:srgbClr val="00569B"/>
        </a:solidFill>
      </dgm:spPr>
      <dgm:t>
        <a:bodyPr/>
        <a:lstStyle/>
        <a:p>
          <a:r>
            <a:rPr lang="en-US" sz="1800" dirty="0"/>
            <a:t>End User Interfaces</a:t>
          </a:r>
        </a:p>
      </dgm:t>
    </dgm:pt>
    <dgm:pt modelId="{4DB1E5E3-D5A3-2545-9504-90775C452514}" type="parTrans" cxnId="{56564AE3-1CC9-B84F-AB02-F214D498EF29}">
      <dgm:prSet/>
      <dgm:spPr/>
      <dgm:t>
        <a:bodyPr/>
        <a:lstStyle/>
        <a:p>
          <a:endParaRPr lang="en-US" sz="1800"/>
        </a:p>
      </dgm:t>
    </dgm:pt>
    <dgm:pt modelId="{906E5165-22CB-954E-A761-DC70E321A5CF}" type="sibTrans" cxnId="{56564AE3-1CC9-B84F-AB02-F214D498EF29}">
      <dgm:prSet/>
      <dgm:spPr/>
      <dgm:t>
        <a:bodyPr/>
        <a:lstStyle/>
        <a:p>
          <a:endParaRPr lang="en-US" sz="1800"/>
        </a:p>
      </dgm:t>
    </dgm:pt>
    <dgm:pt modelId="{B37530AE-4AF5-964E-A30F-136AB26B30A4}">
      <dgm:prSet phldrT="[Text]" custT="1"/>
      <dgm:spPr>
        <a:solidFill>
          <a:srgbClr val="00569B"/>
        </a:solidFill>
      </dgm:spPr>
      <dgm:t>
        <a:bodyPr/>
        <a:lstStyle/>
        <a:p>
          <a:r>
            <a:rPr lang="en-US" sz="1800" dirty="0"/>
            <a:t>Content Creators</a:t>
          </a:r>
        </a:p>
      </dgm:t>
    </dgm:pt>
    <dgm:pt modelId="{F2840387-3273-CE4E-A6A7-E75116AD7124}" type="parTrans" cxnId="{403EB3F8-8FCB-5941-80C2-3630AAB6B424}">
      <dgm:prSet/>
      <dgm:spPr/>
      <dgm:t>
        <a:bodyPr/>
        <a:lstStyle/>
        <a:p>
          <a:endParaRPr lang="en-US" sz="1800"/>
        </a:p>
      </dgm:t>
    </dgm:pt>
    <dgm:pt modelId="{FC241F26-1E52-3941-ACAB-D409BEB7DE11}" type="sibTrans" cxnId="{403EB3F8-8FCB-5941-80C2-3630AAB6B424}">
      <dgm:prSet custT="1"/>
      <dgm:spPr/>
      <dgm:t>
        <a:bodyPr/>
        <a:lstStyle/>
        <a:p>
          <a:endParaRPr lang="en-US" sz="1800" dirty="0"/>
        </a:p>
      </dgm:t>
    </dgm:pt>
    <dgm:pt modelId="{9C495F22-CA10-7945-BB92-0768AB8C67F6}" type="pres">
      <dgm:prSet presAssocID="{09A8FA69-43FD-DF45-920A-A726E6EAD081}" presName="Name0" presStyleCnt="0">
        <dgm:presLayoutVars>
          <dgm:dir/>
          <dgm:resizeHandles val="exact"/>
        </dgm:presLayoutVars>
      </dgm:prSet>
      <dgm:spPr/>
    </dgm:pt>
    <dgm:pt modelId="{E21BF45E-ACC5-524E-8755-85CCFA3713B8}" type="pres">
      <dgm:prSet presAssocID="{4A19289E-6891-F148-BC79-DF98337544E2}" presName="node" presStyleLbl="node1" presStyleIdx="0" presStyleCnt="7">
        <dgm:presLayoutVars>
          <dgm:bulletEnabled val="1"/>
        </dgm:presLayoutVars>
      </dgm:prSet>
      <dgm:spPr/>
    </dgm:pt>
    <dgm:pt modelId="{E1BFD8F5-E0EB-354B-8FD6-F680D4C38424}" type="pres">
      <dgm:prSet presAssocID="{6C14E8D8-1340-8C4E-AE9B-8720F70EC4C5}" presName="sibTrans" presStyleLbl="sibTrans2D1" presStyleIdx="0" presStyleCnt="6"/>
      <dgm:spPr/>
    </dgm:pt>
    <dgm:pt modelId="{60F103D2-9945-9F4C-AF24-EC3345A22B6E}" type="pres">
      <dgm:prSet presAssocID="{6C14E8D8-1340-8C4E-AE9B-8720F70EC4C5}" presName="connectorText" presStyleLbl="sibTrans2D1" presStyleIdx="0" presStyleCnt="6"/>
      <dgm:spPr/>
    </dgm:pt>
    <dgm:pt modelId="{17B4AE55-5D29-8748-AC32-53D09F209ECA}" type="pres">
      <dgm:prSet presAssocID="{B37530AE-4AF5-964E-A30F-136AB26B30A4}" presName="node" presStyleLbl="node1" presStyleIdx="1" presStyleCnt="7">
        <dgm:presLayoutVars>
          <dgm:bulletEnabled val="1"/>
        </dgm:presLayoutVars>
      </dgm:prSet>
      <dgm:spPr/>
    </dgm:pt>
    <dgm:pt modelId="{ABFE3467-D34B-154B-B5A5-3BA1729FEA66}" type="pres">
      <dgm:prSet presAssocID="{FC241F26-1E52-3941-ACAB-D409BEB7DE11}" presName="sibTrans" presStyleLbl="sibTrans2D1" presStyleIdx="1" presStyleCnt="6"/>
      <dgm:spPr/>
    </dgm:pt>
    <dgm:pt modelId="{7F1962E0-958B-C04B-A881-E3CF2623E7AF}" type="pres">
      <dgm:prSet presAssocID="{FC241F26-1E52-3941-ACAB-D409BEB7DE11}" presName="connectorText" presStyleLbl="sibTrans2D1" presStyleIdx="1" presStyleCnt="6"/>
      <dgm:spPr/>
    </dgm:pt>
    <dgm:pt modelId="{E397756F-DFE8-E24B-8BEE-803314B2C79A}" type="pres">
      <dgm:prSet presAssocID="{D0D3E459-C4B2-5743-A995-70C183804C09}" presName="node" presStyleLbl="node1" presStyleIdx="2" presStyleCnt="7">
        <dgm:presLayoutVars>
          <dgm:bulletEnabled val="1"/>
        </dgm:presLayoutVars>
      </dgm:prSet>
      <dgm:spPr/>
    </dgm:pt>
    <dgm:pt modelId="{CA01223D-F322-0342-9AFE-3936E5F1DDF6}" type="pres">
      <dgm:prSet presAssocID="{C9D829B0-F8AC-EA40-8490-A7E21FE929D5}" presName="sibTrans" presStyleLbl="sibTrans2D1" presStyleIdx="2" presStyleCnt="6"/>
      <dgm:spPr/>
    </dgm:pt>
    <dgm:pt modelId="{FEBFDDB9-3E22-504B-850F-4A80C8A1B740}" type="pres">
      <dgm:prSet presAssocID="{C9D829B0-F8AC-EA40-8490-A7E21FE929D5}" presName="connectorText" presStyleLbl="sibTrans2D1" presStyleIdx="2" presStyleCnt="6"/>
      <dgm:spPr/>
    </dgm:pt>
    <dgm:pt modelId="{24E88404-750E-5645-9823-B328D4E07F80}" type="pres">
      <dgm:prSet presAssocID="{DAA00CE4-36D0-8147-B879-A64C752B9A21}" presName="node" presStyleLbl="node1" presStyleIdx="3" presStyleCnt="7">
        <dgm:presLayoutVars>
          <dgm:bulletEnabled val="1"/>
        </dgm:presLayoutVars>
      </dgm:prSet>
      <dgm:spPr/>
    </dgm:pt>
    <dgm:pt modelId="{20732025-E919-DF4B-88E6-C6B34AE32097}" type="pres">
      <dgm:prSet presAssocID="{3B47B098-F4F7-E046-9DA2-8021DB03540A}" presName="sibTrans" presStyleLbl="sibTrans2D1" presStyleIdx="3" presStyleCnt="6"/>
      <dgm:spPr/>
    </dgm:pt>
    <dgm:pt modelId="{0FB75465-FCCA-124B-B042-9166EDB974CB}" type="pres">
      <dgm:prSet presAssocID="{3B47B098-F4F7-E046-9DA2-8021DB03540A}" presName="connectorText" presStyleLbl="sibTrans2D1" presStyleIdx="3" presStyleCnt="6"/>
      <dgm:spPr/>
    </dgm:pt>
    <dgm:pt modelId="{B25837FA-3C9E-2A4E-BA5B-1BED7450D79E}" type="pres">
      <dgm:prSet presAssocID="{BE7C6A0E-477C-C04B-A0C7-6B0852E9A094}" presName="node" presStyleLbl="node1" presStyleIdx="4" presStyleCnt="7">
        <dgm:presLayoutVars>
          <dgm:bulletEnabled val="1"/>
        </dgm:presLayoutVars>
      </dgm:prSet>
      <dgm:spPr/>
    </dgm:pt>
    <dgm:pt modelId="{F828E64D-ADEE-3646-A45B-D6E2A0140821}" type="pres">
      <dgm:prSet presAssocID="{D7D2777B-232E-AB4F-A9E0-3916A4E32443}" presName="sibTrans" presStyleLbl="sibTrans2D1" presStyleIdx="4" presStyleCnt="6"/>
      <dgm:spPr/>
    </dgm:pt>
    <dgm:pt modelId="{05CBE1C2-28DA-7743-B178-E16F3DB3181C}" type="pres">
      <dgm:prSet presAssocID="{D7D2777B-232E-AB4F-A9E0-3916A4E32443}" presName="connectorText" presStyleLbl="sibTrans2D1" presStyleIdx="4" presStyleCnt="6"/>
      <dgm:spPr/>
    </dgm:pt>
    <dgm:pt modelId="{5AAF79E3-22DA-F34D-9BD8-840BE5BD8694}" type="pres">
      <dgm:prSet presAssocID="{9B5D7F44-BA31-8B45-8DDE-C839E0541F37}" presName="node" presStyleLbl="node1" presStyleIdx="5" presStyleCnt="7">
        <dgm:presLayoutVars>
          <dgm:bulletEnabled val="1"/>
        </dgm:presLayoutVars>
      </dgm:prSet>
      <dgm:spPr/>
    </dgm:pt>
    <dgm:pt modelId="{A19995C1-4CD6-DA46-B33A-F143B6CCD889}" type="pres">
      <dgm:prSet presAssocID="{54670FFA-0F1F-B448-8733-FB278F68CA7C}" presName="sibTrans" presStyleLbl="sibTrans2D1" presStyleIdx="5" presStyleCnt="6"/>
      <dgm:spPr/>
    </dgm:pt>
    <dgm:pt modelId="{21CAD0C2-CDF6-DC42-94F5-BF3A8787BAA2}" type="pres">
      <dgm:prSet presAssocID="{54670FFA-0F1F-B448-8733-FB278F68CA7C}" presName="connectorText" presStyleLbl="sibTrans2D1" presStyleIdx="5" presStyleCnt="6"/>
      <dgm:spPr/>
    </dgm:pt>
    <dgm:pt modelId="{A69FEAE4-7A58-034C-986E-FD3BB9711D4E}" type="pres">
      <dgm:prSet presAssocID="{D8DEB5EE-29E2-264E-9DAB-66A1A7F9ED31}" presName="node" presStyleLbl="node1" presStyleIdx="6" presStyleCnt="7">
        <dgm:presLayoutVars>
          <dgm:bulletEnabled val="1"/>
        </dgm:presLayoutVars>
      </dgm:prSet>
      <dgm:spPr/>
    </dgm:pt>
  </dgm:ptLst>
  <dgm:cxnLst>
    <dgm:cxn modelId="{E0D7AB02-E074-334D-8596-8E727929C742}" type="presOf" srcId="{D8DEB5EE-29E2-264E-9DAB-66A1A7F9ED31}" destId="{A69FEAE4-7A58-034C-986E-FD3BB9711D4E}" srcOrd="0" destOrd="0" presId="urn:microsoft.com/office/officeart/2005/8/layout/process1"/>
    <dgm:cxn modelId="{C2983703-6283-9B4C-A2B4-C1199A9874E8}" type="presOf" srcId="{3B47B098-F4F7-E046-9DA2-8021DB03540A}" destId="{0FB75465-FCCA-124B-B042-9166EDB974CB}" srcOrd="1" destOrd="0" presId="urn:microsoft.com/office/officeart/2005/8/layout/process1"/>
    <dgm:cxn modelId="{70A9F908-357E-D84C-B4D9-E6A4F054CCED}" srcId="{09A8FA69-43FD-DF45-920A-A726E6EAD081}" destId="{BE7C6A0E-477C-C04B-A0C7-6B0852E9A094}" srcOrd="4" destOrd="0" parTransId="{144B3E00-AD2B-9D46-B4D5-EEA87293CF86}" sibTransId="{D7D2777B-232E-AB4F-A9E0-3916A4E32443}"/>
    <dgm:cxn modelId="{A82EBB0B-B8CF-A743-9531-F6CF8CEE5D1F}" type="presOf" srcId="{DAA00CE4-36D0-8147-B879-A64C752B9A21}" destId="{24E88404-750E-5645-9823-B328D4E07F80}" srcOrd="0" destOrd="0" presId="urn:microsoft.com/office/officeart/2005/8/layout/process1"/>
    <dgm:cxn modelId="{B4F1ED0C-9FDD-D84C-982F-32674A3B33E8}" type="presOf" srcId="{D7D2777B-232E-AB4F-A9E0-3916A4E32443}" destId="{F828E64D-ADEE-3646-A45B-D6E2A0140821}" srcOrd="0" destOrd="0" presId="urn:microsoft.com/office/officeart/2005/8/layout/process1"/>
    <dgm:cxn modelId="{DF8F060F-EBF7-1C40-8AFE-5E460658DFE9}" type="presOf" srcId="{09A8FA69-43FD-DF45-920A-A726E6EAD081}" destId="{9C495F22-CA10-7945-BB92-0768AB8C67F6}" srcOrd="0" destOrd="0" presId="urn:microsoft.com/office/officeart/2005/8/layout/process1"/>
    <dgm:cxn modelId="{BE28C122-6F54-C64F-90D2-3E5AEAFB2E0D}" type="presOf" srcId="{C9D829B0-F8AC-EA40-8490-A7E21FE929D5}" destId="{FEBFDDB9-3E22-504B-850F-4A80C8A1B740}" srcOrd="1" destOrd="0" presId="urn:microsoft.com/office/officeart/2005/8/layout/process1"/>
    <dgm:cxn modelId="{6F123127-31A5-BF4F-A53F-C664719CC7ED}" srcId="{09A8FA69-43FD-DF45-920A-A726E6EAD081}" destId="{9B5D7F44-BA31-8B45-8DDE-C839E0541F37}" srcOrd="5" destOrd="0" parTransId="{1E3D6095-2D68-4344-B2F5-39F523B66FE8}" sibTransId="{54670FFA-0F1F-B448-8733-FB278F68CA7C}"/>
    <dgm:cxn modelId="{2686A12D-B628-FA4D-86E2-0D7592235EE6}" type="presOf" srcId="{6C14E8D8-1340-8C4E-AE9B-8720F70EC4C5}" destId="{E1BFD8F5-E0EB-354B-8FD6-F680D4C38424}" srcOrd="0" destOrd="0" presId="urn:microsoft.com/office/officeart/2005/8/layout/process1"/>
    <dgm:cxn modelId="{4C499146-EACC-3447-940E-BBA1EBB2F07B}" srcId="{09A8FA69-43FD-DF45-920A-A726E6EAD081}" destId="{4A19289E-6891-F148-BC79-DF98337544E2}" srcOrd="0" destOrd="0" parTransId="{BEE4095B-E1FB-3E46-A1EB-1E2C3618B04E}" sibTransId="{6C14E8D8-1340-8C4E-AE9B-8720F70EC4C5}"/>
    <dgm:cxn modelId="{60C5164A-9D35-EF46-A580-6B066DC8DF8C}" type="presOf" srcId="{BE7C6A0E-477C-C04B-A0C7-6B0852E9A094}" destId="{B25837FA-3C9E-2A4E-BA5B-1BED7450D79E}" srcOrd="0" destOrd="0" presId="urn:microsoft.com/office/officeart/2005/8/layout/process1"/>
    <dgm:cxn modelId="{3024A165-14E7-F849-8655-5AE43B8268B7}" type="presOf" srcId="{9B5D7F44-BA31-8B45-8DDE-C839E0541F37}" destId="{5AAF79E3-22DA-F34D-9BD8-840BE5BD8694}" srcOrd="0" destOrd="0" presId="urn:microsoft.com/office/officeart/2005/8/layout/process1"/>
    <dgm:cxn modelId="{A29B2A6B-E16A-3146-81B9-B3D4412BDC9D}" type="presOf" srcId="{6C14E8D8-1340-8C4E-AE9B-8720F70EC4C5}" destId="{60F103D2-9945-9F4C-AF24-EC3345A22B6E}" srcOrd="1" destOrd="0" presId="urn:microsoft.com/office/officeart/2005/8/layout/process1"/>
    <dgm:cxn modelId="{E3D9096F-0893-7C47-9AAF-0F3E2A4BB1A2}" srcId="{09A8FA69-43FD-DF45-920A-A726E6EAD081}" destId="{DAA00CE4-36D0-8147-B879-A64C752B9A21}" srcOrd="3" destOrd="0" parTransId="{C8CCD2DC-D7E6-2C4F-880F-C95E08ACFEF3}" sibTransId="{3B47B098-F4F7-E046-9DA2-8021DB03540A}"/>
    <dgm:cxn modelId="{22368C7E-A02E-D742-BCB3-9658AA5ED083}" type="presOf" srcId="{54670FFA-0F1F-B448-8733-FB278F68CA7C}" destId="{21CAD0C2-CDF6-DC42-94F5-BF3A8787BAA2}" srcOrd="1" destOrd="0" presId="urn:microsoft.com/office/officeart/2005/8/layout/process1"/>
    <dgm:cxn modelId="{2A9AD27E-EC6F-4445-8D26-6AFF4C5527B1}" type="presOf" srcId="{D7D2777B-232E-AB4F-A9E0-3916A4E32443}" destId="{05CBE1C2-28DA-7743-B178-E16F3DB3181C}" srcOrd="1" destOrd="0" presId="urn:microsoft.com/office/officeart/2005/8/layout/process1"/>
    <dgm:cxn modelId="{7ECCDB80-4324-574F-A69C-6A11517BFCFA}" type="presOf" srcId="{FC241F26-1E52-3941-ACAB-D409BEB7DE11}" destId="{7F1962E0-958B-C04B-A881-E3CF2623E7AF}" srcOrd="1" destOrd="0" presId="urn:microsoft.com/office/officeart/2005/8/layout/process1"/>
    <dgm:cxn modelId="{BE8E3286-A619-FD4B-BA2A-21FAD8079E09}" type="presOf" srcId="{3B47B098-F4F7-E046-9DA2-8021DB03540A}" destId="{20732025-E919-DF4B-88E6-C6B34AE32097}" srcOrd="0" destOrd="0" presId="urn:microsoft.com/office/officeart/2005/8/layout/process1"/>
    <dgm:cxn modelId="{33EA9B8F-DF05-5A45-B411-ED73EBCFB385}" srcId="{09A8FA69-43FD-DF45-920A-A726E6EAD081}" destId="{D0D3E459-C4B2-5743-A995-70C183804C09}" srcOrd="2" destOrd="0" parTransId="{1FF0D735-2C99-F045-AAB8-741008E5B24A}" sibTransId="{C9D829B0-F8AC-EA40-8490-A7E21FE929D5}"/>
    <dgm:cxn modelId="{A859F390-DFD3-634A-833B-9589730274A6}" type="presOf" srcId="{4A19289E-6891-F148-BC79-DF98337544E2}" destId="{E21BF45E-ACC5-524E-8755-85CCFA3713B8}" srcOrd="0" destOrd="0" presId="urn:microsoft.com/office/officeart/2005/8/layout/process1"/>
    <dgm:cxn modelId="{63DCE7A2-C10C-9A48-A0AA-7042A27D30A1}" type="presOf" srcId="{FC241F26-1E52-3941-ACAB-D409BEB7DE11}" destId="{ABFE3467-D34B-154B-B5A5-3BA1729FEA66}" srcOrd="0" destOrd="0" presId="urn:microsoft.com/office/officeart/2005/8/layout/process1"/>
    <dgm:cxn modelId="{CA7D7CBB-68C6-B44B-BFE3-54490F5C6FE2}" type="presOf" srcId="{D0D3E459-C4B2-5743-A995-70C183804C09}" destId="{E397756F-DFE8-E24B-8BEE-803314B2C79A}" srcOrd="0" destOrd="0" presId="urn:microsoft.com/office/officeart/2005/8/layout/process1"/>
    <dgm:cxn modelId="{ADF1E2C7-9004-E749-965D-CCA6587125FF}" type="presOf" srcId="{B37530AE-4AF5-964E-A30F-136AB26B30A4}" destId="{17B4AE55-5D29-8748-AC32-53D09F209ECA}" srcOrd="0" destOrd="0" presId="urn:microsoft.com/office/officeart/2005/8/layout/process1"/>
    <dgm:cxn modelId="{6DD750CA-3067-254C-98B2-3FCB2BBFE47C}" type="presOf" srcId="{54670FFA-0F1F-B448-8733-FB278F68CA7C}" destId="{A19995C1-4CD6-DA46-B33A-F143B6CCD889}" srcOrd="0" destOrd="0" presId="urn:microsoft.com/office/officeart/2005/8/layout/process1"/>
    <dgm:cxn modelId="{A27895DA-C653-FA4B-9653-A6E22DCA9318}" type="presOf" srcId="{C9D829B0-F8AC-EA40-8490-A7E21FE929D5}" destId="{CA01223D-F322-0342-9AFE-3936E5F1DDF6}" srcOrd="0" destOrd="0" presId="urn:microsoft.com/office/officeart/2005/8/layout/process1"/>
    <dgm:cxn modelId="{56564AE3-1CC9-B84F-AB02-F214D498EF29}" srcId="{09A8FA69-43FD-DF45-920A-A726E6EAD081}" destId="{D8DEB5EE-29E2-264E-9DAB-66A1A7F9ED31}" srcOrd="6" destOrd="0" parTransId="{4DB1E5E3-D5A3-2545-9504-90775C452514}" sibTransId="{906E5165-22CB-954E-A761-DC70E321A5CF}"/>
    <dgm:cxn modelId="{403EB3F8-8FCB-5941-80C2-3630AAB6B424}" srcId="{09A8FA69-43FD-DF45-920A-A726E6EAD081}" destId="{B37530AE-4AF5-964E-A30F-136AB26B30A4}" srcOrd="1" destOrd="0" parTransId="{F2840387-3273-CE4E-A6A7-E75116AD7124}" sibTransId="{FC241F26-1E52-3941-ACAB-D409BEB7DE11}"/>
    <dgm:cxn modelId="{6269BAF2-E547-AA44-90E8-99F68C8876E2}" type="presParOf" srcId="{9C495F22-CA10-7945-BB92-0768AB8C67F6}" destId="{E21BF45E-ACC5-524E-8755-85CCFA3713B8}" srcOrd="0" destOrd="0" presId="urn:microsoft.com/office/officeart/2005/8/layout/process1"/>
    <dgm:cxn modelId="{AF06CA74-A2F4-3A40-8849-7F3C8209E4F5}" type="presParOf" srcId="{9C495F22-CA10-7945-BB92-0768AB8C67F6}" destId="{E1BFD8F5-E0EB-354B-8FD6-F680D4C38424}" srcOrd="1" destOrd="0" presId="urn:microsoft.com/office/officeart/2005/8/layout/process1"/>
    <dgm:cxn modelId="{9EB6ECC7-B987-B64D-97E1-3A2F07FF71BD}" type="presParOf" srcId="{E1BFD8F5-E0EB-354B-8FD6-F680D4C38424}" destId="{60F103D2-9945-9F4C-AF24-EC3345A22B6E}" srcOrd="0" destOrd="0" presId="urn:microsoft.com/office/officeart/2005/8/layout/process1"/>
    <dgm:cxn modelId="{22520240-1506-414F-9782-CE26BD981AD8}" type="presParOf" srcId="{9C495F22-CA10-7945-BB92-0768AB8C67F6}" destId="{17B4AE55-5D29-8748-AC32-53D09F209ECA}" srcOrd="2" destOrd="0" presId="urn:microsoft.com/office/officeart/2005/8/layout/process1"/>
    <dgm:cxn modelId="{09C28302-10B3-4C43-B373-336CF8BFD63E}" type="presParOf" srcId="{9C495F22-CA10-7945-BB92-0768AB8C67F6}" destId="{ABFE3467-D34B-154B-B5A5-3BA1729FEA66}" srcOrd="3" destOrd="0" presId="urn:microsoft.com/office/officeart/2005/8/layout/process1"/>
    <dgm:cxn modelId="{118FB85E-57AC-424F-9077-3728CB0398AD}" type="presParOf" srcId="{ABFE3467-D34B-154B-B5A5-3BA1729FEA66}" destId="{7F1962E0-958B-C04B-A881-E3CF2623E7AF}" srcOrd="0" destOrd="0" presId="urn:microsoft.com/office/officeart/2005/8/layout/process1"/>
    <dgm:cxn modelId="{6B958EF2-C763-C842-AAD9-9C2A38203348}" type="presParOf" srcId="{9C495F22-CA10-7945-BB92-0768AB8C67F6}" destId="{E397756F-DFE8-E24B-8BEE-803314B2C79A}" srcOrd="4" destOrd="0" presId="urn:microsoft.com/office/officeart/2005/8/layout/process1"/>
    <dgm:cxn modelId="{663F978A-C866-E641-A987-F0DD2B40D52E}" type="presParOf" srcId="{9C495F22-CA10-7945-BB92-0768AB8C67F6}" destId="{CA01223D-F322-0342-9AFE-3936E5F1DDF6}" srcOrd="5" destOrd="0" presId="urn:microsoft.com/office/officeart/2005/8/layout/process1"/>
    <dgm:cxn modelId="{6D57AD9F-F4BC-1A48-B8D6-02B66D992CFF}" type="presParOf" srcId="{CA01223D-F322-0342-9AFE-3936E5F1DDF6}" destId="{FEBFDDB9-3E22-504B-850F-4A80C8A1B740}" srcOrd="0" destOrd="0" presId="urn:microsoft.com/office/officeart/2005/8/layout/process1"/>
    <dgm:cxn modelId="{9A0D6213-47C7-E84B-994A-A8846E80BD5D}" type="presParOf" srcId="{9C495F22-CA10-7945-BB92-0768AB8C67F6}" destId="{24E88404-750E-5645-9823-B328D4E07F80}" srcOrd="6" destOrd="0" presId="urn:microsoft.com/office/officeart/2005/8/layout/process1"/>
    <dgm:cxn modelId="{A2DA936B-8A14-1749-B21A-E2ACE2A3691C}" type="presParOf" srcId="{9C495F22-CA10-7945-BB92-0768AB8C67F6}" destId="{20732025-E919-DF4B-88E6-C6B34AE32097}" srcOrd="7" destOrd="0" presId="urn:microsoft.com/office/officeart/2005/8/layout/process1"/>
    <dgm:cxn modelId="{B3E480A9-5A09-FD47-B88B-666D2754561E}" type="presParOf" srcId="{20732025-E919-DF4B-88E6-C6B34AE32097}" destId="{0FB75465-FCCA-124B-B042-9166EDB974CB}" srcOrd="0" destOrd="0" presId="urn:microsoft.com/office/officeart/2005/8/layout/process1"/>
    <dgm:cxn modelId="{AB8390C7-A19D-2543-8BB9-3D99510B8874}" type="presParOf" srcId="{9C495F22-CA10-7945-BB92-0768AB8C67F6}" destId="{B25837FA-3C9E-2A4E-BA5B-1BED7450D79E}" srcOrd="8" destOrd="0" presId="urn:microsoft.com/office/officeart/2005/8/layout/process1"/>
    <dgm:cxn modelId="{E2872469-ABE9-5F44-9E54-E083ED823CDF}" type="presParOf" srcId="{9C495F22-CA10-7945-BB92-0768AB8C67F6}" destId="{F828E64D-ADEE-3646-A45B-D6E2A0140821}" srcOrd="9" destOrd="0" presId="urn:microsoft.com/office/officeart/2005/8/layout/process1"/>
    <dgm:cxn modelId="{B8AB0370-51EF-AB4E-BD63-9374161E790C}" type="presParOf" srcId="{F828E64D-ADEE-3646-A45B-D6E2A0140821}" destId="{05CBE1C2-28DA-7743-B178-E16F3DB3181C}" srcOrd="0" destOrd="0" presId="urn:microsoft.com/office/officeart/2005/8/layout/process1"/>
    <dgm:cxn modelId="{46DE7C93-CF7C-7F45-9D8D-15951EF61A0E}" type="presParOf" srcId="{9C495F22-CA10-7945-BB92-0768AB8C67F6}" destId="{5AAF79E3-22DA-F34D-9BD8-840BE5BD8694}" srcOrd="10" destOrd="0" presId="urn:microsoft.com/office/officeart/2005/8/layout/process1"/>
    <dgm:cxn modelId="{6330B4E4-A853-A846-A54A-FEB3F14D5B21}" type="presParOf" srcId="{9C495F22-CA10-7945-BB92-0768AB8C67F6}" destId="{A19995C1-4CD6-DA46-B33A-F143B6CCD889}" srcOrd="11" destOrd="0" presId="urn:microsoft.com/office/officeart/2005/8/layout/process1"/>
    <dgm:cxn modelId="{C0DD8364-CAFE-6F48-8EE3-0CC909EB13E6}" type="presParOf" srcId="{A19995C1-4CD6-DA46-B33A-F143B6CCD889}" destId="{21CAD0C2-CDF6-DC42-94F5-BF3A8787BAA2}" srcOrd="0" destOrd="0" presId="urn:microsoft.com/office/officeart/2005/8/layout/process1"/>
    <dgm:cxn modelId="{49FCF848-AE1F-7145-92D4-960BC7CA6EC7}" type="presParOf" srcId="{9C495F22-CA10-7945-BB92-0768AB8C67F6}" destId="{A69FEAE4-7A58-034C-986E-FD3BB9711D4E}" srcOrd="1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BF45E-ACC5-524E-8755-85CCFA3713B8}">
      <dsp:nvSpPr>
        <dsp:cNvPr id="0" name=""/>
        <dsp:cNvSpPr/>
      </dsp:nvSpPr>
      <dsp:spPr>
        <a:xfrm>
          <a:off x="3358" y="664963"/>
          <a:ext cx="1271987" cy="763192"/>
        </a:xfrm>
        <a:prstGeom prst="roundRect">
          <a:avLst>
            <a:gd name="adj" fmla="val 10000"/>
          </a:avLst>
        </a:prstGeom>
        <a:solidFill>
          <a:srgbClr val="0056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Content Funders</a:t>
          </a:r>
        </a:p>
      </dsp:txBody>
      <dsp:txXfrm>
        <a:off x="25711" y="687316"/>
        <a:ext cx="1227281" cy="718486"/>
      </dsp:txXfrm>
    </dsp:sp>
    <dsp:sp modelId="{E1BFD8F5-E0EB-354B-8FD6-F680D4C38424}">
      <dsp:nvSpPr>
        <dsp:cNvPr id="0" name=""/>
        <dsp:cNvSpPr/>
      </dsp:nvSpPr>
      <dsp:spPr>
        <a:xfrm>
          <a:off x="1402544" y="888833"/>
          <a:ext cx="269661" cy="315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402544" y="951923"/>
        <a:ext cx="188763" cy="189272"/>
      </dsp:txXfrm>
    </dsp:sp>
    <dsp:sp modelId="{17B4AE55-5D29-8748-AC32-53D09F209ECA}">
      <dsp:nvSpPr>
        <dsp:cNvPr id="0" name=""/>
        <dsp:cNvSpPr/>
      </dsp:nvSpPr>
      <dsp:spPr>
        <a:xfrm>
          <a:off x="1784141" y="664963"/>
          <a:ext cx="1271987" cy="763192"/>
        </a:xfrm>
        <a:prstGeom prst="roundRect">
          <a:avLst>
            <a:gd name="adj" fmla="val 10000"/>
          </a:avLst>
        </a:prstGeom>
        <a:solidFill>
          <a:srgbClr val="0056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Content Creators</a:t>
          </a:r>
        </a:p>
      </dsp:txBody>
      <dsp:txXfrm>
        <a:off x="1806494" y="687316"/>
        <a:ext cx="1227281" cy="718486"/>
      </dsp:txXfrm>
    </dsp:sp>
    <dsp:sp modelId="{ABFE3467-D34B-154B-B5A5-3BA1729FEA66}">
      <dsp:nvSpPr>
        <dsp:cNvPr id="0" name=""/>
        <dsp:cNvSpPr/>
      </dsp:nvSpPr>
      <dsp:spPr>
        <a:xfrm>
          <a:off x="3183327" y="888833"/>
          <a:ext cx="269661" cy="315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183327" y="951923"/>
        <a:ext cx="188763" cy="189272"/>
      </dsp:txXfrm>
    </dsp:sp>
    <dsp:sp modelId="{E397756F-DFE8-E24B-8BEE-803314B2C79A}">
      <dsp:nvSpPr>
        <dsp:cNvPr id="0" name=""/>
        <dsp:cNvSpPr/>
      </dsp:nvSpPr>
      <dsp:spPr>
        <a:xfrm>
          <a:off x="3564923" y="664963"/>
          <a:ext cx="1271987" cy="763192"/>
        </a:xfrm>
        <a:prstGeom prst="roundRect">
          <a:avLst>
            <a:gd name="adj" fmla="val 10000"/>
          </a:avLst>
        </a:prstGeom>
        <a:solidFill>
          <a:srgbClr val="0056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Distributors</a:t>
          </a:r>
        </a:p>
      </dsp:txBody>
      <dsp:txXfrm>
        <a:off x="3587276" y="687316"/>
        <a:ext cx="1227281" cy="718486"/>
      </dsp:txXfrm>
    </dsp:sp>
    <dsp:sp modelId="{CA01223D-F322-0342-9AFE-3936E5F1DDF6}">
      <dsp:nvSpPr>
        <dsp:cNvPr id="0" name=""/>
        <dsp:cNvSpPr/>
      </dsp:nvSpPr>
      <dsp:spPr>
        <a:xfrm>
          <a:off x="4964109" y="888833"/>
          <a:ext cx="269661" cy="315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964109" y="951923"/>
        <a:ext cx="188763" cy="189272"/>
      </dsp:txXfrm>
    </dsp:sp>
    <dsp:sp modelId="{24E88404-750E-5645-9823-B328D4E07F80}">
      <dsp:nvSpPr>
        <dsp:cNvPr id="0" name=""/>
        <dsp:cNvSpPr/>
      </dsp:nvSpPr>
      <dsp:spPr>
        <a:xfrm>
          <a:off x="5345705" y="664963"/>
          <a:ext cx="1271987" cy="763192"/>
        </a:xfrm>
        <a:prstGeom prst="roundRect">
          <a:avLst>
            <a:gd name="adj" fmla="val 10000"/>
          </a:avLst>
        </a:prstGeom>
        <a:solidFill>
          <a:srgbClr val="0056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Content Platform</a:t>
          </a:r>
        </a:p>
      </dsp:txBody>
      <dsp:txXfrm>
        <a:off x="5368058" y="687316"/>
        <a:ext cx="1227281" cy="718486"/>
      </dsp:txXfrm>
    </dsp:sp>
    <dsp:sp modelId="{20732025-E919-DF4B-88E6-C6B34AE32097}">
      <dsp:nvSpPr>
        <dsp:cNvPr id="0" name=""/>
        <dsp:cNvSpPr/>
      </dsp:nvSpPr>
      <dsp:spPr>
        <a:xfrm>
          <a:off x="6744891" y="888833"/>
          <a:ext cx="269661" cy="315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6744891" y="951923"/>
        <a:ext cx="188763" cy="189272"/>
      </dsp:txXfrm>
    </dsp:sp>
    <dsp:sp modelId="{B25837FA-3C9E-2A4E-BA5B-1BED7450D79E}">
      <dsp:nvSpPr>
        <dsp:cNvPr id="0" name=""/>
        <dsp:cNvSpPr/>
      </dsp:nvSpPr>
      <dsp:spPr>
        <a:xfrm>
          <a:off x="7126488" y="664963"/>
          <a:ext cx="1271987" cy="763192"/>
        </a:xfrm>
        <a:prstGeom prst="roundRect">
          <a:avLst>
            <a:gd name="adj" fmla="val 10000"/>
          </a:avLst>
        </a:prstGeom>
        <a:solidFill>
          <a:srgbClr val="0056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Sales Channels</a:t>
          </a:r>
        </a:p>
      </dsp:txBody>
      <dsp:txXfrm>
        <a:off x="7148841" y="687316"/>
        <a:ext cx="1227281" cy="718486"/>
      </dsp:txXfrm>
    </dsp:sp>
    <dsp:sp modelId="{F828E64D-ADEE-3646-A45B-D6E2A0140821}">
      <dsp:nvSpPr>
        <dsp:cNvPr id="0" name=""/>
        <dsp:cNvSpPr/>
      </dsp:nvSpPr>
      <dsp:spPr>
        <a:xfrm>
          <a:off x="8525674" y="888833"/>
          <a:ext cx="269661" cy="315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8525674" y="951923"/>
        <a:ext cx="188763" cy="189272"/>
      </dsp:txXfrm>
    </dsp:sp>
    <dsp:sp modelId="{5AAF79E3-22DA-F34D-9BD8-840BE5BD8694}">
      <dsp:nvSpPr>
        <dsp:cNvPr id="0" name=""/>
        <dsp:cNvSpPr/>
      </dsp:nvSpPr>
      <dsp:spPr>
        <a:xfrm>
          <a:off x="8907270" y="664963"/>
          <a:ext cx="1271987" cy="763192"/>
        </a:xfrm>
        <a:prstGeom prst="roundRect">
          <a:avLst>
            <a:gd name="adj" fmla="val 10000"/>
          </a:avLst>
        </a:prstGeom>
        <a:solidFill>
          <a:srgbClr val="0056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Catalogs and Indices</a:t>
          </a:r>
        </a:p>
      </dsp:txBody>
      <dsp:txXfrm>
        <a:off x="8929623" y="687316"/>
        <a:ext cx="1227281" cy="718486"/>
      </dsp:txXfrm>
    </dsp:sp>
    <dsp:sp modelId="{A19995C1-4CD6-DA46-B33A-F143B6CCD889}">
      <dsp:nvSpPr>
        <dsp:cNvPr id="0" name=""/>
        <dsp:cNvSpPr/>
      </dsp:nvSpPr>
      <dsp:spPr>
        <a:xfrm>
          <a:off x="10306456" y="888833"/>
          <a:ext cx="269661" cy="315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0306456" y="951923"/>
        <a:ext cx="188763" cy="189272"/>
      </dsp:txXfrm>
    </dsp:sp>
    <dsp:sp modelId="{A69FEAE4-7A58-034C-986E-FD3BB9711D4E}">
      <dsp:nvSpPr>
        <dsp:cNvPr id="0" name=""/>
        <dsp:cNvSpPr/>
      </dsp:nvSpPr>
      <dsp:spPr>
        <a:xfrm>
          <a:off x="10688052" y="664963"/>
          <a:ext cx="1271987" cy="763192"/>
        </a:xfrm>
        <a:prstGeom prst="roundRect">
          <a:avLst>
            <a:gd name="adj" fmla="val 10000"/>
          </a:avLst>
        </a:prstGeom>
        <a:solidFill>
          <a:srgbClr val="0056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End User Interfaces</a:t>
          </a:r>
        </a:p>
      </dsp:txBody>
      <dsp:txXfrm>
        <a:off x="10710405" y="687316"/>
        <a:ext cx="1227281" cy="718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EA85F-3D5E-7E49-AD09-FC76397122D7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A18DF-5E42-4442-99F8-07C70EAAE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3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700088"/>
            <a:ext cx="62484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7711" y="4447465"/>
            <a:ext cx="5661659" cy="4213383"/>
          </a:xfrm>
          <a:prstGeom prst="rect">
            <a:avLst/>
          </a:prstGeom>
          <a:noFill/>
          <a:ln>
            <a:noFill/>
          </a:ln>
        </p:spPr>
        <p:txBody>
          <a:bodyPr lIns="93034" tIns="46504" rIns="93034" bIns="46504" anchor="t" anchorCtr="0">
            <a:normAutofit/>
          </a:bodyPr>
          <a:lstStyle/>
          <a:p>
            <a:endParaRPr sz="1800"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4008708" y="8893301"/>
            <a:ext cx="3066731" cy="468153"/>
          </a:xfrm>
          <a:prstGeom prst="rect">
            <a:avLst/>
          </a:prstGeom>
          <a:noFill/>
          <a:ln>
            <a:noFill/>
          </a:ln>
        </p:spPr>
        <p:txBody>
          <a:bodyPr lIns="93034" tIns="46504" rIns="93034" bIns="46504" anchor="b" anchorCtr="0">
            <a:normAutofit/>
          </a:bodyPr>
          <a:lstStyle/>
          <a:p>
            <a:pPr>
              <a:buSzPct val="25000"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059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012D6-69EE-154D-8CA6-FE76F2EF4D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3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indent="-2317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400" b="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012D6-69EE-154D-8CA6-FE76F2EF4D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6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012D6-69EE-154D-8CA6-FE76F2EF4D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08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indent="-2317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012D6-69EE-154D-8CA6-FE76F2EF4D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1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indent="-2317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012D6-69EE-154D-8CA6-FE76F2EF4D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00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indent="-2317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012D6-69EE-154D-8CA6-FE76F2EF4D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64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CE82D-71C1-40BB-9F9F-BFC8B0CAA11F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9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CC74-0A39-8F44-8C3A-4FBE9D567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94A83-8AC1-8347-999B-1F49584E6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FE7F0-E5BE-F946-8A2B-DD9001D9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81B6-AB98-3541-84BB-127D7421AAD6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0C081-A4FA-2F46-972C-B9DDE3CD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1A25A-44FB-184C-B9DB-2FA06FC3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513E-C2D8-624F-9E8B-23D8C2822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5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888E-6980-AE41-B2F0-B9656DAB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65407-4E8B-3E43-8E8F-F42E9E551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6FFC4-7C47-A84D-B7C3-570EC305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81B6-AB98-3541-84BB-127D7421AAD6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6EB5B-3E82-934E-ADB6-4E888942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B6804-D228-154C-9795-897FD727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513E-C2D8-624F-9E8B-23D8C2822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8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07995E-E692-C640-A9AC-698B782A7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D5D9E-6481-9048-8EE1-84CDA93BA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C374B-2C73-8945-B7CC-219F3E02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81B6-AB98-3541-84BB-127D7421AAD6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9DA2-3DE3-F949-BE77-E5927BF1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C597B-7B1A-7C43-93AD-564667CF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513E-C2D8-624F-9E8B-23D8C2822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2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right &amp; backgroun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half_left"/>
          <p:cNvSpPr>
            <a:spLocks noGrp="1"/>
          </p:cNvSpPr>
          <p:nvPr>
            <p:ph type="title"/>
          </p:nvPr>
        </p:nvSpPr>
        <p:spPr>
          <a:xfrm>
            <a:off x="5311686" y="504032"/>
            <a:ext cx="5245824" cy="600164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A89499-203D-499D-AF74-B0ECDEB2664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D76AB6-B36C-4EA7-B467-8C8C409B37E2}" type="datetimeFigureOut">
              <a:rPr lang="en-US"/>
              <a:pPr/>
              <a:t>4/14/21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FC83E-8E18-4323-9B82-768EB28A307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F0496-8F15-452E-B27E-48291F1B8C1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6DB2D9-BBD8-435B-B34A-9B8472CE273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AB6873C-F1EF-428F-ABB9-ED5A48FC50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200" y="6483600"/>
            <a:ext cx="10710000" cy="0"/>
          </a:xfrm>
          <a:custGeom>
            <a:avLst/>
            <a:gdLst>
              <a:gd name="connsiteX0" fmla="*/ 0 w 10579100"/>
              <a:gd name="connsiteY0" fmla="*/ 0 h 914400"/>
              <a:gd name="connsiteX1" fmla="*/ 10579100 w 10579100"/>
              <a:gd name="connsiteY1" fmla="*/ 0 h 914400"/>
              <a:gd name="connsiteX2" fmla="*/ 10579100 w 10579100"/>
              <a:gd name="connsiteY2" fmla="*/ 914400 h 914400"/>
              <a:gd name="connsiteX3" fmla="*/ 0 w 10579100"/>
              <a:gd name="connsiteY3" fmla="*/ 914400 h 914400"/>
              <a:gd name="connsiteX4" fmla="*/ 0 w 10579100"/>
              <a:gd name="connsiteY4" fmla="*/ 0 h 914400"/>
              <a:gd name="connsiteX0" fmla="*/ 10579100 w 10670540"/>
              <a:gd name="connsiteY0" fmla="*/ 914400 h 1005840"/>
              <a:gd name="connsiteX1" fmla="*/ 0 w 10670540"/>
              <a:gd name="connsiteY1" fmla="*/ 914400 h 1005840"/>
              <a:gd name="connsiteX2" fmla="*/ 0 w 10670540"/>
              <a:gd name="connsiteY2" fmla="*/ 0 h 1005840"/>
              <a:gd name="connsiteX3" fmla="*/ 10579100 w 10670540"/>
              <a:gd name="connsiteY3" fmla="*/ 0 h 1005840"/>
              <a:gd name="connsiteX4" fmla="*/ 10670540 w 10670540"/>
              <a:gd name="connsiteY4" fmla="*/ 1005840 h 1005840"/>
              <a:gd name="connsiteX0" fmla="*/ 10579100 w 10579100"/>
              <a:gd name="connsiteY0" fmla="*/ 914400 h 914400"/>
              <a:gd name="connsiteX1" fmla="*/ 0 w 10579100"/>
              <a:gd name="connsiteY1" fmla="*/ 914400 h 914400"/>
              <a:gd name="connsiteX2" fmla="*/ 0 w 10579100"/>
              <a:gd name="connsiteY2" fmla="*/ 0 h 914400"/>
              <a:gd name="connsiteX3" fmla="*/ 10579100 w 10579100"/>
              <a:gd name="connsiteY3" fmla="*/ 0 h 914400"/>
              <a:gd name="connsiteX0" fmla="*/ 0 w 10579100"/>
              <a:gd name="connsiteY0" fmla="*/ 914400 h 914400"/>
              <a:gd name="connsiteX1" fmla="*/ 0 w 10579100"/>
              <a:gd name="connsiteY1" fmla="*/ 0 h 914400"/>
              <a:gd name="connsiteX2" fmla="*/ 10579100 w 10579100"/>
              <a:gd name="connsiteY2" fmla="*/ 0 h 914400"/>
              <a:gd name="connsiteX0" fmla="*/ 0 w 10579100"/>
              <a:gd name="connsiteY0" fmla="*/ 0 h 0"/>
              <a:gd name="connsiteX1" fmla="*/ 10579100 w 10579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79100">
                <a:moveTo>
                  <a:pt x="0" y="0"/>
                </a:moveTo>
                <a:lnTo>
                  <a:pt x="10579100" y="0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4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3849-BF99-0843-BC44-4DA2A0C5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E1A5-3281-9E4F-8790-C9C9A138A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96502-8DC9-BA4C-BEE9-7FF661BB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81B6-AB98-3541-84BB-127D7421AAD6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5468F-578A-D24F-8A05-73AD2A3C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730D9-8815-B445-8744-257D0268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513E-C2D8-624F-9E8B-23D8C2822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8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353B-E236-8145-A7B7-019E0697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825A8-6018-BA4A-AE8D-EE8E2B5AD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BF290-F3FD-EB4A-B84E-F5735698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81B6-AB98-3541-84BB-127D7421AAD6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C2CA6-037F-E447-AD6C-9ADC3A24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45B62-58B6-274B-BD10-E5F8E339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513E-C2D8-624F-9E8B-23D8C2822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2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63C5-5F22-A849-AF33-23DC2824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AEEAF-078E-C743-981A-684F4FCA9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3D188-3001-5441-8E96-8B3D7A438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13A8B-7C7E-DD48-AA65-E0B77BB0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81B6-AB98-3541-84BB-127D7421AAD6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B7779-792A-004F-9960-8401324B3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3B62-341D-D042-A60F-650303FA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513E-C2D8-624F-9E8B-23D8C2822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4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F877-F127-4D41-B98B-EA752561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42ED1-ACC3-DE48-90DA-4E287E115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7DEA7-336B-014D-84FD-4F3397274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B57EF8-993A-104F-9535-789B8F7EE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13802-BAB1-A54D-8CCB-9FA8DBE7A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53B49-3163-584A-8B7B-BFEA6A5E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81B6-AB98-3541-84BB-127D7421AAD6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6CAD6-2FF7-D748-9528-649BC574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954DA-87A0-A14F-B569-FAC55281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513E-C2D8-624F-9E8B-23D8C2822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2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C9B2-BC16-9045-B84B-A4DDDE46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119D7-ECEA-654D-9FD9-B962CE3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81B6-AB98-3541-84BB-127D7421AAD6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91227-70A6-0049-8B93-586A2AD2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E07A2-DAC9-E44E-A95D-C1B890DF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513E-C2D8-624F-9E8B-23D8C2822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0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86805-34B5-5246-8AE8-C4AEE178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81B6-AB98-3541-84BB-127D7421AAD6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65DF5-D896-8343-AE5C-7C52DB02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30997-68B7-E545-AC1A-9BF6EEBB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513E-C2D8-624F-9E8B-23D8C2822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8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3294-BA6B-D748-8E10-B6ECA0A8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60B97-391A-6F4E-A6D3-9BA19D13F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3E74A-D1FA-2F41-AEE7-DA09DB995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766A4-4D03-C64A-BA1D-468CCD19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81B6-AB98-3541-84BB-127D7421AAD6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097C0-7F29-AB48-A1DD-F8928DEB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D967F-DC0A-8C45-A0ED-5CD31CD3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513E-C2D8-624F-9E8B-23D8C2822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0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93BB2-4F8F-2940-B8A0-C79ACF24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B03645-7376-9147-B667-3D7A681D6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D1DA7-6C96-2043-9011-556A460E9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A8F1D-3019-8942-B3AE-F68C42D7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81B6-AB98-3541-84BB-127D7421AAD6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B4B77-E351-924D-A51F-2F3BEE6F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16081-9DC5-DF4C-9A6C-0BF1B81B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513E-C2D8-624F-9E8B-23D8C2822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0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692A91-2F41-1043-A15A-9DE96348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AA70C-720F-284E-B152-A0FD8A8D6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4103F-0462-EA4A-AC7E-2D3856397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81B6-AB98-3541-84BB-127D7421AAD6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0E880-5C50-684E-B795-2668A1EEC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08FF-C5F1-294E-BE71-EF987FF51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8513E-C2D8-624F-9E8B-23D8C2822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7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CFFF88-8931-FF45-B0F7-6E5298A30AC2}"/>
              </a:ext>
            </a:extLst>
          </p:cNvPr>
          <p:cNvPicPr/>
          <p:nvPr/>
        </p:nvPicPr>
        <p:blipFill>
          <a:blip r:embed="rId3"/>
          <a:srcRect t="21889" b="21889"/>
          <a:stretch/>
        </p:blipFill>
        <p:spPr bwMode="auto">
          <a:xfrm>
            <a:off x="-1" y="-1"/>
            <a:ext cx="12191999" cy="45517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B1629C-9B42-244C-9014-0042C0E229CE}"/>
              </a:ext>
            </a:extLst>
          </p:cNvPr>
          <p:cNvSpPr/>
          <p:nvPr/>
        </p:nvSpPr>
        <p:spPr>
          <a:xfrm>
            <a:off x="0" y="662859"/>
            <a:ext cx="12191999" cy="3257551"/>
          </a:xfrm>
          <a:prstGeom prst="rect">
            <a:avLst/>
          </a:prstGeom>
          <a:solidFill>
            <a:srgbClr val="00569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425A6B6F-7E36-974B-9A9D-ECA1BB66D754}"/>
              </a:ext>
            </a:extLst>
          </p:cNvPr>
          <p:cNvSpPr txBox="1"/>
          <p:nvPr/>
        </p:nvSpPr>
        <p:spPr>
          <a:xfrm>
            <a:off x="0" y="845759"/>
            <a:ext cx="12192000" cy="2891752"/>
          </a:xfrm>
          <a:prstGeom prst="rect">
            <a:avLst/>
          </a:prstGeom>
          <a:noFill/>
        </p:spPr>
        <p:txBody>
          <a:bodyPr wrap="square" lIns="125584" tIns="62792" rIns="125584" bIns="62792" rtlCol="0" anchor="ctr" anchorCtr="0">
            <a:no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ＭＳ Ｐゴシック" charset="0"/>
                <a:cs typeface="Helvetica" panose="020B0604020202020204" pitchFamily="34" charset="0"/>
              </a:rPr>
              <a:t>Mapping the Open Access Book Supply Chain </a:t>
            </a:r>
          </a:p>
          <a:p>
            <a:pPr algn="ctr">
              <a:defRPr/>
            </a:pPr>
            <a:r>
              <a:rPr lang="en-US" sz="2400" b="1" spc="12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NISO PLUS 2021</a:t>
            </a:r>
          </a:p>
          <a:p>
            <a:pPr algn="ctr">
              <a:defRPr/>
            </a:pPr>
            <a:endParaRPr lang="en-US" sz="2000" b="1" dirty="0">
              <a:solidFill>
                <a:srgbClr val="FFFFFF"/>
              </a:solidFill>
              <a:latin typeface="+mj-l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en-US" sz="2747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25 February 2021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42A470-0DE9-2D4F-AD37-3BFD1282AA34}"/>
              </a:ext>
            </a:extLst>
          </p:cNvPr>
          <p:cNvGrpSpPr/>
          <p:nvPr/>
        </p:nvGrpSpPr>
        <p:grpSpPr>
          <a:xfrm>
            <a:off x="3142177" y="4844110"/>
            <a:ext cx="6445291" cy="1813226"/>
            <a:chOff x="0" y="5044774"/>
            <a:chExt cx="6445291" cy="1813226"/>
          </a:xfrm>
          <a:noFill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1DF106-09A8-9041-A129-F660D9FEE3EA}"/>
                </a:ext>
              </a:extLst>
            </p:cNvPr>
            <p:cNvSpPr/>
            <p:nvPr/>
          </p:nvSpPr>
          <p:spPr>
            <a:xfrm>
              <a:off x="0" y="5044774"/>
              <a:ext cx="4917601" cy="181322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821C4D-B05B-BC4E-B31A-0B28C61E810C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24" y="5044774"/>
              <a:ext cx="1493532" cy="1634371"/>
            </a:xfrm>
            <a:prstGeom prst="rect">
              <a:avLst/>
            </a:prstGeom>
            <a:grpFill/>
          </p:spPr>
        </p:pic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7918412A-3F18-DC41-BB84-4A5D62387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8800" y="5251195"/>
              <a:ext cx="3986491" cy="140038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Laura Ricci</a:t>
              </a:r>
            </a:p>
            <a:p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Consultant</a:t>
              </a:r>
            </a:p>
            <a:p>
              <a:pPr>
                <a:spcAft>
                  <a:spcPts val="600"/>
                </a:spcAft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Clarke &amp; Esposito</a:t>
              </a:r>
            </a:p>
            <a:p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lricci@ce-strategy.com</a:t>
              </a:r>
            </a:p>
            <a:p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www.ce-strategy.com</a:t>
              </a:r>
              <a:endPara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457261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A00879F4-B63A-2148-8127-6D834C9FE300}"/>
              </a:ext>
            </a:extLst>
          </p:cNvPr>
          <p:cNvSpPr txBox="1">
            <a:spLocks/>
          </p:cNvSpPr>
          <p:nvPr/>
        </p:nvSpPr>
        <p:spPr>
          <a:xfrm>
            <a:off x="838200" y="410368"/>
            <a:ext cx="10708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Project Overview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186956-BF3B-4FA2-A4CD-6A9B4FF34D2B}"/>
              </a:ext>
            </a:extLst>
          </p:cNvPr>
          <p:cNvCxnSpPr>
            <a:cxnSpLocks/>
          </p:cNvCxnSpPr>
          <p:nvPr/>
        </p:nvCxnSpPr>
        <p:spPr>
          <a:xfrm>
            <a:off x="5097919" y="1441056"/>
            <a:ext cx="2159000" cy="0"/>
          </a:xfrm>
          <a:prstGeom prst="line">
            <a:avLst/>
          </a:prstGeom>
          <a:ln w="15875">
            <a:solidFill>
              <a:srgbClr val="266C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4393-6F86-453E-8C4B-5DF031ADE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078" y="1549037"/>
            <a:ext cx="9545068" cy="1134419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82880" bIns="0" numCol="1" anchor="ctr" anchorCtr="0" compatLnSpc="1">
            <a:prstTxWarp prst="textNoShape">
              <a:avLst/>
            </a:prstTxWarp>
          </a:bodyPr>
          <a:lstStyle/>
          <a:p>
            <a:pPr marL="0" lvl="1" algn="ctr">
              <a:lnSpc>
                <a:spcPct val="12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tabLst>
                <a:tab pos="573088" algn="l"/>
              </a:tabLst>
            </a:pPr>
            <a:r>
              <a:rPr lang="en-US" sz="2400" b="1" dirty="0"/>
              <a:t>Clarke &amp; Esposito was engaged by the Exploring Open Access Ebook Usage project to analyze and map the supply chain for OA books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32A81C9-3F10-B942-9413-C57FA92DD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54217"/>
              </p:ext>
            </p:extLst>
          </p:nvPr>
        </p:nvGraphicFramePr>
        <p:xfrm>
          <a:off x="84295" y="3149517"/>
          <a:ext cx="11963399" cy="209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C9338E8-F36F-514C-9AA3-1B71D8A086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882" y="3299380"/>
            <a:ext cx="10708200" cy="461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266CB1"/>
                </a:solidFill>
              </a:rPr>
              <a:t>Content Distribution</a:t>
            </a:r>
          </a:p>
          <a:p>
            <a:pPr>
              <a:defRPr/>
            </a:pPr>
            <a:endParaRPr lang="en-US" sz="28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706C2E-4F5B-2645-8EF9-49C827AF9E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4117" y="5097814"/>
            <a:ext cx="10708200" cy="461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Usage Reporting</a:t>
            </a:r>
          </a:p>
          <a:p>
            <a:pPr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56AC637-C0AC-184D-9D29-A2D2E4AE7AD6}"/>
              </a:ext>
            </a:extLst>
          </p:cNvPr>
          <p:cNvSpPr/>
          <p:nvPr/>
        </p:nvSpPr>
        <p:spPr>
          <a:xfrm rot="10800000">
            <a:off x="6863402" y="4692954"/>
            <a:ext cx="3657600" cy="24029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F994F72-1380-EC44-AA2F-91E21572E0C2}"/>
              </a:ext>
            </a:extLst>
          </p:cNvPr>
          <p:cNvSpPr/>
          <p:nvPr/>
        </p:nvSpPr>
        <p:spPr>
          <a:xfrm rot="10800000">
            <a:off x="1356077" y="4692954"/>
            <a:ext cx="4128637" cy="24028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1AE56A-A70A-304D-BB1B-70C7F51BF034}"/>
              </a:ext>
            </a:extLst>
          </p:cNvPr>
          <p:cNvGrpSpPr/>
          <p:nvPr/>
        </p:nvGrpSpPr>
        <p:grpSpPr>
          <a:xfrm>
            <a:off x="416907" y="6343107"/>
            <a:ext cx="11462555" cy="348555"/>
            <a:chOff x="416907" y="6343107"/>
            <a:chExt cx="11462555" cy="348555"/>
          </a:xfrm>
        </p:grpSpPr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ED562150-D2F9-8648-B27A-3BC3FDDD465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16907" y="6434897"/>
              <a:ext cx="5493938" cy="256765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882" tIns="50941" rIns="101882" bIns="50941" rtlCol="0" anchor="ctr">
              <a:spAutoFit/>
            </a:bodyPr>
            <a:lstStyle>
              <a:defPPr>
                <a:defRPr lang="en-US"/>
              </a:defPPr>
              <a:lvl1pPr marL="0" algn="r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1122649" indent="-431788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727153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418014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3108875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3799737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4490598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5181459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5872320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r>
                <a:rPr lang="en-US" sz="1000" b="0" spc="1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© CLARKE &amp; ESPOSITO </a:t>
              </a:r>
              <a:r>
                <a:rPr lang="en-US" sz="1000" b="0" spc="12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www.ce-strategy.com</a:t>
              </a:r>
            </a:p>
          </p:txBody>
        </p:sp>
        <p:sp>
          <p:nvSpPr>
            <p:cNvPr id="18" name="Slide Number Placeholder 4">
              <a:extLst>
                <a:ext uri="{FF2B5EF4-FFF2-40B4-BE49-F238E27FC236}">
                  <a16:creationId xmlns:a16="http://schemas.microsoft.com/office/drawing/2014/main" id="{F7D80F41-7171-9743-8B2F-5D6A2FEAFA5C}"/>
                </a:ext>
              </a:extLst>
            </p:cNvPr>
            <p:cNvSpPr txBox="1">
              <a:spLocks/>
            </p:cNvSpPr>
            <p:nvPr/>
          </p:nvSpPr>
          <p:spPr>
            <a:xfrm>
              <a:off x="8511898" y="6430052"/>
              <a:ext cx="2743200" cy="261610"/>
            </a:xfrm>
            <a:prstGeom prst="rect">
              <a:avLst/>
            </a:prstGeom>
          </p:spPr>
          <p:txBody>
            <a:bodyPr vert="horz" lIns="91440" tIns="45720" rIns="0" bIns="4572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6F99B8E4-8AB5-6149-B599-E808D21BFA16}" type="slidenum">
                <a:rPr lang="en-US" sz="1100" smtClean="0">
                  <a:solidFill>
                    <a:schemeClr val="bg2">
                      <a:lumMod val="50000"/>
                    </a:schemeClr>
                  </a:solidFill>
                </a:rPr>
                <a:pPr/>
                <a:t>2</a:t>
              </a:fld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2E89CB-F381-1C4A-94F8-190C20C9F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35226" y="6343107"/>
              <a:ext cx="444236" cy="348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084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C1811-50B8-BB41-BCB8-8252A4C558D7}"/>
              </a:ext>
            </a:extLst>
          </p:cNvPr>
          <p:cNvSpPr txBox="1"/>
          <p:nvPr/>
        </p:nvSpPr>
        <p:spPr>
          <a:xfrm>
            <a:off x="1098490" y="2247499"/>
            <a:ext cx="10558854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Traditional book supply chains rely on </a:t>
            </a:r>
            <a:r>
              <a:rPr lang="en-US" sz="2800" b="1" dirty="0"/>
              <a:t>sales </a:t>
            </a:r>
            <a:r>
              <a:rPr lang="en-US" sz="2800" dirty="0"/>
              <a:t>as their central concept, with little incentive to traffic in free content</a:t>
            </a:r>
            <a:endParaRPr lang="en-US" sz="2800" b="1" dirty="0"/>
          </a:p>
          <a:p>
            <a:pPr marL="344488" lvl="0" indent="-3444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OA books supply chain may still retain a sales component (e.g., paid-access digital versions of an OA title)</a:t>
            </a:r>
          </a:p>
          <a:p>
            <a:pPr>
              <a:spcAft>
                <a:spcPts val="400"/>
              </a:spcAft>
            </a:pPr>
            <a:endParaRPr lang="en-US" sz="2800" b="1" dirty="0">
              <a:solidFill>
                <a:srgbClr val="266CB1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800" b="1" dirty="0">
                <a:solidFill>
                  <a:srgbClr val="266CB1"/>
                </a:solidFill>
              </a:rPr>
              <a:t>Opportunity: </a:t>
            </a:r>
            <a:r>
              <a:rPr lang="en-US" sz="2800" dirty="0">
                <a:solidFill>
                  <a:prstClr val="black"/>
                </a:solidFill>
              </a:rPr>
              <a:t>Both OA and paid-access providers will need to establish </a:t>
            </a:r>
            <a:r>
              <a:rPr lang="en-US" sz="2800" b="1" dirty="0">
                <a:solidFill>
                  <a:prstClr val="black"/>
                </a:solidFill>
              </a:rPr>
              <a:t>new shared incentives </a:t>
            </a:r>
            <a:r>
              <a:rPr lang="en-US" sz="2800" dirty="0">
                <a:solidFill>
                  <a:prstClr val="black"/>
                </a:solidFill>
              </a:rPr>
              <a:t>to support OA infrastructure</a:t>
            </a:r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6F6F5F9A-8E4C-4B4B-9FC4-70FA7004DF5C}"/>
              </a:ext>
            </a:extLst>
          </p:cNvPr>
          <p:cNvSpPr txBox="1">
            <a:spLocks/>
          </p:cNvSpPr>
          <p:nvPr/>
        </p:nvSpPr>
        <p:spPr>
          <a:xfrm>
            <a:off x="838200" y="410368"/>
            <a:ext cx="10708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BB79D2-53C8-5D48-973A-DF5AA9D9BDB8}"/>
              </a:ext>
            </a:extLst>
          </p:cNvPr>
          <p:cNvGrpSpPr/>
          <p:nvPr/>
        </p:nvGrpSpPr>
        <p:grpSpPr>
          <a:xfrm>
            <a:off x="416907" y="6343107"/>
            <a:ext cx="11462555" cy="348555"/>
            <a:chOff x="416907" y="6343107"/>
            <a:chExt cx="11462555" cy="348555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D451C909-69E3-E347-8D17-183CE3CF4CB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16907" y="6434897"/>
              <a:ext cx="5493938" cy="256765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882" tIns="50941" rIns="101882" bIns="50941" rtlCol="0" anchor="ctr">
              <a:spAutoFit/>
            </a:bodyPr>
            <a:lstStyle>
              <a:defPPr>
                <a:defRPr lang="en-US"/>
              </a:defPPr>
              <a:lvl1pPr marL="0" algn="r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1122649" indent="-431788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727153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418014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3108875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3799737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4490598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5181459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5872320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r>
                <a:rPr lang="en-US" sz="1000" b="0" spc="1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© CLARKE &amp; ESPOSITO </a:t>
              </a:r>
              <a:r>
                <a:rPr lang="en-US" sz="1000" b="0" spc="12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www.ce-strategy.com</a:t>
              </a:r>
            </a:p>
          </p:txBody>
        </p:sp>
        <p:sp>
          <p:nvSpPr>
            <p:cNvPr id="13" name="Slide Number Placeholder 4">
              <a:extLst>
                <a:ext uri="{FF2B5EF4-FFF2-40B4-BE49-F238E27FC236}">
                  <a16:creationId xmlns:a16="http://schemas.microsoft.com/office/drawing/2014/main" id="{E03C7FF5-C893-7E4F-AF7C-43D37C27B23C}"/>
                </a:ext>
              </a:extLst>
            </p:cNvPr>
            <p:cNvSpPr txBox="1">
              <a:spLocks/>
            </p:cNvSpPr>
            <p:nvPr/>
          </p:nvSpPr>
          <p:spPr>
            <a:xfrm>
              <a:off x="8511898" y="6430052"/>
              <a:ext cx="2743200" cy="261610"/>
            </a:xfrm>
            <a:prstGeom prst="rect">
              <a:avLst/>
            </a:prstGeom>
          </p:spPr>
          <p:txBody>
            <a:bodyPr vert="horz" lIns="91440" tIns="45720" rIns="0" bIns="4572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6F99B8E4-8AB5-6149-B599-E808D21BFA16}" type="slidenum">
                <a:rPr lang="en-US" sz="1100" smtClean="0">
                  <a:solidFill>
                    <a:schemeClr val="bg2">
                      <a:lumMod val="50000"/>
                    </a:schemeClr>
                  </a:solidFill>
                </a:rPr>
                <a:pPr/>
                <a:t>3</a:t>
              </a:fld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5004091-1D95-2D48-B5AA-D23DE7405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5226" y="6343107"/>
              <a:ext cx="444236" cy="348555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1EFEB0-33DA-F84F-A932-C7CDCE390987}"/>
              </a:ext>
            </a:extLst>
          </p:cNvPr>
          <p:cNvSpPr/>
          <p:nvPr/>
        </p:nvSpPr>
        <p:spPr>
          <a:xfrm>
            <a:off x="997922" y="476053"/>
            <a:ext cx="2266486" cy="1148117"/>
          </a:xfrm>
          <a:prstGeom prst="rect">
            <a:avLst/>
          </a:prstGeom>
          <a:solidFill>
            <a:srgbClr val="00569B"/>
          </a:solidFill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GAP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B2C5DF-4525-384F-8993-55B03B3D808E}"/>
              </a:ext>
            </a:extLst>
          </p:cNvPr>
          <p:cNvSpPr/>
          <p:nvPr/>
        </p:nvSpPr>
        <p:spPr>
          <a:xfrm>
            <a:off x="3264408" y="476053"/>
            <a:ext cx="7758268" cy="1148117"/>
          </a:xfrm>
          <a:prstGeom prst="rect">
            <a:avLst/>
          </a:prstGeom>
          <a:noFill/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5CE68ACB-757F-754D-9783-7F1090A81914}"/>
              </a:ext>
            </a:extLst>
          </p:cNvPr>
          <p:cNvSpPr txBox="1">
            <a:spLocks/>
          </p:cNvSpPr>
          <p:nvPr/>
        </p:nvSpPr>
        <p:spPr>
          <a:xfrm>
            <a:off x="3264408" y="530526"/>
            <a:ext cx="7758268" cy="108524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/>
            <a:r>
              <a:rPr lang="en-US" sz="3600" b="1" dirty="0"/>
              <a:t>Incentives are Aligned with Paid Access</a:t>
            </a:r>
          </a:p>
        </p:txBody>
      </p:sp>
    </p:spTree>
    <p:extLst>
      <p:ext uri="{BB962C8B-B14F-4D97-AF65-F5344CB8AC3E}">
        <p14:creationId xmlns:p14="http://schemas.microsoft.com/office/powerpoint/2010/main" val="174350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C1811-50B8-BB41-BCB8-8252A4C558D7}"/>
              </a:ext>
            </a:extLst>
          </p:cNvPr>
          <p:cNvSpPr txBox="1"/>
          <p:nvPr/>
        </p:nvSpPr>
        <p:spPr>
          <a:xfrm>
            <a:off x="997922" y="2340658"/>
            <a:ext cx="10558854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Books have different structures and distribution pathways from journals, and correspondingly different standards</a:t>
            </a:r>
          </a:p>
          <a:p>
            <a:pPr marL="344488" indent="-344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Terminology and practice “borrowed” from OA journals can be a poor fit for a book (or chapter) and its OA status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endParaRPr lang="en-US" sz="2800" b="1" dirty="0">
              <a:solidFill>
                <a:srgbClr val="266CB1"/>
              </a:solidFill>
            </a:endParaRP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266CB1"/>
                </a:solidFill>
              </a:rPr>
              <a:t>Opportunity: </a:t>
            </a:r>
            <a:r>
              <a:rPr lang="en-US" sz="2800" dirty="0"/>
              <a:t>OA books need standards that are </a:t>
            </a:r>
            <a:r>
              <a:rPr lang="en-US" sz="2800" b="1" dirty="0"/>
              <a:t>fit for purpose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DF7758-EF5C-A349-AAFB-058332A110E7}"/>
              </a:ext>
            </a:extLst>
          </p:cNvPr>
          <p:cNvGrpSpPr/>
          <p:nvPr/>
        </p:nvGrpSpPr>
        <p:grpSpPr>
          <a:xfrm>
            <a:off x="416907" y="6343107"/>
            <a:ext cx="11462555" cy="348555"/>
            <a:chOff x="416907" y="6343107"/>
            <a:chExt cx="11462555" cy="348555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DDF1C6FB-7D9A-674A-85CB-46CDA6E2B7F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16907" y="6434897"/>
              <a:ext cx="5493938" cy="256765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882" tIns="50941" rIns="101882" bIns="50941" rtlCol="0" anchor="ctr">
              <a:spAutoFit/>
            </a:bodyPr>
            <a:lstStyle>
              <a:defPPr>
                <a:defRPr lang="en-US"/>
              </a:defPPr>
              <a:lvl1pPr marL="0" algn="r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1122649" indent="-431788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727153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418014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3108875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3799737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4490598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5181459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5872320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r>
                <a:rPr lang="en-US" sz="1000" b="0" spc="1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© CLARKE &amp; ESPOSITO </a:t>
              </a:r>
              <a:r>
                <a:rPr lang="en-US" sz="1000" b="0" spc="12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www.ce-strategy.com</a:t>
              </a:r>
            </a:p>
          </p:txBody>
        </p:sp>
        <p:sp>
          <p:nvSpPr>
            <p:cNvPr id="19" name="Slide Number Placeholder 4">
              <a:extLst>
                <a:ext uri="{FF2B5EF4-FFF2-40B4-BE49-F238E27FC236}">
                  <a16:creationId xmlns:a16="http://schemas.microsoft.com/office/drawing/2014/main" id="{44313E07-4543-8143-953E-DE27322BAF32}"/>
                </a:ext>
              </a:extLst>
            </p:cNvPr>
            <p:cNvSpPr txBox="1">
              <a:spLocks/>
            </p:cNvSpPr>
            <p:nvPr/>
          </p:nvSpPr>
          <p:spPr>
            <a:xfrm>
              <a:off x="8511898" y="6430052"/>
              <a:ext cx="2743200" cy="261610"/>
            </a:xfrm>
            <a:prstGeom prst="rect">
              <a:avLst/>
            </a:prstGeom>
          </p:spPr>
          <p:txBody>
            <a:bodyPr vert="horz" lIns="91440" tIns="45720" rIns="0" bIns="4572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6F99B8E4-8AB5-6149-B599-E808D21BFA16}" type="slidenum">
                <a:rPr lang="en-US" sz="1100" smtClean="0">
                  <a:solidFill>
                    <a:schemeClr val="bg2">
                      <a:lumMod val="50000"/>
                    </a:schemeClr>
                  </a:solidFill>
                </a:rPr>
                <a:pPr/>
                <a:t>4</a:t>
              </a:fld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88ABFC5-126E-F44C-8D3B-552CCF88C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5226" y="6343107"/>
              <a:ext cx="444236" cy="348555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40E2954-92E1-C840-A446-568CE10C71C6}"/>
              </a:ext>
            </a:extLst>
          </p:cNvPr>
          <p:cNvSpPr/>
          <p:nvPr/>
        </p:nvSpPr>
        <p:spPr>
          <a:xfrm>
            <a:off x="997922" y="476053"/>
            <a:ext cx="2266486" cy="1148117"/>
          </a:xfrm>
          <a:prstGeom prst="rect">
            <a:avLst/>
          </a:prstGeom>
          <a:solidFill>
            <a:srgbClr val="00569B"/>
          </a:solidFill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GAP 2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85A6C632-3C66-224C-97B6-71234230D380}"/>
              </a:ext>
            </a:extLst>
          </p:cNvPr>
          <p:cNvSpPr txBox="1">
            <a:spLocks/>
          </p:cNvSpPr>
          <p:nvPr/>
        </p:nvSpPr>
        <p:spPr>
          <a:xfrm>
            <a:off x="3264408" y="530526"/>
            <a:ext cx="7758268" cy="108524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/>
            <a:r>
              <a:rPr lang="en-US" sz="3600" b="1" dirty="0"/>
              <a:t>Journal-based standards and models </a:t>
            </a:r>
          </a:p>
          <a:p>
            <a:pPr marL="114300"/>
            <a:r>
              <a:rPr lang="en-US" sz="3600" b="1" dirty="0"/>
              <a:t>are a poor fit for OA books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CD6FD-D623-F749-B7A5-B470165DE066}"/>
              </a:ext>
            </a:extLst>
          </p:cNvPr>
          <p:cNvSpPr/>
          <p:nvPr/>
        </p:nvSpPr>
        <p:spPr>
          <a:xfrm>
            <a:off x="3264408" y="476053"/>
            <a:ext cx="7758268" cy="1148117"/>
          </a:xfrm>
          <a:prstGeom prst="rect">
            <a:avLst/>
          </a:prstGeom>
          <a:noFill/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2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C1811-50B8-BB41-BCB8-8252A4C558D7}"/>
              </a:ext>
            </a:extLst>
          </p:cNvPr>
          <p:cNvSpPr txBox="1"/>
          <p:nvPr/>
        </p:nvSpPr>
        <p:spPr>
          <a:xfrm>
            <a:off x="989822" y="2339612"/>
            <a:ext cx="1003285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 book can become OA at </a:t>
            </a:r>
            <a:r>
              <a:rPr lang="en-US" sz="2800" b="1" dirty="0"/>
              <a:t>any point in its life cycle</a:t>
            </a:r>
          </a:p>
          <a:p>
            <a:pPr marL="344488" indent="-344488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 book can become OA and </a:t>
            </a:r>
            <a:r>
              <a:rPr lang="en-US" sz="2800" b="1" dirty="0"/>
              <a:t>versions may remain for sale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800" b="1" dirty="0"/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266CB1"/>
                </a:solidFill>
              </a:rPr>
              <a:t>Opportunity: </a:t>
            </a:r>
            <a:r>
              <a:rPr lang="en-US" sz="2800" dirty="0"/>
              <a:t>It is critical for the supply chain as a whole to work well </a:t>
            </a:r>
            <a:r>
              <a:rPr lang="en-US" sz="2800" b="1" dirty="0"/>
              <a:t>from end to end </a:t>
            </a:r>
            <a:r>
              <a:rPr lang="en-US" sz="2800" dirty="0"/>
              <a:t>to </a:t>
            </a:r>
            <a:r>
              <a:rPr lang="en-US" sz="2800" b="1" dirty="0"/>
              <a:t>recognize metadata updates </a:t>
            </a:r>
            <a:r>
              <a:rPr lang="en-US" sz="2800" dirty="0"/>
              <a:t>and </a:t>
            </a:r>
            <a:r>
              <a:rPr lang="en-US" sz="2800" b="1" dirty="0"/>
              <a:t>properly ingest OA metadata</a:t>
            </a:r>
            <a:endParaRPr lang="en-US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6ED8B1-7C4E-474D-942E-76521CCCD041}"/>
              </a:ext>
            </a:extLst>
          </p:cNvPr>
          <p:cNvGrpSpPr/>
          <p:nvPr/>
        </p:nvGrpSpPr>
        <p:grpSpPr>
          <a:xfrm>
            <a:off x="416907" y="6343107"/>
            <a:ext cx="11462555" cy="348555"/>
            <a:chOff x="416907" y="6343107"/>
            <a:chExt cx="11462555" cy="348555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98C81AAD-5982-EA4F-A881-08649441CCE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16907" y="6434897"/>
              <a:ext cx="5493938" cy="256765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882" tIns="50941" rIns="101882" bIns="50941" rtlCol="0" anchor="ctr">
              <a:spAutoFit/>
            </a:bodyPr>
            <a:lstStyle>
              <a:defPPr>
                <a:defRPr lang="en-US"/>
              </a:defPPr>
              <a:lvl1pPr marL="0" algn="r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1122649" indent="-431788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727153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418014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3108875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3799737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4490598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5181459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5872320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r>
                <a:rPr lang="en-US" sz="1000" b="0" spc="1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© CLARKE &amp; ESPOSITO </a:t>
              </a:r>
              <a:r>
                <a:rPr lang="en-US" sz="1000" b="0" spc="12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www.ce-strategy.com</a:t>
              </a:r>
            </a:p>
          </p:txBody>
        </p:sp>
        <p:sp>
          <p:nvSpPr>
            <p:cNvPr id="13" name="Slide Number Placeholder 4">
              <a:extLst>
                <a:ext uri="{FF2B5EF4-FFF2-40B4-BE49-F238E27FC236}">
                  <a16:creationId xmlns:a16="http://schemas.microsoft.com/office/drawing/2014/main" id="{89C24CF5-6CE6-BB4B-B2E7-335D5DD7B03B}"/>
                </a:ext>
              </a:extLst>
            </p:cNvPr>
            <p:cNvSpPr txBox="1">
              <a:spLocks/>
            </p:cNvSpPr>
            <p:nvPr/>
          </p:nvSpPr>
          <p:spPr>
            <a:xfrm>
              <a:off x="8511898" y="6430052"/>
              <a:ext cx="2743200" cy="261610"/>
            </a:xfrm>
            <a:prstGeom prst="rect">
              <a:avLst/>
            </a:prstGeom>
          </p:spPr>
          <p:txBody>
            <a:bodyPr vert="horz" lIns="91440" tIns="45720" rIns="0" bIns="4572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6F99B8E4-8AB5-6149-B599-E808D21BFA16}" type="slidenum">
                <a:rPr lang="en-US" sz="1100" smtClean="0">
                  <a:solidFill>
                    <a:schemeClr val="bg2">
                      <a:lumMod val="50000"/>
                    </a:schemeClr>
                  </a:solidFill>
                </a:rPr>
                <a:pPr/>
                <a:t>5</a:t>
              </a:fld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A6DA8D1-DE1A-1E43-A01F-E1A2A099E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5226" y="6343107"/>
              <a:ext cx="444236" cy="348555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F607436-7B23-934E-8DEC-156ED9FB0534}"/>
              </a:ext>
            </a:extLst>
          </p:cNvPr>
          <p:cNvSpPr/>
          <p:nvPr/>
        </p:nvSpPr>
        <p:spPr>
          <a:xfrm>
            <a:off x="997922" y="476053"/>
            <a:ext cx="2266486" cy="1148117"/>
          </a:xfrm>
          <a:prstGeom prst="rect">
            <a:avLst/>
          </a:prstGeom>
          <a:solidFill>
            <a:srgbClr val="00569B"/>
          </a:solidFill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GAP 3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6709FB08-2E22-B04A-BA20-A93F93391F41}"/>
              </a:ext>
            </a:extLst>
          </p:cNvPr>
          <p:cNvSpPr txBox="1">
            <a:spLocks/>
          </p:cNvSpPr>
          <p:nvPr/>
        </p:nvSpPr>
        <p:spPr>
          <a:xfrm>
            <a:off x="3264408" y="530526"/>
            <a:ext cx="7758268" cy="108524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/>
            <a:r>
              <a:rPr lang="en-US" sz="3600" b="1" dirty="0"/>
              <a:t>Distribution processes do not easily handle changes to a title’s OA status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3ADAE3-1ABE-B245-8D5D-53E7C30FE8AE}"/>
              </a:ext>
            </a:extLst>
          </p:cNvPr>
          <p:cNvSpPr/>
          <p:nvPr/>
        </p:nvSpPr>
        <p:spPr>
          <a:xfrm>
            <a:off x="3264408" y="476053"/>
            <a:ext cx="7758268" cy="1148117"/>
          </a:xfrm>
          <a:prstGeom prst="rect">
            <a:avLst/>
          </a:prstGeom>
          <a:noFill/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3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C1811-50B8-BB41-BCB8-8252A4C558D7}"/>
              </a:ext>
            </a:extLst>
          </p:cNvPr>
          <p:cNvSpPr txBox="1"/>
          <p:nvPr/>
        </p:nvSpPr>
        <p:spPr>
          <a:xfrm>
            <a:off x="997922" y="2349302"/>
            <a:ext cx="10708200" cy="3380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Providers are </a:t>
            </a:r>
            <a:r>
              <a:rPr lang="en-US" sz="2800" b="1" dirty="0"/>
              <a:t>not consistent </a:t>
            </a:r>
            <a:r>
              <a:rPr lang="en-US" sz="2800" dirty="0"/>
              <a:t>in use of OA metadata</a:t>
            </a:r>
          </a:p>
          <a:p>
            <a:pPr marL="344488" indent="-344488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COUNTER reporting standards </a:t>
            </a:r>
            <a:r>
              <a:rPr lang="en-US" sz="2800" dirty="0"/>
              <a:t>are not quite built for reporting OA books usage to publishers / authors / funders</a:t>
            </a:r>
          </a:p>
          <a:p>
            <a:pPr>
              <a:spcAft>
                <a:spcPts val="400"/>
              </a:spcAft>
            </a:pPr>
            <a:endParaRPr lang="en-US" sz="2800" b="1" dirty="0">
              <a:solidFill>
                <a:srgbClr val="266CB1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800" b="1" dirty="0">
                <a:solidFill>
                  <a:srgbClr val="266CB1"/>
                </a:solidFill>
              </a:rPr>
              <a:t>Opportunity: </a:t>
            </a:r>
            <a:r>
              <a:rPr lang="en-US" sz="2800" dirty="0"/>
              <a:t>Develop new “best practices” around </a:t>
            </a:r>
            <a:r>
              <a:rPr lang="en-US" sz="2800" b="1" dirty="0"/>
              <a:t>analyzing OA ebook usage</a:t>
            </a:r>
          </a:p>
          <a:p>
            <a:pPr>
              <a:spcAft>
                <a:spcPts val="400"/>
              </a:spcAft>
            </a:pP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B12E85-41DC-F847-A58A-83C38B8D49DA}"/>
              </a:ext>
            </a:extLst>
          </p:cNvPr>
          <p:cNvGrpSpPr/>
          <p:nvPr/>
        </p:nvGrpSpPr>
        <p:grpSpPr>
          <a:xfrm>
            <a:off x="416907" y="6343107"/>
            <a:ext cx="11462555" cy="348555"/>
            <a:chOff x="416907" y="6343107"/>
            <a:chExt cx="11462555" cy="348555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A30F2D9C-7BE1-064A-BD2A-FB8ABEF5715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16907" y="6434897"/>
              <a:ext cx="5493938" cy="256765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882" tIns="50941" rIns="101882" bIns="50941" rtlCol="0" anchor="ctr">
              <a:spAutoFit/>
            </a:bodyPr>
            <a:lstStyle>
              <a:defPPr>
                <a:defRPr lang="en-US"/>
              </a:defPPr>
              <a:lvl1pPr marL="0" algn="r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1122649" indent="-431788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727153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418014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3108875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3799737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4490598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5181459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5872320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r>
                <a:rPr lang="en-US" sz="1000" b="0" spc="1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© CLARKE &amp; ESPOSITO </a:t>
              </a:r>
              <a:r>
                <a:rPr lang="en-US" sz="1000" b="0" spc="12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www.ce-strategy.com</a:t>
              </a:r>
            </a:p>
          </p:txBody>
        </p:sp>
        <p:sp>
          <p:nvSpPr>
            <p:cNvPr id="13" name="Slide Number Placeholder 4">
              <a:extLst>
                <a:ext uri="{FF2B5EF4-FFF2-40B4-BE49-F238E27FC236}">
                  <a16:creationId xmlns:a16="http://schemas.microsoft.com/office/drawing/2014/main" id="{7C5752EC-348E-E941-92C6-8E4D8947DDC5}"/>
                </a:ext>
              </a:extLst>
            </p:cNvPr>
            <p:cNvSpPr txBox="1">
              <a:spLocks/>
            </p:cNvSpPr>
            <p:nvPr/>
          </p:nvSpPr>
          <p:spPr>
            <a:xfrm>
              <a:off x="8511898" y="6430052"/>
              <a:ext cx="2743200" cy="261610"/>
            </a:xfrm>
            <a:prstGeom prst="rect">
              <a:avLst/>
            </a:prstGeom>
          </p:spPr>
          <p:txBody>
            <a:bodyPr vert="horz" lIns="91440" tIns="45720" rIns="0" bIns="4572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6F99B8E4-8AB5-6149-B599-E808D21BFA16}" type="slidenum">
                <a:rPr lang="en-US" sz="1100" smtClean="0">
                  <a:solidFill>
                    <a:schemeClr val="bg2">
                      <a:lumMod val="50000"/>
                    </a:schemeClr>
                  </a:solidFill>
                </a:rPr>
                <a:pPr/>
                <a:t>6</a:t>
              </a:fld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34B493-3D54-5143-8287-B104B0C02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5226" y="6343107"/>
              <a:ext cx="444236" cy="348555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D29F3E2-F5FD-9042-AA14-6B98A4F38512}"/>
              </a:ext>
            </a:extLst>
          </p:cNvPr>
          <p:cNvSpPr/>
          <p:nvPr/>
        </p:nvSpPr>
        <p:spPr>
          <a:xfrm>
            <a:off x="997922" y="476053"/>
            <a:ext cx="2266486" cy="1148117"/>
          </a:xfrm>
          <a:prstGeom prst="rect">
            <a:avLst/>
          </a:prstGeom>
          <a:solidFill>
            <a:srgbClr val="00569B"/>
          </a:solidFill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GAP 4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178ED20A-FBDD-BC49-9EB3-4055826F1D07}"/>
              </a:ext>
            </a:extLst>
          </p:cNvPr>
          <p:cNvSpPr txBox="1">
            <a:spLocks/>
          </p:cNvSpPr>
          <p:nvPr/>
        </p:nvSpPr>
        <p:spPr>
          <a:xfrm>
            <a:off x="3264408" y="530526"/>
            <a:ext cx="7758268" cy="108524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/>
            <a:r>
              <a:rPr lang="en-US" sz="3600" b="1" dirty="0"/>
              <a:t>Existing standards are used inconsistently, or are not fit for purpose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3C1B4-3468-A449-8D2D-F42156E5F700}"/>
              </a:ext>
            </a:extLst>
          </p:cNvPr>
          <p:cNvSpPr/>
          <p:nvPr/>
        </p:nvSpPr>
        <p:spPr>
          <a:xfrm>
            <a:off x="3264408" y="476053"/>
            <a:ext cx="7758268" cy="1148117"/>
          </a:xfrm>
          <a:prstGeom prst="rect">
            <a:avLst/>
          </a:prstGeom>
          <a:noFill/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7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C1811-50B8-BB41-BCB8-8252A4C558D7}"/>
              </a:ext>
            </a:extLst>
          </p:cNvPr>
          <p:cNvSpPr txBox="1"/>
          <p:nvPr/>
        </p:nvSpPr>
        <p:spPr>
          <a:xfrm>
            <a:off x="997922" y="2357701"/>
            <a:ext cx="10558854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Users have many opportunities to view the same title on many platforms</a:t>
            </a:r>
          </a:p>
          <a:p>
            <a:pPr marL="344488" indent="-344488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Information available back from these platforms can </a:t>
            </a:r>
            <a:r>
              <a:rPr lang="en-US" sz="2800" b="1" dirty="0"/>
              <a:t>vary widely</a:t>
            </a:r>
          </a:p>
          <a:p>
            <a:pPr marL="344488" indent="-344488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Regardless, even a slightly less imperfect picture counts as progress</a:t>
            </a:r>
          </a:p>
          <a:p>
            <a:pPr>
              <a:spcAft>
                <a:spcPts val="400"/>
              </a:spcAft>
            </a:pPr>
            <a:endParaRPr lang="en-US" sz="2800" b="1" dirty="0"/>
          </a:p>
          <a:p>
            <a:pPr>
              <a:spcAft>
                <a:spcPts val="400"/>
              </a:spcAft>
            </a:pPr>
            <a:r>
              <a:rPr lang="en-US" sz="2800" b="1" dirty="0">
                <a:solidFill>
                  <a:srgbClr val="266CB1"/>
                </a:solidFill>
              </a:rPr>
              <a:t>Opportunity: </a:t>
            </a:r>
            <a:r>
              <a:rPr lang="en-US" sz="2800" dirty="0"/>
              <a:t>Stakeholders Clarke &amp; Esposito spoke with </a:t>
            </a:r>
            <a:r>
              <a:rPr lang="en-US" sz="2800" b="1" dirty="0"/>
              <a:t>welcomed efforts towards creating more visibility </a:t>
            </a:r>
            <a:r>
              <a:rPr lang="en-US" sz="2800" dirty="0"/>
              <a:t>into the usage of OA books</a:t>
            </a:r>
          </a:p>
          <a:p>
            <a:pPr>
              <a:spcAft>
                <a:spcPts val="400"/>
              </a:spcAft>
            </a:pPr>
            <a:endParaRPr lang="en-US" sz="24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6D11CF-8B60-554D-A1B1-211B8DD853A1}"/>
              </a:ext>
            </a:extLst>
          </p:cNvPr>
          <p:cNvGrpSpPr/>
          <p:nvPr/>
        </p:nvGrpSpPr>
        <p:grpSpPr>
          <a:xfrm>
            <a:off x="416907" y="6343107"/>
            <a:ext cx="11462555" cy="348555"/>
            <a:chOff x="416907" y="6343107"/>
            <a:chExt cx="11462555" cy="348555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F42166AF-A58C-ED45-81A8-F862628EA8E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16907" y="6434897"/>
              <a:ext cx="5493938" cy="256765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882" tIns="50941" rIns="101882" bIns="50941" rtlCol="0" anchor="ctr">
              <a:spAutoFit/>
            </a:bodyPr>
            <a:lstStyle>
              <a:defPPr>
                <a:defRPr lang="en-US"/>
              </a:defPPr>
              <a:lvl1pPr marL="0" algn="r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1122649" indent="-431788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727153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418014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3108875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3799737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4490598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5181459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5872320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r>
                <a:rPr lang="en-US" sz="1000" b="0" spc="1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© CLARKE &amp; ESPOSITO </a:t>
              </a:r>
              <a:r>
                <a:rPr lang="en-US" sz="1000" b="0" spc="12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www.ce-strategy.com</a:t>
              </a:r>
            </a:p>
          </p:txBody>
        </p:sp>
        <p:sp>
          <p:nvSpPr>
            <p:cNvPr id="20" name="Slide Number Placeholder 4">
              <a:extLst>
                <a:ext uri="{FF2B5EF4-FFF2-40B4-BE49-F238E27FC236}">
                  <a16:creationId xmlns:a16="http://schemas.microsoft.com/office/drawing/2014/main" id="{8B808769-1AE2-E64C-A6F0-8F32BE0EE868}"/>
                </a:ext>
              </a:extLst>
            </p:cNvPr>
            <p:cNvSpPr txBox="1">
              <a:spLocks/>
            </p:cNvSpPr>
            <p:nvPr/>
          </p:nvSpPr>
          <p:spPr>
            <a:xfrm>
              <a:off x="8511898" y="6430052"/>
              <a:ext cx="2743200" cy="261610"/>
            </a:xfrm>
            <a:prstGeom prst="rect">
              <a:avLst/>
            </a:prstGeom>
          </p:spPr>
          <p:txBody>
            <a:bodyPr vert="horz" lIns="91440" tIns="45720" rIns="0" bIns="4572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6F99B8E4-8AB5-6149-B599-E808D21BFA16}" type="slidenum">
                <a:rPr lang="en-US" sz="1100" smtClean="0">
                  <a:solidFill>
                    <a:schemeClr val="bg2">
                      <a:lumMod val="50000"/>
                    </a:schemeClr>
                  </a:solidFill>
                </a:rPr>
                <a:pPr/>
                <a:t>7</a:t>
              </a:fld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7DE6139-28BD-2A49-8F06-0457FB5F5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5226" y="6343107"/>
              <a:ext cx="444236" cy="348555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152F0-BEA9-D14E-861F-B354F33CA642}"/>
              </a:ext>
            </a:extLst>
          </p:cNvPr>
          <p:cNvSpPr/>
          <p:nvPr/>
        </p:nvSpPr>
        <p:spPr>
          <a:xfrm>
            <a:off x="997922" y="476053"/>
            <a:ext cx="2266486" cy="1148117"/>
          </a:xfrm>
          <a:prstGeom prst="rect">
            <a:avLst/>
          </a:prstGeom>
          <a:solidFill>
            <a:srgbClr val="00569B"/>
          </a:solidFill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GAP 5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D330E76A-A35C-C041-9052-92CC39BC480B}"/>
              </a:ext>
            </a:extLst>
          </p:cNvPr>
          <p:cNvSpPr txBox="1">
            <a:spLocks/>
          </p:cNvSpPr>
          <p:nvPr/>
        </p:nvSpPr>
        <p:spPr>
          <a:xfrm>
            <a:off x="3264408" y="530526"/>
            <a:ext cx="7758268" cy="108524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/>
            <a:r>
              <a:rPr lang="en-US" sz="3600" b="1" dirty="0"/>
              <a:t>Platform proliferation poses a challenge to usage aggregation and normalization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ED4ADE-84CD-5E40-A52F-2BD0C5FBCAE2}"/>
              </a:ext>
            </a:extLst>
          </p:cNvPr>
          <p:cNvSpPr/>
          <p:nvPr/>
        </p:nvSpPr>
        <p:spPr>
          <a:xfrm>
            <a:off x="3264408" y="476053"/>
            <a:ext cx="7758268" cy="1148117"/>
          </a:xfrm>
          <a:prstGeom prst="rect">
            <a:avLst/>
          </a:prstGeom>
          <a:noFill/>
          <a:ln>
            <a:solidFill>
              <a:srgbClr val="005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0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5D8B8-0BCF-4DE0-8DF1-6049ED183F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30879" y="1726027"/>
            <a:ext cx="5730242" cy="38012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7B4428B-87AD-8A43-8B62-E6D5D04F1244}"/>
              </a:ext>
            </a:extLst>
          </p:cNvPr>
          <p:cNvGrpSpPr/>
          <p:nvPr/>
        </p:nvGrpSpPr>
        <p:grpSpPr>
          <a:xfrm>
            <a:off x="416907" y="6343107"/>
            <a:ext cx="11462555" cy="348555"/>
            <a:chOff x="416907" y="6343107"/>
            <a:chExt cx="11462555" cy="348555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8D284637-B44E-004A-8B99-888D9D0D789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16907" y="6434897"/>
              <a:ext cx="5493938" cy="256765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882" tIns="50941" rIns="101882" bIns="50941" rtlCol="0" anchor="ctr">
              <a:spAutoFit/>
            </a:bodyPr>
            <a:lstStyle>
              <a:defPPr>
                <a:defRPr lang="en-US"/>
              </a:defPPr>
              <a:lvl1pPr marL="0" algn="r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1122649" indent="-431788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727153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418014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3108875" indent="-345431" algn="l" defTabSz="509412" rtl="0" eaLnBrk="1" latinLnBrk="0" hangingPunct="1"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3799737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4490598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5181459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5872320" indent="-345431" algn="l" defTabSz="509412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6800" b="1" kern="1200">
                  <a:solidFill>
                    <a:srgbClr val="000066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r>
                <a:rPr lang="en-US" sz="1000" b="0" spc="1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© CLARKE &amp; ESPOSITO </a:t>
              </a:r>
              <a:r>
                <a:rPr lang="en-US" sz="1000" b="0" spc="12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www.ce-strategy.com</a:t>
              </a:r>
            </a:p>
          </p:txBody>
        </p:sp>
        <p:sp>
          <p:nvSpPr>
            <p:cNvPr id="13" name="Slide Number Placeholder 4">
              <a:extLst>
                <a:ext uri="{FF2B5EF4-FFF2-40B4-BE49-F238E27FC236}">
                  <a16:creationId xmlns:a16="http://schemas.microsoft.com/office/drawing/2014/main" id="{1405D34A-4671-6240-AFC9-7BCD99A804BE}"/>
                </a:ext>
              </a:extLst>
            </p:cNvPr>
            <p:cNvSpPr txBox="1">
              <a:spLocks/>
            </p:cNvSpPr>
            <p:nvPr/>
          </p:nvSpPr>
          <p:spPr>
            <a:xfrm>
              <a:off x="8511898" y="6430052"/>
              <a:ext cx="2743200" cy="261610"/>
            </a:xfrm>
            <a:prstGeom prst="rect">
              <a:avLst/>
            </a:prstGeom>
          </p:spPr>
          <p:txBody>
            <a:bodyPr vert="horz" lIns="91440" tIns="45720" rIns="0" bIns="4572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6F99B8E4-8AB5-6149-B599-E808D21BFA16}" type="slidenum">
                <a:rPr lang="en-US" sz="1100" smtClean="0">
                  <a:solidFill>
                    <a:schemeClr val="bg2">
                      <a:lumMod val="50000"/>
                    </a:schemeClr>
                  </a:solidFill>
                </a:rPr>
                <a:pPr/>
                <a:t>8</a:t>
              </a:fld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284C58-89A7-644E-894D-3C04D83A9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5226" y="6343107"/>
              <a:ext cx="444236" cy="348555"/>
            </a:xfrm>
            <a:prstGeom prst="rect">
              <a:avLst/>
            </a:prstGeom>
          </p:spPr>
        </p:pic>
      </p:grpSp>
      <p:sp>
        <p:nvSpPr>
          <p:cNvPr id="15" name="Title 11">
            <a:extLst>
              <a:ext uri="{FF2B5EF4-FFF2-40B4-BE49-F238E27FC236}">
                <a16:creationId xmlns:a16="http://schemas.microsoft.com/office/drawing/2014/main" id="{A91586CD-8F85-5F4A-9203-36A1A0F64DAE}"/>
              </a:ext>
            </a:extLst>
          </p:cNvPr>
          <p:cNvSpPr txBox="1">
            <a:spLocks/>
          </p:cNvSpPr>
          <p:nvPr/>
        </p:nvSpPr>
        <p:spPr>
          <a:xfrm>
            <a:off x="0" y="40046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69B"/>
                </a:solidFill>
                <a:latin typeface="+mn-lt"/>
                <a:ea typeface="+mn-ea"/>
                <a:cs typeface="+mn-cs"/>
              </a:rPr>
              <a:t>Thank You!</a:t>
            </a: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2AB6C050-FE45-114E-958C-62E714F4C6BF}"/>
              </a:ext>
            </a:extLst>
          </p:cNvPr>
          <p:cNvSpPr txBox="1">
            <a:spLocks/>
          </p:cNvSpPr>
          <p:nvPr/>
        </p:nvSpPr>
        <p:spPr>
          <a:xfrm>
            <a:off x="0" y="519182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+mn-lt"/>
                <a:ea typeface="+mn-ea"/>
                <a:cs typeface="+mn-cs"/>
              </a:rPr>
              <a:t>Draft Report Open for Public Review at </a:t>
            </a: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US" sz="2400" u="sng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educopia.org</a:t>
            </a: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2400" u="sng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data_trust</a:t>
            </a: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92678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487</Words>
  <Application>Microsoft Macintosh PowerPoint</Application>
  <PresentationFormat>Widescreen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Laura Ricci</dc:creator>
  <cp:keywords/>
  <dc:description/>
  <cp:lastModifiedBy>Admin NISO</cp:lastModifiedBy>
  <cp:revision>97</cp:revision>
  <dcterms:created xsi:type="dcterms:W3CDTF">2021-02-01T16:06:24Z</dcterms:created>
  <dcterms:modified xsi:type="dcterms:W3CDTF">2021-04-14T19:02:52Z</dcterms:modified>
  <cp:category/>
</cp:coreProperties>
</file>