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MMjIm9vMQJDEOQGGghmlHJivt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times.co.rw/lifestyle/how-build-research-focused-universities-afric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961609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961609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977d54d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b977d54d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(source )-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https://www.newtimes.co.rw/lifestyle/how-build-research-focused-universities-africa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500"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 we are working towards building our own repository that is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</a:rPr>
              <a:t>owned by the African Science community</a:t>
            </a:r>
            <a:endParaRPr sz="1200">
              <a:solidFill>
                <a:srgbClr val="24292E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</a:rPr>
              <a:t>hosted on African territory</a:t>
            </a:r>
            <a:endParaRPr sz="1200">
              <a:solidFill>
                <a:srgbClr val="24292E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</a:rPr>
              <a:t>open source</a:t>
            </a:r>
            <a:endParaRPr sz="1200">
              <a:solidFill>
                <a:srgbClr val="24292E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</a:rPr>
              <a:t>open access</a:t>
            </a:r>
            <a:endParaRPr sz="1200">
              <a:solidFill>
                <a:srgbClr val="24292E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</a:rPr>
              <a:t>free for users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-Hosting institution based in Africa for African researchers to deposit and save their research work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-Aim for African research Infrastructure- any scientist in the continent can access what is in the server.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to ensure accessibility and discoverability for any scientist in the continent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Xx ORCID ID with African scholars (where African affiliation is listed)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ORCID institutional consortia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XX African Institutions with ROR identifiers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AfricArXiv enables doi assignment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XX accepted works with registered doi until today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977d54de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977d54de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977d54de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977d54de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your research article manuscripts for immediate access and visibility of your research results. </a:t>
            </a:r>
            <a:br>
              <a:rPr lang="en"/>
            </a:br>
            <a:r>
              <a:rPr lang="en"/>
              <a:t>Accepted and supported by research funders, employers and also more than 80% of the global journals (most publishers).</a:t>
            </a:r>
            <a:br>
              <a:rPr lang="en"/>
            </a:br>
            <a:r>
              <a:rPr lang="en"/>
              <a:t>Preprint repositories are now an integral part of Open Science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977d54de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b977d54ded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On ScienceOpen, we are curating a collection of currently 379 research articles on COVOD19 from and about Africa - new articles are automatically being added to this collection.</a:t>
            </a:r>
            <a:br>
              <a:rPr lang="en"/>
            </a:br>
            <a:br>
              <a:rPr lang="en"/>
            </a:br>
            <a:r>
              <a:rPr lang="en"/>
              <a:t>these contain some articles that were submitted to Africarxiv - it's a collection across publishers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977d54de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977d54de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5"/>
          <p:cNvPicPr preferRelativeResize="0"/>
          <p:nvPr/>
        </p:nvPicPr>
        <p:blipFill rotWithShape="1">
          <a:blip r:embed="rId13">
            <a:alphaModFix amt="20000"/>
          </a:blip>
          <a:srcRect/>
          <a:stretch/>
        </p:blipFill>
        <p:spPr>
          <a:xfrm>
            <a:off x="0" y="28575"/>
            <a:ext cx="9144000" cy="50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787925" y="914125"/>
            <a:ext cx="1233225" cy="12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787923" y="84075"/>
            <a:ext cx="1276401" cy="753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fo.africarxiv.org/multilingual-chatbot-covid-19/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wtimes.co.rw/lifestyle/how-build-research-focused-universities-afric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open.com/collection/africarxiv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info.africarxiv.org/before-you-submit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fricarxiv.pubpub.org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zenodo.org/communities/africarxiv/" TargetMode="External"/><Relationship Id="rId4" Type="http://schemas.openxmlformats.org/officeDocument/2006/relationships/hyperlink" Target="https://osf.io/preprints/africarxiv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akhane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s://www.africanscilit.org/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open.com/collection/COVID19_Afri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title"/>
          </p:nvPr>
        </p:nvSpPr>
        <p:spPr>
          <a:xfrm>
            <a:off x="478900" y="1199200"/>
            <a:ext cx="8018400" cy="3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 b="1" dirty="0">
                <a:solidFill>
                  <a:srgbClr val="434343"/>
                </a:solidFill>
              </a:rPr>
              <a:t>How are PIDs &amp; Preprints  facilitating ownership of African scholarly content</a:t>
            </a:r>
            <a:endParaRPr sz="1500" b="1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000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434343"/>
              </a:solidFill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845" y="218852"/>
            <a:ext cx="2659187" cy="64925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1432425" y="3884285"/>
            <a:ext cx="56877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i="0" u="none" strike="noStrike" cap="none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Joy Owango</a:t>
            </a:r>
            <a:endParaRPr sz="2600" b="1">
              <a:solidFill>
                <a:srgbClr val="85200C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Executive Director</a:t>
            </a:r>
            <a:r>
              <a:rPr lang="en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0" u="none" strike="noStrike" cap="none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TCC Africa</a:t>
            </a:r>
            <a:r>
              <a:rPr lang="en" b="1">
                <a:solidFill>
                  <a:srgbClr val="FF9900"/>
                </a:solidFill>
              </a:rPr>
              <a:t> </a:t>
            </a:r>
            <a:r>
              <a:rPr lang="en" b="1">
                <a:solidFill>
                  <a:srgbClr val="666666"/>
                </a:solidFill>
              </a:rPr>
              <a:t>&amp;</a:t>
            </a:r>
            <a:r>
              <a:rPr lang="en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0" u="none" strike="noStrike" cap="none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AfricArXiv </a:t>
            </a:r>
            <a:r>
              <a:rPr lang="en" sz="1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Board Member</a:t>
            </a:r>
            <a:endParaRPr b="1">
              <a:solidFill>
                <a:srgbClr val="666666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2776275" y="32714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9900"/>
                </a:solidFill>
              </a:rPr>
              <a:t>Feb 22-25, 2021</a:t>
            </a:r>
            <a:endParaRPr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961609898_0_0"/>
          <p:cNvSpPr txBox="1">
            <a:spLocks noGrp="1"/>
          </p:cNvSpPr>
          <p:nvPr>
            <p:ph type="ctrTitle"/>
          </p:nvPr>
        </p:nvSpPr>
        <p:spPr>
          <a:xfrm>
            <a:off x="119325" y="326900"/>
            <a:ext cx="7334100" cy="5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A61C00"/>
                </a:solidFill>
              </a:rPr>
              <a:t>Capacity building on preprints and PIDs</a:t>
            </a:r>
            <a:endParaRPr sz="2800" b="1">
              <a:solidFill>
                <a:srgbClr val="A61C00"/>
              </a:solidFill>
            </a:endParaRPr>
          </a:p>
        </p:txBody>
      </p:sp>
      <p:pic>
        <p:nvPicPr>
          <p:cNvPr id="132" name="Google Shape;132;g796160989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27" y="1028774"/>
            <a:ext cx="5756549" cy="406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7961609898_0_0"/>
          <p:cNvSpPr txBox="1"/>
          <p:nvPr/>
        </p:nvSpPr>
        <p:spPr>
          <a:xfrm>
            <a:off x="6006850" y="1446400"/>
            <a:ext cx="28635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990000"/>
                </a:solidFill>
              </a:rPr>
              <a:t>Once  identifiers are effectively used on the continent, we will have  maximum ownership of  African continent and increased visibility.</a:t>
            </a:r>
            <a:endParaRPr sz="2300" i="1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977d54ded_0_0"/>
          <p:cNvSpPr/>
          <p:nvPr/>
        </p:nvSpPr>
        <p:spPr>
          <a:xfrm>
            <a:off x="3575050" y="91025"/>
            <a:ext cx="2845800" cy="1740300"/>
          </a:xfrm>
          <a:prstGeom prst="rect">
            <a:avLst/>
          </a:prstGeom>
          <a:solidFill>
            <a:srgbClr val="C9DAF8"/>
          </a:solidFill>
          <a:ln w="285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b977d54ded_0_0"/>
          <p:cNvSpPr txBox="1"/>
          <p:nvPr/>
        </p:nvSpPr>
        <p:spPr>
          <a:xfrm>
            <a:off x="3799188" y="259825"/>
            <a:ext cx="23862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African Scholar?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rgbClr val="3FAC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 us know how we can support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b977d54de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500" y="1109323"/>
            <a:ext cx="2577000" cy="26761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1" name="Google Shape;141;gb977d54de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5062" y="3348475"/>
            <a:ext cx="2845725" cy="145525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2" name="Google Shape;142;gb977d54ded_0_0"/>
          <p:cNvSpPr txBox="1"/>
          <p:nvPr/>
        </p:nvSpPr>
        <p:spPr>
          <a:xfrm>
            <a:off x="6420800" y="4422725"/>
            <a:ext cx="2312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info.africarxiv.org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025" y="1858875"/>
            <a:ext cx="1447100" cy="21706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/>
          <p:nvPr/>
        </p:nvSpPr>
        <p:spPr>
          <a:xfrm>
            <a:off x="0" y="169350"/>
            <a:ext cx="6993300" cy="4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A61C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</a:t>
            </a:r>
            <a:r>
              <a:rPr lang="en" sz="1900" b="1" i="0" u="none" strike="noStrike" cap="none">
                <a:solidFill>
                  <a:srgbClr val="A61C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laim:</a:t>
            </a:r>
            <a:r>
              <a:rPr lang="en" sz="1900" b="1">
                <a:solidFill>
                  <a:srgbClr val="A61C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hlinkClick r:id="rId4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only 0.1% scholarly content</a:t>
            </a:r>
            <a:r>
              <a:rPr lang="en" sz="1900" b="1" i="0" u="none" strike="noStrike" cap="none">
                <a:solidFill>
                  <a:srgbClr val="A61C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</a:t>
            </a:r>
            <a:r>
              <a:rPr lang="en" sz="1900" b="1">
                <a:solidFill>
                  <a:srgbClr val="A61C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is said to be from </a:t>
            </a:r>
            <a:r>
              <a:rPr lang="en" sz="1900" b="1" i="0" u="none" strike="noStrike" cap="none">
                <a:solidFill>
                  <a:srgbClr val="A61C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Africa</a:t>
            </a:r>
            <a:r>
              <a:rPr lang="en" sz="1900" b="1" i="0" u="none" strike="noStrike" cap="none">
                <a:solidFill>
                  <a:srgbClr val="A61C00"/>
                </a:solidFill>
              </a:rPr>
              <a:t> </a:t>
            </a:r>
            <a:endParaRPr sz="1900" b="1" i="0" u="none" strike="noStrike" cap="none">
              <a:solidFill>
                <a:srgbClr val="A61C0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0" u="none" strike="noStrike" cap="none">
                <a:solidFill>
                  <a:srgbClr val="A61C00"/>
                </a:solidFill>
                <a:highlight>
                  <a:srgbClr val="FFD966"/>
                </a:highlight>
              </a:rPr>
              <a:t>NOT TRUE</a:t>
            </a:r>
            <a:r>
              <a:rPr lang="en" sz="1900" b="0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instead, the work is not discovera</a:t>
            </a:r>
            <a:r>
              <a:rPr lang="en" sz="1900"/>
              <a:t>ble: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74295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" sz="1900"/>
              <a:t>R</a:t>
            </a:r>
            <a:r>
              <a:rPr lang="en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egional bias in </a:t>
            </a:r>
            <a:r>
              <a:rPr lang="en" sz="1900">
                <a:solidFill>
                  <a:schemeClr val="dk1"/>
                </a:solidFill>
              </a:rPr>
              <a:t>western journals’ </a:t>
            </a:r>
            <a:r>
              <a:rPr lang="en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editorial teams 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74295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African scholars are inclined to list western partner institutions instead of their African home institute 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74295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" sz="1900"/>
              <a:t>a</a:t>
            </a:r>
            <a:r>
              <a:rPr lang="en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large proportion of present and historical African scholarly output is in print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74295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" sz="1900"/>
              <a:t>Bottlenecks in </a:t>
            </a:r>
            <a:r>
              <a:rPr lang="en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infrastructural network challenges</a:t>
            </a:r>
            <a:r>
              <a:rPr lang="en" sz="1900"/>
              <a:t> and internet </a:t>
            </a:r>
            <a:r>
              <a:rPr lang="en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509550" y="219450"/>
            <a:ext cx="6923400" cy="25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" sz="22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AfricArXiv</a:t>
            </a:r>
            <a:r>
              <a:rPr lang="en" sz="22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is a community-led platform for African scientists of any discipline to present their research findings and connect with other researchers.</a:t>
            </a:r>
            <a:endParaRPr sz="22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endParaRPr sz="22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AfricArXiv </a:t>
            </a:r>
            <a:r>
              <a:rPr lang="en" sz="22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is partnering with currently 6 established scholarly r</a:t>
            </a:r>
            <a:r>
              <a:rPr lang="en" sz="2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epositories</a:t>
            </a:r>
            <a:endParaRPr sz="2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2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2608950" y="4724375"/>
            <a:ext cx="2724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info.africarxiv.org/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32800"/>
          <a:stretch/>
        </p:blipFill>
        <p:spPr>
          <a:xfrm rot="-67982">
            <a:off x="4334231" y="2982473"/>
            <a:ext cx="1065010" cy="7504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4" name="Google Shape;74;p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t="31082"/>
          <a:stretch/>
        </p:blipFill>
        <p:spPr>
          <a:xfrm rot="-52013">
            <a:off x="1881347" y="2849906"/>
            <a:ext cx="1232659" cy="8842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5" name="Google Shape;75;p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9223"/>
          <a:stretch/>
        </p:blipFill>
        <p:spPr>
          <a:xfrm rot="52025">
            <a:off x="3072943" y="3598439"/>
            <a:ext cx="1056189" cy="7195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6" name="Google Shape;76;p5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t="56483"/>
          <a:stretch/>
        </p:blipFill>
        <p:spPr>
          <a:xfrm rot="67987">
            <a:off x="5603837" y="3621882"/>
            <a:ext cx="1484976" cy="6726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7" name="Google Shape;77;p5"/>
          <p:cNvSpPr txBox="1"/>
          <p:nvPr/>
        </p:nvSpPr>
        <p:spPr>
          <a:xfrm>
            <a:off x="7524488" y="2685663"/>
            <a:ext cx="854100" cy="41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NEW!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653763" y="3279250"/>
            <a:ext cx="854100" cy="41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NEW!</a:t>
            </a:r>
            <a:endParaRPr sz="2000">
              <a:solidFill>
                <a:srgbClr val="FF0000"/>
              </a:solidFill>
            </a:endParaRPr>
          </a:p>
        </p:txBody>
      </p:sp>
      <p:pic>
        <p:nvPicPr>
          <p:cNvPr id="79" name="Google Shape;79;p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57638" y="4325870"/>
            <a:ext cx="1286775" cy="25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">
            <a:hlinkClick r:id="rId6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7700" y="3813100"/>
            <a:ext cx="1046250" cy="418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1" name="Google Shape;81;p5">
            <a:hlinkClick r:id="rId10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11500" y="3104175"/>
            <a:ext cx="1480090" cy="593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51" y="502421"/>
            <a:ext cx="3805299" cy="238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 rotWithShape="1">
          <a:blip r:embed="rId4">
            <a:alphaModFix/>
          </a:blip>
          <a:srcRect t="298" b="298"/>
          <a:stretch/>
        </p:blipFill>
        <p:spPr>
          <a:xfrm>
            <a:off x="1279327" y="3050427"/>
            <a:ext cx="3805306" cy="2206552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4250" y="2298604"/>
            <a:ext cx="3805306" cy="2206548"/>
          </a:xfrm>
          <a:prstGeom prst="rect">
            <a:avLst/>
          </a:prstGeom>
          <a:noFill/>
          <a:ln w="28575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9" name="Google Shape;89;p8"/>
          <p:cNvPicPr preferRelativeResize="0"/>
          <p:nvPr/>
        </p:nvPicPr>
        <p:blipFill rotWithShape="1">
          <a:blip r:embed="rId6">
            <a:alphaModFix/>
          </a:blip>
          <a:srcRect t="237" b="238"/>
          <a:stretch/>
        </p:blipFill>
        <p:spPr>
          <a:xfrm>
            <a:off x="3144250" y="357025"/>
            <a:ext cx="3181875" cy="184505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192400" y="171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How identifiers are changing the landscape</a:t>
            </a:r>
            <a:br>
              <a:rPr lang="en" b="1"/>
            </a:br>
            <a:br>
              <a:rPr lang="en" b="1"/>
            </a:br>
            <a:br>
              <a:rPr lang="en" b="1"/>
            </a:br>
            <a:endParaRPr b="1"/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749" y="2891775"/>
            <a:ext cx="2062164" cy="6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759" y="1716288"/>
            <a:ext cx="985600" cy="9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8422" y="2674222"/>
            <a:ext cx="1192425" cy="11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8380" y="3909153"/>
            <a:ext cx="1248576" cy="6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2952525" y="1522925"/>
            <a:ext cx="36852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Relevant identifiers for an African scholarly context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 sz="2400" b="1">
                <a:solidFill>
                  <a:srgbClr val="A61C00"/>
                </a:solidFill>
              </a:rPr>
              <a:t>ORCID</a:t>
            </a:r>
            <a:r>
              <a:rPr lang="en" sz="2400">
                <a:solidFill>
                  <a:schemeClr val="dk1"/>
                </a:solidFill>
              </a:rPr>
              <a:t> for individual researchers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 sz="2400" b="1">
                <a:solidFill>
                  <a:srgbClr val="A61C00"/>
                </a:solidFill>
              </a:rPr>
              <a:t>ROR</a:t>
            </a:r>
            <a:r>
              <a:rPr lang="en" sz="2400">
                <a:solidFill>
                  <a:schemeClr val="dk1"/>
                </a:solidFill>
              </a:rPr>
              <a:t> for institutions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 sz="2400" b="1">
                <a:solidFill>
                  <a:srgbClr val="A61C00"/>
                </a:solidFill>
              </a:rPr>
              <a:t>DOI</a:t>
            </a:r>
            <a:r>
              <a:rPr lang="en" sz="2400">
                <a:solidFill>
                  <a:schemeClr val="dk1"/>
                </a:solidFill>
              </a:rPr>
              <a:t> for scholarly output</a:t>
            </a:r>
            <a:endParaRPr sz="2700"/>
          </a:p>
        </p:txBody>
      </p:sp>
      <p:pic>
        <p:nvPicPr>
          <p:cNvPr id="100" name="Google Shape;100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6988" y="1699476"/>
            <a:ext cx="1019226" cy="101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977d54ded_0_19"/>
          <p:cNvSpPr txBox="1">
            <a:spLocks noGrp="1"/>
          </p:cNvSpPr>
          <p:nvPr>
            <p:ph type="ctrTitle"/>
          </p:nvPr>
        </p:nvSpPr>
        <p:spPr>
          <a:xfrm>
            <a:off x="297750" y="318250"/>
            <a:ext cx="8520600" cy="10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Language Diversity 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06" name="Google Shape;106;gb977d54ded_0_19"/>
          <p:cNvSpPr txBox="1"/>
          <p:nvPr/>
        </p:nvSpPr>
        <p:spPr>
          <a:xfrm>
            <a:off x="297750" y="1994075"/>
            <a:ext cx="8548500" cy="29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need </a:t>
            </a:r>
            <a:r>
              <a:rPr lang="en" sz="2400" b="1">
                <a:solidFill>
                  <a:srgbClr val="A61C00"/>
                </a:solidFill>
              </a:rPr>
              <a:t>language diversity</a:t>
            </a:r>
            <a:r>
              <a:rPr lang="en" sz="2400"/>
              <a:t> in science. 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need a </a:t>
            </a:r>
            <a:r>
              <a:rPr lang="en" sz="2400" b="1">
                <a:solidFill>
                  <a:srgbClr val="A61C00"/>
                </a:solidFill>
              </a:rPr>
              <a:t>common language</a:t>
            </a:r>
            <a:r>
              <a:rPr lang="en" sz="2400">
                <a:solidFill>
                  <a:srgbClr val="A61C00"/>
                </a:solidFill>
              </a:rPr>
              <a:t> </a:t>
            </a:r>
            <a:r>
              <a:rPr lang="en" sz="2400"/>
              <a:t>to connect.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suggest a </a:t>
            </a:r>
            <a:r>
              <a:rPr lang="en" sz="2400" b="1">
                <a:solidFill>
                  <a:srgbClr val="A61C00"/>
                </a:solidFill>
              </a:rPr>
              <a:t>balanced use of both</a:t>
            </a:r>
            <a:r>
              <a:rPr lang="en" sz="2400"/>
              <a:t> while using as much </a:t>
            </a:r>
            <a:r>
              <a:rPr lang="en" sz="2400" b="1">
                <a:solidFill>
                  <a:srgbClr val="A61C00"/>
                </a:solidFill>
              </a:rPr>
              <a:t>technology for support</a:t>
            </a:r>
            <a:r>
              <a:rPr lang="en" sz="2400"/>
              <a:t> as possible.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977d54ded_0_64"/>
          <p:cNvSpPr txBox="1"/>
          <p:nvPr/>
        </p:nvSpPr>
        <p:spPr>
          <a:xfrm>
            <a:off x="253325" y="299625"/>
            <a:ext cx="6066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AfricArXiv</a:t>
            </a:r>
            <a:r>
              <a:rPr lang="en" sz="2800" b="1">
                <a:solidFill>
                  <a:srgbClr val="A61C00"/>
                </a:solidFill>
                <a:latin typeface="Open Sans"/>
                <a:ea typeface="Open Sans"/>
                <a:cs typeface="Open Sans"/>
                <a:sym typeface="Open Sans"/>
              </a:rPr>
              <a:t> accepts submissions in African languages </a:t>
            </a:r>
            <a:endParaRPr sz="2800" b="1">
              <a:solidFill>
                <a:srgbClr val="A61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gb977d54ded_0_64"/>
          <p:cNvSpPr txBox="1"/>
          <p:nvPr/>
        </p:nvSpPr>
        <p:spPr>
          <a:xfrm>
            <a:off x="289425" y="1311825"/>
            <a:ext cx="7012800" cy="26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AfricArXiv users can submit their work in </a:t>
            </a:r>
            <a:r>
              <a:rPr lang="en" sz="2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Swahili</a:t>
            </a:r>
            <a:r>
              <a:rPr lang="en" sz="2000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Yoruba</a:t>
            </a:r>
            <a:r>
              <a:rPr lang="en" sz="2000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Igbo</a:t>
            </a:r>
            <a:r>
              <a:rPr lang="en" sz="2000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Afrikaans</a:t>
            </a:r>
            <a:r>
              <a:rPr lang="en" sz="2000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Wolof</a:t>
            </a:r>
            <a:r>
              <a:rPr lang="en" sz="2000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2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Fon, Amharic</a:t>
            </a:r>
            <a:r>
              <a:rPr lang="en" sz="2000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or any other national or regional African language.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About </a:t>
            </a:r>
            <a:r>
              <a:rPr lang="en" sz="2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2,000</a:t>
            </a:r>
            <a:r>
              <a:rPr lang="en" sz="2000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languages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are spoken in Africa.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A high amount of </a:t>
            </a:r>
            <a:r>
              <a:rPr lang="en" sz="2000" b="1">
                <a:solidFill>
                  <a:srgbClr val="45818E"/>
                </a:solidFill>
              </a:rPr>
              <a:t>traditional and</a:t>
            </a:r>
            <a:r>
              <a:rPr lang="en" sz="2000">
                <a:solidFill>
                  <a:srgbClr val="45818E"/>
                </a:solidFill>
              </a:rPr>
              <a:t> </a:t>
            </a:r>
            <a:r>
              <a:rPr lang="en" sz="2000" b="1">
                <a:solidFill>
                  <a:srgbClr val="45818E"/>
                </a:solidFill>
              </a:rPr>
              <a:t>indigenous knowledge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Google Shape;113;gb977d54ded_0_6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949" y="3574400"/>
            <a:ext cx="3478400" cy="14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b977d54ded_0_6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4799" y="3967175"/>
            <a:ext cx="2047875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977d54ded_0_180"/>
          <p:cNvSpPr txBox="1"/>
          <p:nvPr/>
        </p:nvSpPr>
        <p:spPr>
          <a:xfrm>
            <a:off x="3966700" y="4747500"/>
            <a:ext cx="3330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scienceopen.com/collection/COVID19_Africa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b977d54ded_0_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50" y="232600"/>
            <a:ext cx="6920640" cy="444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977d54ded_0_14"/>
          <p:cNvSpPr txBox="1">
            <a:spLocks noGrp="1"/>
          </p:cNvSpPr>
          <p:nvPr>
            <p:ph type="title"/>
          </p:nvPr>
        </p:nvSpPr>
        <p:spPr>
          <a:xfrm>
            <a:off x="290050" y="259700"/>
            <a:ext cx="82338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b="1">
                <a:solidFill>
                  <a:srgbClr val="A61C00"/>
                </a:solidFill>
              </a:rPr>
              <a:t>Opportunities </a:t>
            </a:r>
            <a:endParaRPr sz="4200" b="1">
              <a:solidFill>
                <a:srgbClr val="A61C00"/>
              </a:solidFill>
            </a:endParaRPr>
          </a:p>
        </p:txBody>
      </p:sp>
      <p:sp>
        <p:nvSpPr>
          <p:cNvPr id="126" name="Google Shape;126;gb977d54ded_0_14"/>
          <p:cNvSpPr txBox="1"/>
          <p:nvPr/>
        </p:nvSpPr>
        <p:spPr>
          <a:xfrm>
            <a:off x="268350" y="1351050"/>
            <a:ext cx="8607300" cy="3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9900"/>
                </a:solidFill>
              </a:rPr>
              <a:t>Increased digitally discoverability</a:t>
            </a:r>
            <a:r>
              <a:rPr lang="en" sz="2100">
                <a:solidFill>
                  <a:schemeClr val="dk1"/>
                </a:solidFill>
              </a:rPr>
              <a:t> of African content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38761D"/>
                </a:solidFill>
              </a:rPr>
              <a:t>Build our own scientometrics</a:t>
            </a:r>
            <a:r>
              <a:rPr lang="en" sz="2100">
                <a:solidFill>
                  <a:schemeClr val="dk1"/>
                </a:solidFill>
              </a:rPr>
              <a:t> based on measurable outputs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Working with established infrastructure providers for </a:t>
            </a:r>
            <a:r>
              <a:rPr lang="en" sz="2100" b="1">
                <a:solidFill>
                  <a:srgbClr val="3FACB8"/>
                </a:solidFill>
              </a:rPr>
              <a:t>long term digital storage</a:t>
            </a:r>
            <a:endParaRPr sz="2100" b="1">
              <a:solidFill>
                <a:srgbClr val="3FACB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85200C"/>
                </a:solidFill>
              </a:rPr>
              <a:t>Evidence-based policy in M&amp;E</a:t>
            </a:r>
            <a:r>
              <a:rPr lang="en" sz="2100">
                <a:solidFill>
                  <a:schemeClr val="dk1"/>
                </a:solidFill>
              </a:rPr>
              <a:t> of output contextualised to the needs of African research stakeholders</a:t>
            </a:r>
            <a:endParaRPr sz="1800" b="1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Macintosh PowerPoint</Application>
  <PresentationFormat>On-screen Show (16:9)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Open Sans</vt:lpstr>
      <vt:lpstr>Calibri</vt:lpstr>
      <vt:lpstr>Simple Light</vt:lpstr>
      <vt:lpstr> How are PIDs &amp; Preprints  facilitating ownership of African scholarly content          </vt:lpstr>
      <vt:lpstr>PowerPoint Presentation</vt:lpstr>
      <vt:lpstr>PowerPoint Presentation</vt:lpstr>
      <vt:lpstr>PowerPoint Presentation</vt:lpstr>
      <vt:lpstr>How identifiers are changing the landscape   </vt:lpstr>
      <vt:lpstr>Language Diversity </vt:lpstr>
      <vt:lpstr>PowerPoint Presentation</vt:lpstr>
      <vt:lpstr>PowerPoint Presentation</vt:lpstr>
      <vt:lpstr>Opportunities </vt:lpstr>
      <vt:lpstr>Capacity building on preprints and PIDs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How are PIDs &amp; Preprints  facilitating ownership of African scholarly content          </dc:title>
  <cp:lastModifiedBy>Admin NISO</cp:lastModifiedBy>
  <cp:revision>1</cp:revision>
  <dcterms:modified xsi:type="dcterms:W3CDTF">2021-04-14T19:02:14Z</dcterms:modified>
</cp:coreProperties>
</file>