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305" r:id="rId2"/>
    <p:sldId id="300" r:id="rId3"/>
    <p:sldId id="307" r:id="rId4"/>
    <p:sldId id="303" r:id="rId5"/>
    <p:sldId id="304" r:id="rId6"/>
    <p:sldId id="282" r:id="rId7"/>
    <p:sldId id="285" r:id="rId8"/>
    <p:sldId id="302" r:id="rId9"/>
    <p:sldId id="306" r:id="rId10"/>
    <p:sldId id="309" r:id="rId11"/>
    <p:sldId id="311" r:id="rId12"/>
    <p:sldId id="31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A"/>
    <a:srgbClr val="217786"/>
    <a:srgbClr val="2A2625"/>
    <a:srgbClr val="37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3"/>
    <p:restoredTop sz="77496"/>
  </p:normalViewPr>
  <p:slideViewPr>
    <p:cSldViewPr snapToGrid="0" snapToObjects="1">
      <p:cViewPr varScale="1">
        <p:scale>
          <a:sx n="85" d="100"/>
          <a:sy n="85" d="100"/>
        </p:scale>
        <p:origin x="1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3023A-E2D0-C145-8DDB-40C90468BF03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480F6-2BED-654D-9D42-FD4C0177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9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21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87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89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9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1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35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07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23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2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4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90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480F6-2BED-654D-9D42-FD4C0177AB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1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F873-106F-A24E-B183-33BD434CA43D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B1E2-5701-E747-9D6B-EFBDF045CC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Content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0069AA"/>
              </a:buClr>
              <a:defRPr baseline="0">
                <a:latin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ss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7824" y="676655"/>
            <a:ext cx="10475976" cy="2523743"/>
          </a:xfrm>
          <a:prstGeom prst="rect">
            <a:avLst/>
          </a:prstGeom>
        </p:spPr>
        <p:txBody>
          <a:bodyPr/>
          <a:lstStyle>
            <a:lvl1pPr algn="ctr">
              <a:defRPr b="1" i="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n-US" dirty="0"/>
              <a:t>Session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77824" y="3200399"/>
            <a:ext cx="10475976" cy="1642015"/>
          </a:xfrm>
        </p:spPr>
        <p:txBody>
          <a:bodyPr/>
          <a:lstStyle>
            <a:lvl1pPr marL="0" indent="0" algn="ctr">
              <a:buFontTx/>
              <a:buNone/>
              <a:defRPr b="0" i="1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en-US" dirty="0"/>
              <a:t>Session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9F3BEB7-D2F9-CF40-9FBE-E2F2E573F5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7888" y="4965700"/>
            <a:ext cx="10475912" cy="4064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6F6676E-358A-6043-829E-11004F27DEC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888" y="5266786"/>
            <a:ext cx="10475912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0795DB-31A8-4A47-BE5C-A06084CCEEA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7888" y="5558107"/>
            <a:ext cx="10475912" cy="381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Email</a:t>
            </a:r>
          </a:p>
        </p:txBody>
      </p:sp>
    </p:spTree>
    <p:extLst>
      <p:ext uri="{BB962C8B-B14F-4D97-AF65-F5344CB8AC3E}">
        <p14:creationId xmlns:p14="http://schemas.microsoft.com/office/powerpoint/2010/main" val="1414268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gs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244" y="2011680"/>
            <a:ext cx="3263900" cy="28194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3F6D3D-BCE7-C64D-940E-776D4CFA5EA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4025900"/>
            <a:ext cx="4659312" cy="8048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  <p:extLst>
      <p:ext uri="{BB962C8B-B14F-4D97-AF65-F5344CB8AC3E}">
        <p14:creationId xmlns:p14="http://schemas.microsoft.com/office/powerpoint/2010/main" val="126870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ssion Title">
    <p:bg>
      <p:bgPr>
        <a:solidFill>
          <a:srgbClr val="0069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7824" y="676655"/>
            <a:ext cx="10475976" cy="2523743"/>
          </a:xfrm>
          <a:prstGeom prst="rect">
            <a:avLst/>
          </a:prstGeom>
        </p:spPr>
        <p:txBody>
          <a:bodyPr/>
          <a:lstStyle>
            <a:lvl1pPr algn="ctr">
              <a:defRPr b="1" i="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n-US" dirty="0"/>
              <a:t>Session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77824" y="3200399"/>
            <a:ext cx="10475976" cy="1642015"/>
          </a:xfrm>
        </p:spPr>
        <p:txBody>
          <a:bodyPr/>
          <a:lstStyle>
            <a:lvl1pPr marL="0" indent="0" algn="ctr">
              <a:buFontTx/>
              <a:buNone/>
              <a:defRPr b="0" i="1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pPr lvl="0"/>
            <a:r>
              <a:rPr lang="en-US" dirty="0"/>
              <a:t>Session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9F3BEB7-D2F9-CF40-9FBE-E2F2E573F5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7888" y="4965700"/>
            <a:ext cx="10475912" cy="4064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6F6676E-358A-6043-829E-11004F27DEC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888" y="5266786"/>
            <a:ext cx="10475912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0795DB-31A8-4A47-BE5C-A06084CCEEA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7888" y="5558107"/>
            <a:ext cx="10475912" cy="381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Email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bulb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32" y="2066544"/>
            <a:ext cx="3581400" cy="281940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62B3FA-5426-2F4D-B9F9-0577C900679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07088" y="3987800"/>
            <a:ext cx="4552950" cy="1193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gs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244" y="2011680"/>
            <a:ext cx="3263900" cy="28194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3F6D3D-BCE7-C64D-940E-776D4CFA5EA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4025900"/>
            <a:ext cx="4659312" cy="8048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uter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656" y="2056638"/>
            <a:ext cx="3136900" cy="27813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B29822-4EFB-DF47-B841-457A32D7F83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4013200"/>
            <a:ext cx="4552950" cy="8255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e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240" y="2037588"/>
            <a:ext cx="2832100" cy="28194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C71B24-0BD2-514D-8550-7689ECA200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3949700"/>
            <a:ext cx="4552950" cy="908050"/>
          </a:xfrm>
        </p:spPr>
        <p:txBody>
          <a:bodyPr/>
          <a:lstStyle>
            <a:lvl1pPr marL="0" indent="0"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060" y="2055876"/>
            <a:ext cx="2819400" cy="28194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0A9FD7-1B3A-494C-AFCA-99C223739E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3975100"/>
            <a:ext cx="4552950" cy="90011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ML 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7024" y="1956816"/>
            <a:ext cx="4553712" cy="1883664"/>
          </a:xfrm>
          <a:prstGeom prst="rect">
            <a:avLst/>
          </a:prstGeom>
        </p:spPr>
        <p:txBody>
          <a:bodyPr/>
          <a:lstStyle>
            <a:lvl1pPr algn="l"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Section</a:t>
            </a:r>
            <a:br>
              <a:rPr lang="en-US" dirty="0"/>
            </a:br>
            <a:r>
              <a:rPr lang="en-US" dirty="0"/>
              <a:t>Header Slide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868" y="2055876"/>
            <a:ext cx="2146300" cy="28194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FC3F2E-6EF2-A24C-94D3-3D9F970CE8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07088" y="3949700"/>
            <a:ext cx="4552950" cy="10287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i="1">
                <a:latin typeface="+mj-lt"/>
              </a:defRPr>
            </a:lvl1pPr>
          </a:lstStyle>
          <a:p>
            <a:pPr lvl="0"/>
            <a:r>
              <a:rPr lang="en-US" dirty="0"/>
              <a:t>Section Header Subtitle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ble Content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69AA"/>
                </a:solidFill>
                <a:latin typeface="Arial" charset="0"/>
              </a:defRPr>
            </a:lvl1pPr>
          </a:lstStyle>
          <a:p>
            <a:r>
              <a:rPr lang="en-US" dirty="0"/>
              <a:t>Double Content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0069AA"/>
              </a:buClr>
              <a:defRPr baseline="0">
                <a:latin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0069AA"/>
              </a:buClr>
              <a:defRPr baseline="0">
                <a:latin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F873-106F-A24E-B183-33BD434CA43D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B1E2-5701-E747-9D6B-EFBDF045CC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070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64" r:id="rId9"/>
    <p:sldLayoutId id="2147483665" r:id="rId10"/>
    <p:sldLayoutId id="2147483666" r:id="rId11"/>
    <p:sldLayoutId id="2147483685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uscriptexchange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5" Type="http://schemas.openxmlformats.org/officeDocument/2006/relationships/hyperlink" Target="mailto:info@manuscriptexchange.org" TargetMode="External"/><Relationship Id="rId4" Type="http://schemas.openxmlformats.org/officeDocument/2006/relationships/hyperlink" Target="http://www.niso.org/standards-committees/mec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aje.com/arc/peer-review-process-15-million-hours-lost-time/" TargetMode="External"/><Relationship Id="rId5" Type="http://schemas.openxmlformats.org/officeDocument/2006/relationships/hyperlink" Target="https://www.ncbi.nlm.nih.gov/pmc/articles/PMC5104353/" TargetMode="External"/><Relationship Id="rId4" Type="http://schemas.openxmlformats.org/officeDocument/2006/relationships/hyperlink" Target="https://www.insidehighered.com/views/2017/03/28/academics-shouldnt-focus-only-prestigious-journals-essa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B37CA1-C61B-C547-BDDA-618DC10015A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59033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4" y="676655"/>
            <a:ext cx="10475976" cy="2523743"/>
          </a:xfrm>
        </p:spPr>
        <p:txBody>
          <a:bodyPr>
            <a:normAutofit/>
          </a:bodyPr>
          <a:lstStyle/>
          <a:p>
            <a:r>
              <a:rPr lang="en-US" sz="16600" b="0" dirty="0"/>
              <a:t>MECA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3200399"/>
            <a:ext cx="10475976" cy="1642015"/>
          </a:xfrm>
        </p:spPr>
        <p:txBody>
          <a:bodyPr/>
          <a:lstStyle/>
          <a:p>
            <a:r>
              <a:rPr lang="en-US" dirty="0"/>
              <a:t>Manuscript Exchange Common Approach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087630-E623-1944-BB25-ACDC066C4E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7888" y="4965700"/>
            <a:ext cx="3516691" cy="1776294"/>
          </a:xfrm>
        </p:spPr>
        <p:txBody>
          <a:bodyPr/>
          <a:lstStyle/>
          <a:p>
            <a:r>
              <a:rPr lang="en-US" b="1" dirty="0"/>
              <a:t>Tony Alves</a:t>
            </a:r>
          </a:p>
          <a:p>
            <a:r>
              <a:rPr lang="en-US" dirty="0"/>
              <a:t>Scholarly Publishing Free Agent</a:t>
            </a:r>
          </a:p>
          <a:p>
            <a:r>
              <a:rPr lang="en-US" dirty="0" err="1"/>
              <a:t>tonyhopedale@gmail.com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OccupySTM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826BE88-7076-294A-B339-36A29256DEA8}"/>
              </a:ext>
            </a:extLst>
          </p:cNvPr>
          <p:cNvSpPr txBox="1">
            <a:spLocks/>
          </p:cNvSpPr>
          <p:nvPr/>
        </p:nvSpPr>
        <p:spPr>
          <a:xfrm>
            <a:off x="5875243" y="4965700"/>
            <a:ext cx="5247682" cy="1776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Stephen </a:t>
            </a:r>
            <a:r>
              <a:rPr lang="en-US" b="1" dirty="0" err="1"/>
              <a:t>Laverick</a:t>
            </a:r>
            <a:endParaRPr lang="en-US" b="1" dirty="0"/>
          </a:p>
          <a:p>
            <a:r>
              <a:rPr lang="en-US" dirty="0"/>
              <a:t>Director, Green Fifteen Publishing Consultancy</a:t>
            </a:r>
          </a:p>
          <a:p>
            <a:r>
              <a:rPr lang="en-US" dirty="0"/>
              <a:t>stephen@greenfifteen.org</a:t>
            </a:r>
          </a:p>
          <a:p>
            <a:r>
              <a:rPr lang="en-US" dirty="0"/>
              <a:t>@R2Stephen</a:t>
            </a:r>
          </a:p>
        </p:txBody>
      </p:sp>
    </p:spTree>
    <p:extLst>
      <p:ext uri="{BB962C8B-B14F-4D97-AF65-F5344CB8AC3E}">
        <p14:creationId xmlns:p14="http://schemas.microsoft.com/office/powerpoint/2010/main" val="199100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j-lt"/>
              </a:rPr>
              <a:t>Ongoing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276" y="1610592"/>
            <a:ext cx="10515600" cy="4798459"/>
          </a:xfrm>
        </p:spPr>
        <p:txBody>
          <a:bodyPr>
            <a:noAutofit/>
          </a:bodyPr>
          <a:lstStyle/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Additional use cases</a:t>
            </a:r>
          </a:p>
          <a:p>
            <a:pPr marL="1371600" lvl="2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2F5897"/>
                </a:solidFill>
                <a:latin typeface="Palatino Linotype" panose="02040502050505030304" pitchFamily="18" charset="0"/>
              </a:rPr>
              <a:t>Online authoring systems</a:t>
            </a:r>
          </a:p>
          <a:p>
            <a:pPr marL="1371600" lvl="2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2F5897"/>
                </a:solidFill>
                <a:latin typeface="Palatino Linotype" panose="02040502050505030304" pitchFamily="18" charset="0"/>
              </a:rPr>
              <a:t>Mass transfer of manuscripts between submission systems</a:t>
            </a: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Expansion of recommendations</a:t>
            </a:r>
          </a:p>
          <a:p>
            <a:pPr marL="1371600" lvl="2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2F5897"/>
                </a:solidFill>
                <a:latin typeface="Palatino Linotype" panose="02040502050505030304" pitchFamily="18" charset="0"/>
              </a:rPr>
              <a:t>Peer review</a:t>
            </a:r>
          </a:p>
          <a:p>
            <a:pPr marL="1371600" lvl="2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rgbClr val="2F5897"/>
                </a:solidFill>
                <a:latin typeface="Palatino Linotype" panose="02040502050505030304" pitchFamily="18" charset="0"/>
              </a:rPr>
              <a:t>JSON &amp; API</a:t>
            </a:r>
          </a:p>
          <a:p>
            <a:pPr marL="457200" lvl="1" indent="0">
              <a:lnSpc>
                <a:spcPct val="100000"/>
              </a:lnSpc>
              <a:buClr>
                <a:srgbClr val="2F5897"/>
              </a:buClr>
              <a:buNone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6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j-lt"/>
              </a:rPr>
              <a:t>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276" y="1610592"/>
            <a:ext cx="10515600" cy="4798459"/>
          </a:xfrm>
        </p:spPr>
        <p:txBody>
          <a:bodyPr>
            <a:noAutofit/>
          </a:bodyPr>
          <a:lstStyle/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MECA’s web page – </a:t>
            </a: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hlinkClick r:id="rId3"/>
              </a:rPr>
              <a:t>www.manuscriptexchange.org</a:t>
            </a: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NISO’s web page – </a:t>
            </a: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hlinkClick r:id="rId4"/>
              </a:rPr>
              <a:t>www.niso.org/standards-committees/meca</a:t>
            </a: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Contact us at </a:t>
            </a: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hlinkClick r:id="rId5"/>
              </a:rPr>
              <a:t>info@manuscriptexchange.org</a:t>
            </a: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Twitter –  @</a:t>
            </a:r>
            <a:r>
              <a:rPr lang="en-US" sz="3000" dirty="0" err="1">
                <a:solidFill>
                  <a:srgbClr val="2F5897"/>
                </a:solidFill>
                <a:latin typeface="Palatino Linotype" panose="02040502050505030304" pitchFamily="18" charset="0"/>
              </a:rPr>
              <a:t>MsExCmAp</a:t>
            </a: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LinkedIn – https://</a:t>
            </a:r>
            <a:r>
              <a:rPr lang="en-US" sz="3000" dirty="0" err="1">
                <a:solidFill>
                  <a:srgbClr val="2F5897"/>
                </a:solidFill>
                <a:latin typeface="Palatino Linotype" panose="02040502050505030304" pitchFamily="18" charset="0"/>
              </a:rPr>
              <a:t>www.linkedin.com</a:t>
            </a: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/groups/9033004/</a:t>
            </a: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31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B37CA1-C61B-C547-BDDA-618DC10015A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59033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4" y="676655"/>
            <a:ext cx="10475976" cy="2523743"/>
          </a:xfrm>
        </p:spPr>
        <p:txBody>
          <a:bodyPr>
            <a:normAutofit/>
          </a:bodyPr>
          <a:lstStyle/>
          <a:p>
            <a:r>
              <a:rPr lang="en-US" sz="16600" b="0" dirty="0"/>
              <a:t>MECA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3200399"/>
            <a:ext cx="10475976" cy="1642015"/>
          </a:xfrm>
        </p:spPr>
        <p:txBody>
          <a:bodyPr/>
          <a:lstStyle/>
          <a:p>
            <a:r>
              <a:rPr lang="en-US" dirty="0"/>
              <a:t>Manuscript Exchange Common Approach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E26632-A8D9-AF47-8DE4-99FA0E048F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8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What is MECA?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8904" y="1511394"/>
            <a:ext cx="11748053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A method of manuscript exchange</a:t>
            </a:r>
          </a:p>
          <a:p>
            <a:pPr marL="1371600" lvl="2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System-to-system</a:t>
            </a:r>
          </a:p>
          <a:p>
            <a:pPr marL="1371600" lvl="2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To/from preprint servers</a:t>
            </a:r>
          </a:p>
          <a:p>
            <a:pPr marL="1371600" lvl="2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To/from vendors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Original team in 2017 </a:t>
            </a:r>
            <a:r>
              <a:rPr lang="en-US" sz="3000" dirty="0">
                <a:solidFill>
                  <a:srgbClr val="2F58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 identified a need to transfer manuscripts between systems </a:t>
            </a:r>
          </a:p>
          <a:p>
            <a:pPr lvl="2">
              <a:spcAft>
                <a:spcPts val="600"/>
              </a:spcAft>
              <a:buClr>
                <a:srgbClr val="2F5897"/>
              </a:buClr>
            </a:pPr>
            <a:endParaRPr lang="en-US" sz="25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lvl="2">
              <a:spcAft>
                <a:spcPts val="600"/>
              </a:spcAft>
              <a:buClr>
                <a:srgbClr val="2F5897"/>
              </a:buClr>
            </a:pPr>
            <a:endParaRPr lang="en-US" sz="25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A285E4-748A-204C-B54A-ABC19FBD3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6463" y="204946"/>
            <a:ext cx="3253915" cy="1645920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03E120F-BF6A-D445-98E7-7FCC0C208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847601"/>
              </p:ext>
            </p:extLst>
          </p:nvPr>
        </p:nvGraphicFramePr>
        <p:xfrm>
          <a:off x="2032000" y="4773051"/>
          <a:ext cx="8128000" cy="64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3379701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45723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7525429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182371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99227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Aries Systems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Clarivate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eJournalPress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HighWire</a:t>
                      </a:r>
                      <a:r>
                        <a:rPr lang="en-US" sz="1800" b="1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 Press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69AA"/>
                          </a:solidFill>
                        </a:rPr>
                        <a:t>PLOS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261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What is MECA?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8904" y="1511394"/>
            <a:ext cx="117480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spcAft>
                <a:spcPts val="600"/>
              </a:spcAft>
              <a:buClr>
                <a:srgbClr val="2F5897"/>
              </a:buClr>
            </a:pPr>
            <a:endParaRPr lang="en-US" sz="25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lvl="1" algn="ctr">
              <a:spcAft>
                <a:spcPts val="600"/>
              </a:spcAft>
              <a:buClr>
                <a:srgbClr val="2F5897"/>
              </a:buClr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NISO MECA Working Group announced May 2018 and expanded team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A285E4-748A-204C-B54A-ABC19FBD3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6463" y="204946"/>
            <a:ext cx="3253915" cy="1645920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85625B1-A2AB-3F4F-8A34-EB28F6FED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60756"/>
              </p:ext>
            </p:extLst>
          </p:nvPr>
        </p:nvGraphicFramePr>
        <p:xfrm>
          <a:off x="2032000" y="3157314"/>
          <a:ext cx="8128000" cy="2565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379701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45723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752542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18237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Aries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Clarivate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eJournalPress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HighWire</a:t>
                      </a:r>
                      <a:r>
                        <a:rPr lang="en-US" sz="1800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 Press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26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PLOS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American Chemical Society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American Physical Society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Cold Spring Harbor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9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eLife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IEEE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Green Fifteen Consultancy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Jisc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824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Journal of Clinical Investigation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National Library of Medicine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Springer Nature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Taylor and Francis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841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00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79293" y="195790"/>
            <a:ext cx="11672047" cy="1325563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 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sz="4000" dirty="0">
                <a:latin typeface="+mj-lt"/>
              </a:rPr>
              <a:t>Time and Effort Wasted</a:t>
            </a:r>
            <a:br>
              <a:rPr lang="en-US" sz="3600" dirty="0">
                <a:latin typeface="Century Gothic" panose="020B0502020202020204" pitchFamily="34" charset="0"/>
              </a:rPr>
            </a:br>
            <a:endParaRPr lang="en-US" sz="3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42513"/>
            <a:ext cx="10058400" cy="39195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284A3F0-4D96-3444-8912-4709DE820867}"/>
              </a:ext>
            </a:extLst>
          </p:cNvPr>
          <p:cNvSpPr/>
          <p:nvPr/>
        </p:nvSpPr>
        <p:spPr>
          <a:xfrm>
            <a:off x="179293" y="5715427"/>
            <a:ext cx="118320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Clr>
                <a:srgbClr val="2F5897"/>
              </a:buClr>
              <a:buNone/>
            </a:pPr>
            <a:r>
              <a:rPr lang="en-US" sz="1100" dirty="0">
                <a:solidFill>
                  <a:srgbClr val="2F5897"/>
                </a:solidFill>
                <a:latin typeface="+mj-lt"/>
              </a:rPr>
              <a:t>Inside Higher Ed. (n.d.). Retrieved August 5, 2019, from </a:t>
            </a:r>
            <a:r>
              <a:rPr lang="en-US" sz="1100" dirty="0">
                <a:latin typeface="+mj-lt"/>
                <a:hlinkClick r:id="rId4"/>
              </a:rPr>
              <a:t>https://www.insidehighered.com/views/2017/03/28/academics-shouldnt-focus-only-prestigious-journals-essay</a:t>
            </a:r>
            <a:endParaRPr lang="en-US" sz="1100" dirty="0">
              <a:latin typeface="+mj-lt"/>
            </a:endParaRP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Clr>
                <a:srgbClr val="2F5897"/>
              </a:buClr>
              <a:buNone/>
            </a:pPr>
            <a:r>
              <a:rPr lang="en-US" sz="1100" dirty="0" err="1">
                <a:solidFill>
                  <a:srgbClr val="2F5897"/>
                </a:solidFill>
                <a:latin typeface="+mj-lt"/>
              </a:rPr>
              <a:t>Kovanis</a:t>
            </a:r>
            <a:r>
              <a:rPr lang="en-US" sz="1100" dirty="0">
                <a:solidFill>
                  <a:srgbClr val="2F5897"/>
                </a:solidFill>
                <a:latin typeface="+mj-lt"/>
              </a:rPr>
              <a:t>, M., </a:t>
            </a:r>
            <a:r>
              <a:rPr lang="en-US" sz="1100" dirty="0" err="1">
                <a:solidFill>
                  <a:srgbClr val="2F5897"/>
                </a:solidFill>
                <a:latin typeface="+mj-lt"/>
              </a:rPr>
              <a:t>Porcher</a:t>
            </a:r>
            <a:r>
              <a:rPr lang="en-US" sz="1100" dirty="0">
                <a:solidFill>
                  <a:srgbClr val="2F5897"/>
                </a:solidFill>
                <a:latin typeface="+mj-lt"/>
              </a:rPr>
              <a:t>, R., </a:t>
            </a:r>
            <a:r>
              <a:rPr lang="en-US" sz="1100" dirty="0" err="1">
                <a:solidFill>
                  <a:srgbClr val="2F5897"/>
                </a:solidFill>
                <a:latin typeface="+mj-lt"/>
              </a:rPr>
              <a:t>Ravaud</a:t>
            </a:r>
            <a:r>
              <a:rPr lang="en-US" sz="1100" dirty="0">
                <a:solidFill>
                  <a:srgbClr val="2F5897"/>
                </a:solidFill>
                <a:latin typeface="+mj-lt"/>
              </a:rPr>
              <a:t>, P., &amp; </a:t>
            </a:r>
            <a:r>
              <a:rPr lang="en-US" sz="1100" dirty="0" err="1">
                <a:solidFill>
                  <a:srgbClr val="2F5897"/>
                </a:solidFill>
                <a:latin typeface="+mj-lt"/>
              </a:rPr>
              <a:t>Trinquart</a:t>
            </a:r>
            <a:r>
              <a:rPr lang="en-US" sz="1100" dirty="0">
                <a:solidFill>
                  <a:srgbClr val="2F5897"/>
                </a:solidFill>
                <a:latin typeface="+mj-lt"/>
              </a:rPr>
              <a:t>, L. (2016, November 10). The Global Burden of Journal Peer Review in the Biomedical Literature: Strong Imbalance in the Collective Enterprise. Retrieved August 6, 2019, from </a:t>
            </a:r>
            <a:r>
              <a:rPr lang="en-US" sz="1100" dirty="0">
                <a:latin typeface="+mj-lt"/>
                <a:hlinkClick r:id="rId5"/>
              </a:rPr>
              <a:t>https://www.ncbi.nlm.nih.gov/pmc/articles/PMC5104353/</a:t>
            </a:r>
            <a:endParaRPr lang="en-US" sz="1100" dirty="0">
              <a:latin typeface="+mj-lt"/>
            </a:endParaRP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Clr>
                <a:srgbClr val="2F5897"/>
              </a:buClr>
              <a:buNone/>
            </a:pPr>
            <a:r>
              <a:rPr lang="en-US" sz="1100" dirty="0">
                <a:solidFill>
                  <a:srgbClr val="2F5897"/>
                </a:solidFill>
                <a:latin typeface="+mj-lt"/>
              </a:rPr>
              <a:t>Scholar. (n.d.). Retrieved August 6, 2019, from </a:t>
            </a:r>
            <a:r>
              <a:rPr lang="en-US" sz="1100" dirty="0">
                <a:solidFill>
                  <a:srgbClr val="2F5897"/>
                </a:solidFill>
                <a:latin typeface="+mj-lt"/>
                <a:hlinkClick r:id="rId6"/>
              </a:rPr>
              <a:t>https://www.aje.com/arc/peer-review-process-15-million-hours-lost-time/</a:t>
            </a:r>
            <a:endParaRPr lang="en-US" sz="1100" dirty="0">
              <a:solidFill>
                <a:srgbClr val="2F589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564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957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+mj-lt"/>
              </a:rPr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34358"/>
            <a:ext cx="12192000" cy="4798459"/>
          </a:xfrm>
        </p:spPr>
        <p:txBody>
          <a:bodyPr>
            <a:noAutofit/>
          </a:bodyPr>
          <a:lstStyle/>
          <a:p>
            <a:pPr marL="914400" lvl="1" indent="-457200">
              <a:spcAft>
                <a:spcPts val="12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F5897"/>
                </a:solidFill>
                <a:latin typeface="Palatino Linotype" panose="02040502050505030304" pitchFamily="18" charset="0"/>
              </a:rPr>
              <a:t>Transfer manuscripts and reviews between journals</a:t>
            </a:r>
          </a:p>
          <a:p>
            <a:pPr marL="914400" lvl="1" indent="-457200">
              <a:spcAft>
                <a:spcPts val="12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F5897"/>
                </a:solidFill>
                <a:latin typeface="Palatino Linotype" panose="02040502050505030304" pitchFamily="18" charset="0"/>
              </a:rPr>
              <a:t>Transfer manuscripts between preprint servers and journals</a:t>
            </a:r>
          </a:p>
          <a:p>
            <a:pPr marL="914400" lvl="1" indent="-457200">
              <a:spcAft>
                <a:spcPts val="12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F5897"/>
                </a:solidFill>
                <a:latin typeface="Palatino Linotype" panose="02040502050505030304" pitchFamily="18" charset="0"/>
              </a:rPr>
              <a:t>Import manuscripts from authoring systems / tools to submission systems</a:t>
            </a:r>
          </a:p>
          <a:p>
            <a:pPr marL="914400" lvl="1" indent="-457200">
              <a:spcAft>
                <a:spcPts val="12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F5897"/>
                </a:solidFill>
                <a:latin typeface="Palatino Linotype" panose="02040502050505030304" pitchFamily="18" charset="0"/>
              </a:rPr>
              <a:t>Export manuscripts from submission systems to other services, e.g. repositories, compositors, etc.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269446-1B1D-E54A-8672-DE34A34E1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922" y="3961407"/>
            <a:ext cx="7030156" cy="2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9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j-lt"/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601" cy="4351338"/>
          </a:xfrm>
        </p:spPr>
        <p:txBody>
          <a:bodyPr>
            <a:normAutofit/>
          </a:bodyPr>
          <a:lstStyle/>
          <a:p>
            <a:pPr marL="914400" lvl="1" indent="-457200">
              <a:spcAft>
                <a:spcPts val="12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Facilitate transfer between publications and platforms</a:t>
            </a:r>
          </a:p>
          <a:p>
            <a:pPr marL="914400" lvl="1" indent="-457200">
              <a:spcAft>
                <a:spcPts val="12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Journals and Authors set the rules on what is transferred</a:t>
            </a:r>
          </a:p>
          <a:p>
            <a:pPr marL="914400" lvl="1" indent="-457200">
              <a:spcAft>
                <a:spcPts val="12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Package may not be a complete submission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Systems can define Minimal Viable Product to start a submission on the receiving site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2F5897"/>
                </a:solidFill>
                <a:latin typeface="Palatino Linotype" panose="02040502050505030304" pitchFamily="18" charset="0"/>
              </a:rPr>
              <a:t>Protocol based on best practices and industry standards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2800" i="1" dirty="0">
                <a:solidFill>
                  <a:srgbClr val="2F5897"/>
                </a:solidFill>
                <a:latin typeface="Palatino Linotype" panose="02040502050505030304" pitchFamily="18" charset="0"/>
              </a:rPr>
              <a:t>Not </a:t>
            </a:r>
            <a:r>
              <a:rPr lang="en-US" sz="2800" dirty="0">
                <a:solidFill>
                  <a:srgbClr val="2F5897"/>
                </a:solidFill>
                <a:latin typeface="Palatino Linotype" panose="02040502050505030304" pitchFamily="18" charset="0"/>
              </a:rPr>
              <a:t>a central service, </a:t>
            </a:r>
            <a:r>
              <a:rPr lang="en-US" sz="2800" i="1" dirty="0">
                <a:solidFill>
                  <a:srgbClr val="2F5897"/>
                </a:solidFill>
                <a:latin typeface="Palatino Linotype" panose="02040502050505030304" pitchFamily="18" charset="0"/>
              </a:rPr>
              <a:t>not</a:t>
            </a:r>
            <a:r>
              <a:rPr lang="en-US" sz="2800" dirty="0">
                <a:solidFill>
                  <a:srgbClr val="2F5897"/>
                </a:solidFill>
                <a:latin typeface="Palatino Linotype" panose="02040502050505030304" pitchFamily="18" charset="0"/>
              </a:rPr>
              <a:t> a database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28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7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j-lt"/>
              </a:rPr>
              <a:t>Project Areas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47715" y="1655883"/>
            <a:ext cx="4591538" cy="25845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sym typeface="Palatino Linotype"/>
              </a:rPr>
              <a:t>Vocabulary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sym typeface="Palatino Linotype"/>
              </a:rPr>
              <a:t>Packaging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sym typeface="Palatino Linotype"/>
              </a:rPr>
              <a:t>Identity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sym typeface="Palatino Linotype"/>
              </a:rPr>
              <a:t>Transmission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38359" y="1655896"/>
            <a:ext cx="5689600" cy="2279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sym typeface="Palatino Linotype"/>
              </a:rPr>
              <a:t>Article Metadata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sym typeface="Palatino Linotype"/>
              </a:rPr>
              <a:t>Manifest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sym typeface="Palatino Linotype"/>
              </a:rPr>
              <a:t>Transfer Metadata</a:t>
            </a:r>
          </a:p>
          <a:p>
            <a:pPr marL="914400" lvl="1" indent="-457200">
              <a:spcAft>
                <a:spcPts val="600"/>
              </a:spcAft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  <a:sym typeface="Palatino Linotype"/>
              </a:rPr>
              <a:t>Review Metadata</a:t>
            </a:r>
          </a:p>
          <a:p>
            <a:pPr marL="914400" lvl="1" indent="-457200">
              <a:buClr>
                <a:srgbClr val="2F5897"/>
              </a:buClr>
            </a:pPr>
            <a:endParaRPr lang="en-US" sz="28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buClr>
                <a:srgbClr val="2F5897"/>
              </a:buClr>
            </a:pPr>
            <a:endParaRPr lang="en-US" sz="26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9" t="12242"/>
          <a:stretch/>
        </p:blipFill>
        <p:spPr>
          <a:xfrm>
            <a:off x="1028700" y="4132386"/>
            <a:ext cx="10096500" cy="237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3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j-lt"/>
              </a:rPr>
              <a:t>Publishing the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276" y="1610592"/>
            <a:ext cx="10515600" cy="4798459"/>
          </a:xfrm>
        </p:spPr>
        <p:txBody>
          <a:bodyPr>
            <a:noAutofit/>
          </a:bodyPr>
          <a:lstStyle/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Successful collaboration with stakeholders from various areas of publishing ecosystem</a:t>
            </a: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Framework for manuscript exchange with low barriers to entry</a:t>
            </a: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Approved as Recommended Practice by NISO in 2020</a:t>
            </a:r>
          </a:p>
        </p:txBody>
      </p:sp>
    </p:spTree>
    <p:extLst>
      <p:ext uri="{BB962C8B-B14F-4D97-AF65-F5344CB8AC3E}">
        <p14:creationId xmlns:p14="http://schemas.microsoft.com/office/powerpoint/2010/main" val="314173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+mj-lt"/>
              </a:rPr>
              <a:t>Ongoing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276" y="1610592"/>
            <a:ext cx="10515600" cy="4798459"/>
          </a:xfrm>
        </p:spPr>
        <p:txBody>
          <a:bodyPr>
            <a:noAutofit/>
          </a:bodyPr>
          <a:lstStyle/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rgbClr val="2F5897"/>
                </a:solidFill>
                <a:latin typeface="Palatino Linotype" panose="02040502050505030304" pitchFamily="18" charset="0"/>
              </a:rPr>
              <a:t>Reconvened January 2021, established Standing Committee</a:t>
            </a: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lnSpc>
                <a:spcPct val="100000"/>
              </a:lnSpc>
              <a:buClr>
                <a:srgbClr val="2F5897"/>
              </a:buClr>
              <a:buFont typeface="Courier New" panose="02070309020205020404" pitchFamily="49" charset="0"/>
              <a:buChar char="o"/>
            </a:pPr>
            <a:endParaRPr lang="en-US" sz="3000" dirty="0">
              <a:solidFill>
                <a:srgbClr val="2F5897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E9CA9D8B-B1EA-DC4A-A3DE-8B94D6305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46488"/>
              </p:ext>
            </p:extLst>
          </p:nvPr>
        </p:nvGraphicFramePr>
        <p:xfrm>
          <a:off x="2032000" y="2647315"/>
          <a:ext cx="8128000" cy="3845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379701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45723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752542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18237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Aries Systems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Clarivate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eJournalPress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HighWire</a:t>
                      </a:r>
                      <a:r>
                        <a:rPr lang="en-US" sz="1800" dirty="0">
                          <a:solidFill>
                            <a:srgbClr val="2F5897"/>
                          </a:solidFill>
                          <a:latin typeface="Palatino Linotype" panose="02040502050505030304" pitchFamily="18" charset="0"/>
                        </a:rPr>
                        <a:t> Press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26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PLOS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American Chemical Society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American Physical Society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Cold Spring Harbor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9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eLife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IEEE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Green Fifteen Consultancy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Jisc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824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Journal of Clinical Investigation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National Library of Medicine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Springer Nature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69AA"/>
                          </a:solidFill>
                          <a:latin typeface="Palatino Linotype" panose="02040502050505030304" pitchFamily="18" charset="0"/>
                        </a:rPr>
                        <a:t>Taylor and Francis</a:t>
                      </a:r>
                      <a:endParaRPr lang="en-US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841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rgbClr val="0069A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American Diabetes Association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rgbClr val="0069A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Apex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rgbClr val="0069A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California Digital Library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rgbClr val="0069A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Overleaf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52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rgbClr val="0069A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Knowledge Project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rgbClr val="0069A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River Valley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rgbClr val="0069A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Scholastica</a:t>
                      </a:r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69AA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129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731808"/>
      </p:ext>
    </p:extLst>
  </p:cSld>
  <p:clrMapOvr>
    <a:masterClrMapping/>
  </p:clrMapOvr>
</p:sld>
</file>

<file path=ppt/theme/theme1.xml><?xml version="1.0" encoding="utf-8"?>
<a:theme xmlns:a="http://schemas.openxmlformats.org/drawingml/2006/main" name="Aries 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s Project Updates - MECA S.Ubnoske" id="{1CA1418A-9ECF-4BA8-B997-7260CCDB5466}" vid="{03E89C63-0BB1-49F9-B0A1-BD43C3E56B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538</Words>
  <Application>Microsoft Macintosh PowerPoint</Application>
  <PresentationFormat>Widescreen</PresentationFormat>
  <Paragraphs>136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Times New Roman</vt:lpstr>
      <vt:lpstr>Aries Standard</vt:lpstr>
      <vt:lpstr>MECA</vt:lpstr>
      <vt:lpstr>What is MECA?</vt:lpstr>
      <vt:lpstr>What is MECA?</vt:lpstr>
      <vt:lpstr>  Time and Effort Wasted </vt:lpstr>
      <vt:lpstr>Use Cases</vt:lpstr>
      <vt:lpstr>Principles</vt:lpstr>
      <vt:lpstr>Project Areas</vt:lpstr>
      <vt:lpstr>Publishing the Recommendations</vt:lpstr>
      <vt:lpstr>Ongoing work</vt:lpstr>
      <vt:lpstr>Ongoing work</vt:lpstr>
      <vt:lpstr>Outreach</vt:lpstr>
      <vt:lpstr>MECA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Alves</dc:creator>
  <cp:lastModifiedBy>Admin NISO</cp:lastModifiedBy>
  <cp:revision>27</cp:revision>
  <dcterms:created xsi:type="dcterms:W3CDTF">2020-06-28T16:03:36Z</dcterms:created>
  <dcterms:modified xsi:type="dcterms:W3CDTF">2021-04-14T18:34:25Z</dcterms:modified>
</cp:coreProperties>
</file>