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62" r:id="rId2"/>
    <p:sldId id="279" r:id="rId3"/>
    <p:sldId id="285" r:id="rId4"/>
    <p:sldId id="266" r:id="rId5"/>
    <p:sldId id="284" r:id="rId6"/>
    <p:sldId id="283" r:id="rId7"/>
    <p:sldId id="286" r:id="rId8"/>
    <p:sldId id="287" r:id="rId9"/>
    <p:sldId id="288" r:id="rId10"/>
    <p:sldId id="289" r:id="rId11"/>
    <p:sldId id="290" r:id="rId12"/>
    <p:sldId id="291" r:id="rId13"/>
    <p:sldId id="281" r:id="rId14"/>
    <p:sldId id="292" r:id="rId15"/>
    <p:sldId id="297" r:id="rId16"/>
    <p:sldId id="296" r:id="rId17"/>
    <p:sldId id="298" r:id="rId18"/>
    <p:sldId id="293" r:id="rId19"/>
    <p:sldId id="294" r:id="rId20"/>
    <p:sldId id="267" r:id="rId21"/>
    <p:sldId id="299" r:id="rId22"/>
    <p:sldId id="265" r:id="rId23"/>
    <p:sldId id="274" r:id="rId24"/>
    <p:sldId id="280" r:id="rId25"/>
    <p:sldId id="295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A"/>
    <a:srgbClr val="217786"/>
    <a:srgbClr val="2A2625"/>
    <a:srgbClr val="37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4"/>
    <p:restoredTop sz="94646"/>
  </p:normalViewPr>
  <p:slideViewPr>
    <p:cSldViewPr snapToGrid="0" snapToObjects="1">
      <p:cViewPr varScale="1">
        <p:scale>
          <a:sx n="113" d="100"/>
          <a:sy n="113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3023A-E2D0-C145-8DDB-40C90468BF0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480F6-2BED-654D-9D42-FD4C0177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F873-106F-A24E-B183-33BD434CA43D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B1E2-5701-E747-9D6B-EFBDF045CC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Content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0069AA"/>
              </a:buClr>
              <a:defRPr baseline="0">
                <a:latin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F873-106F-A24E-B183-33BD434CA43D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B1E2-5701-E747-9D6B-EFBDF045CC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8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7824" y="676655"/>
            <a:ext cx="10475976" cy="2523743"/>
          </a:xfrm>
          <a:prstGeom prst="rect">
            <a:avLst/>
          </a:prstGeom>
        </p:spPr>
        <p:txBody>
          <a:bodyPr/>
          <a:lstStyle>
            <a:lvl1pPr algn="ctr">
              <a:defRPr b="1" i="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dirty="0"/>
              <a:t>Session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77824" y="3200399"/>
            <a:ext cx="10475976" cy="1642015"/>
          </a:xfrm>
        </p:spPr>
        <p:txBody>
          <a:bodyPr/>
          <a:lstStyle>
            <a:lvl1pPr marL="0" indent="0" algn="ctr">
              <a:buFontTx/>
              <a:buNone/>
              <a:defRPr b="0" i="1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en-US" dirty="0"/>
              <a:t>Session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F3BEB7-D2F9-CF40-9FBE-E2F2E573F5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7888" y="4965700"/>
            <a:ext cx="10475912" cy="4064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6F6676E-358A-6043-829E-11004F27DE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888" y="5266786"/>
            <a:ext cx="10475912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0795DB-31A8-4A47-BE5C-A06084CCEE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7888" y="5558107"/>
            <a:ext cx="10475912" cy="381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Email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bulb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2" y="2066544"/>
            <a:ext cx="3581400" cy="281940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62B3FA-5426-2F4D-B9F9-0577C900679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7088" y="3987800"/>
            <a:ext cx="4552950" cy="1193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gs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244" y="2011680"/>
            <a:ext cx="32639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3F6D3D-BCE7-C64D-940E-776D4CFA5E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4025900"/>
            <a:ext cx="4659312" cy="8048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uter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56" y="2056638"/>
            <a:ext cx="3136900" cy="27813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B29822-4EFB-DF47-B841-457A32D7F83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4013200"/>
            <a:ext cx="4552950" cy="8255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e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240" y="2037588"/>
            <a:ext cx="28321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C71B24-0BD2-514D-8550-7689ECA200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3949700"/>
            <a:ext cx="4552950" cy="908050"/>
          </a:xfrm>
        </p:spPr>
        <p:txBody>
          <a:bodyPr/>
          <a:lstStyle>
            <a:lvl1pPr marL="0" indent="0"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060" y="2055876"/>
            <a:ext cx="28194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0A9FD7-1B3A-494C-AFCA-99C223739E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3975100"/>
            <a:ext cx="4552950" cy="90011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ML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868" y="2055876"/>
            <a:ext cx="21463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FC3F2E-6EF2-A24C-94D3-3D9F970CE8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3949700"/>
            <a:ext cx="4552950" cy="10287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Content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Double Content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0069AA"/>
              </a:buClr>
              <a:defRPr baseline="0">
                <a:latin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0069AA"/>
              </a:buClr>
              <a:defRPr baseline="0">
                <a:latin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F873-106F-A24E-B183-33BD434CA43D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B1E2-5701-E747-9D6B-EFBDF045CC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070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64" r:id="rId9"/>
    <p:sldLayoutId id="2147483665" r:id="rId10"/>
    <p:sldLayoutId id="2147483667" r:id="rId11"/>
    <p:sldLayoutId id="214748366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86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Subsetting</a:t>
            </a:r>
            <a:r>
              <a:rPr lang="en-US" dirty="0"/>
              <a:t> Example 1: &lt;</a:t>
            </a:r>
            <a:r>
              <a:rPr lang="en-US" dirty="0" err="1"/>
              <a:t>aff</a:t>
            </a:r>
            <a:r>
              <a:rPr lang="en-US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59351" cy="4351338"/>
          </a:xfrm>
        </p:spPr>
        <p:txBody>
          <a:bodyPr/>
          <a:lstStyle/>
          <a:p>
            <a:r>
              <a:rPr lang="en-US" dirty="0"/>
              <a:t>Only allowed one place: within &lt;</a:t>
            </a:r>
            <a:r>
              <a:rPr lang="en-US" dirty="0" err="1"/>
              <a:t>contrib</a:t>
            </a:r>
            <a:r>
              <a:rPr lang="en-US" dirty="0"/>
              <a:t>-group&gt;</a:t>
            </a:r>
          </a:p>
          <a:p>
            <a:r>
              <a:rPr lang="en-US" dirty="0"/>
              <a:t>Must be associated to authors via an &lt;xref&gt; cross reference</a:t>
            </a:r>
          </a:p>
          <a:p>
            <a:r>
              <a:rPr lang="en-US" dirty="0"/>
              <a:t>No &lt;label&gt;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065" y="1825625"/>
            <a:ext cx="6919095" cy="342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27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Subsetting</a:t>
            </a:r>
            <a:r>
              <a:rPr lang="en-US" dirty="0"/>
              <a:t> Example 2: &lt;ref&gt;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&lt;label&gt;</a:t>
            </a:r>
          </a:p>
          <a:p>
            <a:r>
              <a:rPr lang="en-US" dirty="0"/>
              <a:t>and um, uh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82" y="2326241"/>
            <a:ext cx="7649818" cy="297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Subsetting</a:t>
            </a:r>
            <a:r>
              <a:rPr lang="en-US" dirty="0"/>
              <a:t> Example 2: &lt;ref&gt;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/>
          <a:lstStyle/>
          <a:p>
            <a:r>
              <a:rPr lang="en-US" dirty="0"/>
              <a:t>Form-based?</a:t>
            </a:r>
          </a:p>
          <a:p>
            <a:r>
              <a:rPr lang="en-US" dirty="0"/>
              <a:t>Only &lt;element-citation&gt;</a:t>
            </a:r>
          </a:p>
          <a:p>
            <a:r>
              <a:rPr lang="en-US" dirty="0"/>
              <a:t>Contains reference elements only</a:t>
            </a:r>
          </a:p>
          <a:p>
            <a:r>
              <a:rPr lang="en-US" dirty="0"/>
              <a:t>No punctuation, spaces, or untagged text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13" b="14257"/>
          <a:stretch/>
        </p:blipFill>
        <p:spPr>
          <a:xfrm>
            <a:off x="7147156" y="1352259"/>
            <a:ext cx="3558013" cy="52980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15" y="4491470"/>
            <a:ext cx="6454412" cy="173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77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Subsetting</a:t>
            </a:r>
            <a:r>
              <a:rPr lang="en-US" dirty="0"/>
              <a:t> Example 2: &lt;ref&gt;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45390" cy="4351338"/>
          </a:xfrm>
        </p:spPr>
        <p:txBody>
          <a:bodyPr/>
          <a:lstStyle/>
          <a:p>
            <a:r>
              <a:rPr lang="en-US" dirty="0"/>
              <a:t>Text-entry based?</a:t>
            </a:r>
          </a:p>
          <a:p>
            <a:r>
              <a:rPr lang="en-US" dirty="0"/>
              <a:t>Only &lt;mixed-citation&gt;</a:t>
            </a:r>
          </a:p>
          <a:p>
            <a:r>
              <a:rPr lang="en-US" dirty="0"/>
              <a:t>Punctuation, spacing, and untagged text allowed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69" y="3637756"/>
            <a:ext cx="9853326" cy="225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66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0042"/>
            <a:ext cx="10515600" cy="1325563"/>
          </a:xfrm>
        </p:spPr>
        <p:txBody>
          <a:bodyPr/>
          <a:lstStyle/>
          <a:p>
            <a:pPr algn="ctr"/>
            <a:r>
              <a:rPr lang="en-US" i="1" dirty="0"/>
              <a:t>Solving Problems </a:t>
            </a:r>
            <a:r>
              <a:rPr lang="en-US" dirty="0"/>
              <a:t>with Standards</a:t>
            </a:r>
          </a:p>
        </p:txBody>
      </p:sp>
    </p:spTree>
    <p:extLst>
      <p:ext uri="{BB962C8B-B14F-4D97-AF65-F5344CB8AC3E}">
        <p14:creationId xmlns:p14="http://schemas.microsoft.com/office/powerpoint/2010/main" val="262811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JATS is Made to Be Customized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257907" cy="4351338"/>
          </a:xfrm>
        </p:spPr>
        <p:txBody>
          <a:bodyPr/>
          <a:lstStyle/>
          <a:p>
            <a:r>
              <a:rPr lang="en-US" dirty="0"/>
              <a:t>JATS is modular</a:t>
            </a:r>
          </a:p>
          <a:p>
            <a:r>
              <a:rPr lang="en-US" dirty="0"/>
              <a:t>You don’t need to touch common files</a:t>
            </a:r>
          </a:p>
          <a:p>
            <a:r>
              <a:rPr lang="en-US" dirty="0"/>
              <a:t>Just override content models in your custom, high-level files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106" y="1690688"/>
            <a:ext cx="5984879" cy="436442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096106" y="1527716"/>
            <a:ext cx="6155474" cy="2352907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7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JATS Compatibility Meta-Model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https://groups.niso.org/apps/group_public/download.php/16764/JATS-Compatibility-Model-v0-7.pdf</a:t>
            </a:r>
          </a:p>
        </p:txBody>
      </p:sp>
    </p:spTree>
    <p:extLst>
      <p:ext uri="{BB962C8B-B14F-4D97-AF65-F5344CB8AC3E}">
        <p14:creationId xmlns:p14="http://schemas.microsoft.com/office/powerpoint/2010/main" val="2518742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oh, and also Schematron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082776" cy="4351338"/>
          </a:xfrm>
        </p:spPr>
        <p:txBody>
          <a:bodyPr/>
          <a:lstStyle/>
          <a:p>
            <a:r>
              <a:rPr lang="en-US" dirty="0"/>
              <a:t>Schematron is a rule-based validation language</a:t>
            </a:r>
          </a:p>
          <a:p>
            <a:r>
              <a:rPr lang="en-US" dirty="0"/>
              <a:t>You can validate content as well as structure</a:t>
            </a:r>
          </a:p>
          <a:p>
            <a:r>
              <a:rPr lang="en-US" dirty="0"/>
              <a:t>You can write you’re your own error messages</a:t>
            </a:r>
          </a:p>
          <a:p>
            <a:r>
              <a:rPr lang="en-US" dirty="0"/>
              <a:t>Not all of the restrictions that you want to enforce can be expressed via DTD</a:t>
            </a:r>
          </a:p>
        </p:txBody>
      </p:sp>
    </p:spTree>
    <p:extLst>
      <p:ext uri="{BB962C8B-B14F-4D97-AF65-F5344CB8AC3E}">
        <p14:creationId xmlns:p14="http://schemas.microsoft.com/office/powerpoint/2010/main" val="1992249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Subsetting</a:t>
            </a:r>
            <a:r>
              <a:rPr lang="en-US" dirty="0"/>
              <a:t> Get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398941" cy="4351338"/>
          </a:xfrm>
        </p:spPr>
        <p:txBody>
          <a:bodyPr/>
          <a:lstStyle/>
          <a:p>
            <a:r>
              <a:rPr lang="en-US" dirty="0"/>
              <a:t>Tools for creating and editing XML are easier to build, easier to maintain, and more robust</a:t>
            </a:r>
          </a:p>
          <a:p>
            <a:r>
              <a:rPr lang="en-US" dirty="0"/>
              <a:t>Predictable content for rendering and transforming</a:t>
            </a:r>
          </a:p>
          <a:p>
            <a:r>
              <a:rPr lang="en-US" dirty="0"/>
              <a:t>Clear expectations for suppliers and other partners</a:t>
            </a:r>
          </a:p>
          <a:p>
            <a:r>
              <a:rPr lang="en-US" dirty="0"/>
              <a:t>A handy means for enforcing these expectations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850" y="1690688"/>
            <a:ext cx="3996950" cy="358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4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Avoid When </a:t>
            </a:r>
            <a:r>
              <a:rPr lang="en-US" dirty="0" err="1"/>
              <a:t>Subsetting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Don’t get rid of things that are mandatory in the parent DTD</a:t>
            </a:r>
          </a:p>
          <a:p>
            <a:pPr lvl="1"/>
            <a:r>
              <a:rPr lang="en-US" dirty="0"/>
              <a:t>Your subset should be valid to the parent DTD</a:t>
            </a:r>
          </a:p>
          <a:p>
            <a:r>
              <a:rPr lang="en-US" dirty="0"/>
              <a:t>Don’t get rid of anything if it doesn’t get you a “win”</a:t>
            </a:r>
          </a:p>
          <a:p>
            <a:pPr lvl="1"/>
            <a:r>
              <a:rPr lang="en-US" dirty="0"/>
              <a:t>Me sowing . . . </a:t>
            </a:r>
          </a:p>
          <a:p>
            <a:pPr lvl="1"/>
            <a:r>
              <a:rPr lang="en-US" dirty="0"/>
              <a:t>Me reaping . . . </a:t>
            </a:r>
          </a:p>
          <a:p>
            <a:r>
              <a:rPr lang="en-US" dirty="0"/>
              <a:t>Don’t forget to document everything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509" y="1690688"/>
            <a:ext cx="4010627" cy="401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9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760A-1CE3-AD43-9869-BBA9FF6E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Subsetting</a:t>
            </a:r>
            <a:r>
              <a:rPr lang="en-US" dirty="0"/>
              <a:t> the JATS DTD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323AB-DBEF-0643-8B45-124ECC186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730E0-1AF7-6243-91AD-9AEBC9C51C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Charles O’Connor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C8299-9939-F849-AFC3-B555A57003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Business Systems Analyst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38A478-E1D6-D74E-9844-6C4AFD5DC7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coconnor@ariessys.com</a:t>
            </a:r>
          </a:p>
        </p:txBody>
      </p:sp>
    </p:spTree>
    <p:extLst>
      <p:ext uri="{BB962C8B-B14F-4D97-AF65-F5344CB8AC3E}">
        <p14:creationId xmlns:p14="http://schemas.microsoft.com/office/powerpoint/2010/main" val="3049914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811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56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63D1-DBF3-1F4D-B0EC-8C79BFFE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FAD3-E02A-7B48-807F-A4C343EF3B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77DD6-8C9C-9442-8BA1-86870E460B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66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9B0E-EF2C-5C4E-93A1-D4D74ED4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AAC7-525B-434D-A5DB-8B605E873B0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907088" y="3987800"/>
            <a:ext cx="455295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28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9B0E-EF2C-5C4E-93A1-D4D74ED4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AAC7-525B-434D-A5DB-8B605E873B0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907088" y="3987800"/>
            <a:ext cx="455295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69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73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63D1-DBF3-1F4D-B0EC-8C79BFFE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FAD3-E02A-7B48-807F-A4C343EF3B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77DD6-8C9C-9442-8BA1-86870E460B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3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JATS DTD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383859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w Cen MT" panose="020B0602020104020603" pitchFamily="34" charset="77"/>
              </a:rPr>
              <a:t>Developed by the U.S. National Library of Medicine</a:t>
            </a:r>
          </a:p>
          <a:p>
            <a:r>
              <a:rPr lang="en-US" dirty="0">
                <a:latin typeface="Tw Cen MT" panose="020B0602020104020603" pitchFamily="34" charset="77"/>
              </a:rPr>
              <a:t>First version released in March 2003</a:t>
            </a:r>
          </a:p>
          <a:p>
            <a:r>
              <a:rPr lang="en-US" dirty="0">
                <a:latin typeface="Tw Cen MT" panose="020B0602020104020603" pitchFamily="34" charset="77"/>
              </a:rPr>
              <a:t>The Journal Article Tag Set became a NISO standard in July 2012</a:t>
            </a:r>
          </a:p>
          <a:p>
            <a:r>
              <a:rPr lang="en-US" dirty="0">
                <a:latin typeface="Tw Cen MT" panose="020B0602020104020603" pitchFamily="34" charset="77"/>
              </a:rPr>
              <a:t>JATS is the de facto standard for journal articles in scholarly publishing—not just science, technology, and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7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187" y="715149"/>
            <a:ext cx="10515600" cy="1325563"/>
          </a:xfrm>
        </p:spPr>
        <p:txBody>
          <a:bodyPr/>
          <a:lstStyle/>
          <a:p>
            <a:r>
              <a:rPr lang="en-US" i="1" dirty="0"/>
              <a:t>Solving Problems </a:t>
            </a:r>
            <a:r>
              <a:rPr lang="en-US" dirty="0">
                <a:solidFill>
                  <a:schemeClr val="tx1"/>
                </a:solidFill>
              </a:rPr>
              <a:t>with Standards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244" y="2785684"/>
            <a:ext cx="94019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Arial" charset="0"/>
                <a:ea typeface="+mj-ea"/>
                <a:cs typeface="+mj-cs"/>
              </a:rPr>
              <a:t>Solving</a:t>
            </a:r>
            <a:r>
              <a:rPr lang="en-US" dirty="0"/>
              <a:t> </a:t>
            </a:r>
            <a:r>
              <a:rPr lang="en-US" sz="4400" b="1" i="1" dirty="0">
                <a:solidFill>
                  <a:srgbClr val="0069AA"/>
                </a:solidFill>
                <a:latin typeface="Arial" charset="0"/>
                <a:ea typeface="+mj-ea"/>
                <a:cs typeface="+mj-cs"/>
              </a:rPr>
              <a:t>Problems with Standards</a:t>
            </a:r>
            <a:r>
              <a:rPr lang="en-US" sz="4400" b="1" dirty="0">
                <a:latin typeface="Arial" charset="0"/>
                <a:ea typeface="+mj-ea"/>
                <a:cs typeface="+mj-cs"/>
              </a:rPr>
              <a:t>?</a:t>
            </a:r>
            <a:endParaRPr lang="en-US" sz="4400" b="1" i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1177" y="1860884"/>
            <a:ext cx="981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charset="0"/>
                <a:ea typeface="+mj-ea"/>
                <a:cs typeface="+mj-cs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7169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JATS is Too Loose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699702" cy="4351338"/>
          </a:xfrm>
        </p:spPr>
        <p:txBody>
          <a:bodyPr/>
          <a:lstStyle/>
          <a:p>
            <a:r>
              <a:rPr lang="en-US" dirty="0"/>
              <a:t>JATS is descriptive, not prescriptive, </a:t>
            </a:r>
            <a:r>
              <a:rPr lang="en-US" i="1" dirty="0"/>
              <a:t>by design</a:t>
            </a:r>
          </a:p>
          <a:p>
            <a:r>
              <a:rPr lang="en-US" dirty="0"/>
              <a:t>JATS allows </a:t>
            </a:r>
          </a:p>
          <a:p>
            <a:pPr lvl="1"/>
            <a:r>
              <a:rPr lang="en-US" dirty="0"/>
              <a:t>11 different ways to associate authors and affiliations</a:t>
            </a:r>
          </a:p>
          <a:p>
            <a:pPr lvl="1"/>
            <a:r>
              <a:rPr lang="en-US" dirty="0"/>
              <a:t>2 distinct bibliographic reference models</a:t>
            </a:r>
          </a:p>
          <a:p>
            <a:pPr lvl="1"/>
            <a:r>
              <a:rPr lang="en-US" dirty="0"/>
              <a:t>&lt;history&gt; or &lt;pub-history&gt;?</a:t>
            </a:r>
          </a:p>
          <a:p>
            <a:r>
              <a:rPr lang="en-US" dirty="0"/>
              <a:t>JATS comes in flavors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Archiving and Interchange: preserve existing content (rather loose)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Publishing: publishing, hosting, and archiving (a bit less loose)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Authoring: writing new articles 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(nobody uses it)</a:t>
            </a:r>
          </a:p>
        </p:txBody>
      </p:sp>
    </p:spTree>
    <p:extLst>
      <p:ext uri="{BB962C8B-B14F-4D97-AF65-F5344CB8AC3E}">
        <p14:creationId xmlns:p14="http://schemas.microsoft.com/office/powerpoint/2010/main" val="42537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Readable: JATS for Reuse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744307" cy="4351338"/>
          </a:xfrm>
        </p:spPr>
        <p:txBody>
          <a:bodyPr/>
          <a:lstStyle/>
          <a:p>
            <a:r>
              <a:rPr lang="en-US" dirty="0"/>
              <a:t>Optimize the reusability of scholarly content by developing best-practice recommendations for tagging content in JATS XML</a:t>
            </a:r>
          </a:p>
          <a:p>
            <a:r>
              <a:rPr lang="en-US" dirty="0"/>
              <a:t>Recommendations for </a:t>
            </a:r>
          </a:p>
          <a:p>
            <a:pPr lvl="1"/>
            <a:r>
              <a:rPr lang="en-US" dirty="0"/>
              <a:t>Authors and affiliations</a:t>
            </a:r>
          </a:p>
          <a:p>
            <a:pPr lvl="1"/>
            <a:r>
              <a:rPr lang="en-US" dirty="0"/>
              <a:t>Bibliographic references</a:t>
            </a:r>
          </a:p>
          <a:p>
            <a:pPr lvl="1"/>
            <a:r>
              <a:rPr lang="en-US" dirty="0"/>
              <a:t>Data availability statements</a:t>
            </a:r>
          </a:p>
          <a:p>
            <a:pPr lvl="1"/>
            <a:r>
              <a:rPr lang="en-US" dirty="0"/>
              <a:t>Funding</a:t>
            </a:r>
          </a:p>
          <a:p>
            <a:pPr lvl="1"/>
            <a:r>
              <a:rPr lang="en-US" dirty="0"/>
              <a:t>Permissions</a:t>
            </a:r>
          </a:p>
          <a:p>
            <a:pPr lvl="1"/>
            <a:r>
              <a:rPr lang="en-US" dirty="0"/>
              <a:t>etc.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634" y="2994513"/>
            <a:ext cx="5163015" cy="318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4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Readable JATS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07566" cy="4351338"/>
          </a:xfrm>
        </p:spPr>
        <p:txBody>
          <a:bodyPr/>
          <a:lstStyle/>
          <a:p>
            <a:r>
              <a:rPr lang="en-US" dirty="0"/>
              <a:t>Where is the information I want (pull)?</a:t>
            </a:r>
          </a:p>
          <a:p>
            <a:pPr lvl="1"/>
            <a:r>
              <a:rPr lang="en-US" dirty="0"/>
              <a:t>(a few different places is OK)</a:t>
            </a:r>
          </a:p>
          <a:p>
            <a:r>
              <a:rPr lang="en-US" dirty="0"/>
              <a:t>What does this information contain?</a:t>
            </a:r>
          </a:p>
          <a:p>
            <a:pPr lvl="1"/>
            <a:r>
              <a:rPr lang="en-US" dirty="0"/>
              <a:t>Example: complete affiliations</a:t>
            </a:r>
          </a:p>
          <a:p>
            <a:r>
              <a:rPr lang="en-US" dirty="0"/>
              <a:t>How is this information formatted?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66" y="2306563"/>
            <a:ext cx="5058481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9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JATS XML-Through Workflows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473068" cy="4351338"/>
          </a:xfrm>
        </p:spPr>
        <p:txBody>
          <a:bodyPr/>
          <a:lstStyle/>
          <a:p>
            <a:r>
              <a:rPr lang="en-US" dirty="0"/>
              <a:t>Reduce publication times</a:t>
            </a:r>
          </a:p>
          <a:p>
            <a:r>
              <a:rPr lang="en-US" dirty="0"/>
              <a:t>Reduce introduction of errors</a:t>
            </a:r>
          </a:p>
          <a:p>
            <a:r>
              <a:rPr lang="en-US" dirty="0"/>
              <a:t>Save money</a:t>
            </a:r>
          </a:p>
          <a:p>
            <a:r>
              <a:rPr lang="en-US" dirty="0"/>
              <a:t>Greater focus on metadata</a:t>
            </a:r>
          </a:p>
          <a:p>
            <a:r>
              <a:rPr lang="en-US" dirty="0"/>
              <a:t>Better author/staff experience</a:t>
            </a:r>
          </a:p>
          <a:p>
            <a:r>
              <a:rPr lang="en-US" dirty="0"/>
              <a:t>More amenable to automated analysis</a:t>
            </a:r>
          </a:p>
          <a:p>
            <a:pPr lvl="1"/>
            <a:r>
              <a:rPr lang="en-US" dirty="0"/>
              <a:t>AI document analysis</a:t>
            </a:r>
          </a:p>
          <a:p>
            <a:pPr lvl="1"/>
            <a:r>
              <a:rPr lang="en-US" dirty="0"/>
              <a:t>QA with Schematron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18FB3A-8A96-C649-B0E2-A7BC4F497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732" y="1519218"/>
            <a:ext cx="953814" cy="475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6947-F3C3-E44C-B00B-DB5E63F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Writeable JATS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C54B-F9B4-9740-A0AD-7DD41E71E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29147" cy="4351338"/>
          </a:xfrm>
        </p:spPr>
        <p:txBody>
          <a:bodyPr/>
          <a:lstStyle/>
          <a:p>
            <a:r>
              <a:rPr lang="en-US" dirty="0"/>
              <a:t>Where does this information go (push)?</a:t>
            </a:r>
          </a:p>
          <a:p>
            <a:pPr lvl="1"/>
            <a:r>
              <a:rPr lang="en-US" dirty="0"/>
              <a:t>(only one place, hopefully)</a:t>
            </a:r>
          </a:p>
          <a:p>
            <a:r>
              <a:rPr lang="en-US" dirty="0"/>
              <a:t>How does this information interact with the rest of the article?</a:t>
            </a:r>
          </a:p>
          <a:p>
            <a:r>
              <a:rPr lang="en-US" dirty="0"/>
              <a:t>How am I entering this information?</a:t>
            </a:r>
          </a:p>
          <a:p>
            <a:r>
              <a:rPr lang="en-US" dirty="0"/>
              <a:t>Solution: Subset the JATS DTD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71577"/>
            <a:ext cx="4991797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72604"/>
      </p:ext>
    </p:extLst>
  </p:cSld>
  <p:clrMapOvr>
    <a:masterClrMapping/>
  </p:clrMapOvr>
</p:sld>
</file>

<file path=ppt/theme/theme1.xml><?xml version="1.0" encoding="utf-8"?>
<a:theme xmlns:a="http://schemas.openxmlformats.org/drawingml/2006/main" name="Aries 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MUG2020" id="{40B4C4E5-BC20-8F47-B8C4-B153467C33E8}" vid="{46FBAF47-2FB3-A147-8ACE-42EE6286AB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EEMUG2020</Template>
  <TotalTime>2700</TotalTime>
  <Words>594</Words>
  <Application>Microsoft Macintosh PowerPoint</Application>
  <PresentationFormat>Widescreen</PresentationFormat>
  <Paragraphs>94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Aries Standard</vt:lpstr>
      <vt:lpstr>PowerPoint Presentation</vt:lpstr>
      <vt:lpstr>Subsetting the JATS DTD</vt:lpstr>
      <vt:lpstr>The JATS DTD</vt:lpstr>
      <vt:lpstr>Solving Problems with Standards</vt:lpstr>
      <vt:lpstr>Problem: JATS is Too Loose</vt:lpstr>
      <vt:lpstr>Machine Readable: JATS for Reuse</vt:lpstr>
      <vt:lpstr>Machine Readable JATS</vt:lpstr>
      <vt:lpstr>JATS XML-Through Workflows</vt:lpstr>
      <vt:lpstr>Machine Writeable JATS</vt:lpstr>
      <vt:lpstr>Subsetting Example 1: &lt;aff&gt;</vt:lpstr>
      <vt:lpstr>Subsetting Example 2: &lt;ref&gt;</vt:lpstr>
      <vt:lpstr>Subsetting Example 2: &lt;ref&gt;</vt:lpstr>
      <vt:lpstr>Subsetting Example 2: &lt;ref&gt;</vt:lpstr>
      <vt:lpstr>Solving Problems with Standards</vt:lpstr>
      <vt:lpstr>JATS is Made to Be Customized</vt:lpstr>
      <vt:lpstr>JATS Compatibility Meta-Model</vt:lpstr>
      <vt:lpstr>oh, and also Schematron</vt:lpstr>
      <vt:lpstr>What Does Subsetting Get You?</vt:lpstr>
      <vt:lpstr>What to Avoid When Subsetting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 NISO</cp:lastModifiedBy>
  <cp:revision>35</cp:revision>
  <dcterms:created xsi:type="dcterms:W3CDTF">2019-10-14T21:11:23Z</dcterms:created>
  <dcterms:modified xsi:type="dcterms:W3CDTF">2021-04-14T18:18:17Z</dcterms:modified>
</cp:coreProperties>
</file>