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8"/>
  </p:notesMasterIdLst>
  <p:sldIdLst>
    <p:sldId id="256" r:id="rId2"/>
    <p:sldId id="269" r:id="rId3"/>
    <p:sldId id="258" r:id="rId4"/>
    <p:sldId id="267" r:id="rId5"/>
    <p:sldId id="268" r:id="rId6"/>
    <p:sldId id="257" r:id="rId7"/>
    <p:sldId id="259" r:id="rId8"/>
    <p:sldId id="261" r:id="rId9"/>
    <p:sldId id="260" r:id="rId10"/>
    <p:sldId id="266" r:id="rId11"/>
    <p:sldId id="265" r:id="rId12"/>
    <p:sldId id="262" r:id="rId13"/>
    <p:sldId id="264" r:id="rId14"/>
    <p:sldId id="263"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6298" autoAdjust="0"/>
  </p:normalViewPr>
  <p:slideViewPr>
    <p:cSldViewPr snapToGrid="0">
      <p:cViewPr varScale="1">
        <p:scale>
          <a:sx n="70" d="100"/>
          <a:sy n="70" d="100"/>
        </p:scale>
        <p:origin x="67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F2D9C3-5C67-456D-A71C-413E7F943AFA}"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5B7B7-CD1A-4FFF-ADC1-D47E7E226B2C}" type="slidenum">
              <a:rPr lang="en-US" smtClean="0"/>
              <a:t>‹#›</a:t>
            </a:fld>
            <a:endParaRPr lang="en-US"/>
          </a:p>
        </p:txBody>
      </p:sp>
    </p:spTree>
    <p:extLst>
      <p:ext uri="{BB962C8B-B14F-4D97-AF65-F5344CB8AC3E}">
        <p14:creationId xmlns:p14="http://schemas.microsoft.com/office/powerpoint/2010/main" val="165202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Scholarship, research outputs, publications, and records of the work of a university cross all item types and formats. Images, textual, datasets, GIS, email, A/V etc.</a:t>
            </a:r>
          </a:p>
          <a:p>
            <a:r>
              <a:rPr lang="en-US" dirty="0"/>
              <a:t>There are over a dozen types of PDF alone</a:t>
            </a:r>
          </a:p>
        </p:txBody>
      </p:sp>
      <p:sp>
        <p:nvSpPr>
          <p:cNvPr id="4" name="Slide Number Placeholder 3"/>
          <p:cNvSpPr>
            <a:spLocks noGrp="1"/>
          </p:cNvSpPr>
          <p:nvPr>
            <p:ph type="sldNum" sz="quarter" idx="5"/>
          </p:nvPr>
        </p:nvSpPr>
        <p:spPr/>
        <p:txBody>
          <a:bodyPr/>
          <a:lstStyle/>
          <a:p>
            <a:fld id="{F7B5B7B7-CD1A-4FFF-ADC1-D47E7E226B2C}" type="slidenum">
              <a:rPr lang="en-US" smtClean="0"/>
              <a:t>3</a:t>
            </a:fld>
            <a:endParaRPr lang="en-US"/>
          </a:p>
        </p:txBody>
      </p:sp>
    </p:spTree>
    <p:extLst>
      <p:ext uri="{BB962C8B-B14F-4D97-AF65-F5344CB8AC3E}">
        <p14:creationId xmlns:p14="http://schemas.microsoft.com/office/powerpoint/2010/main" val="308516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Consider publishing systems and content and document management systems. </a:t>
            </a:r>
          </a:p>
          <a:p>
            <a:r>
              <a:rPr lang="en-US" dirty="0"/>
              <a:t>Consider GIS, digital design files, and software, not to mention web sites. </a:t>
            </a:r>
          </a:p>
        </p:txBody>
      </p:sp>
      <p:sp>
        <p:nvSpPr>
          <p:cNvPr id="4" name="Slide Number Placeholder 3"/>
          <p:cNvSpPr>
            <a:spLocks noGrp="1"/>
          </p:cNvSpPr>
          <p:nvPr>
            <p:ph type="sldNum" sz="quarter" idx="5"/>
          </p:nvPr>
        </p:nvSpPr>
        <p:spPr/>
        <p:txBody>
          <a:bodyPr/>
          <a:lstStyle/>
          <a:p>
            <a:fld id="{F7B5B7B7-CD1A-4FFF-ADC1-D47E7E226B2C}" type="slidenum">
              <a:rPr lang="en-US" smtClean="0"/>
              <a:t>5</a:t>
            </a:fld>
            <a:endParaRPr lang="en-US"/>
          </a:p>
        </p:txBody>
      </p:sp>
    </p:spTree>
    <p:extLst>
      <p:ext uri="{BB962C8B-B14F-4D97-AF65-F5344CB8AC3E}">
        <p14:creationId xmlns:p14="http://schemas.microsoft.com/office/powerpoint/2010/main" val="54220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Think about the files that you as individuals have generated and will generate in your career and life.</a:t>
            </a:r>
          </a:p>
          <a:p>
            <a:r>
              <a:rPr lang="en-US" dirty="0"/>
              <a:t>Observational data and A/V content produce huge files. </a:t>
            </a:r>
          </a:p>
          <a:p>
            <a:r>
              <a:rPr lang="en-US" dirty="0"/>
              <a:t>Analog audio and video tape media increasingly requires digitization to preserve it, and born-digital A/V files will increasingly become part of university collections. </a:t>
            </a:r>
          </a:p>
          <a:p>
            <a:r>
              <a:rPr lang="en-US" dirty="0"/>
              <a:t>Email isn’t a future preservation issue, it’s already here. </a:t>
            </a:r>
          </a:p>
          <a:p>
            <a:r>
              <a:rPr lang="en-US" dirty="0"/>
              <a:t>Email isn’t just the message files, it’s a deduping issue and all the attachments.</a:t>
            </a:r>
          </a:p>
          <a:p>
            <a:endParaRPr lang="en-US" dirty="0"/>
          </a:p>
        </p:txBody>
      </p:sp>
      <p:sp>
        <p:nvSpPr>
          <p:cNvPr id="4" name="Slide Number Placeholder 3"/>
          <p:cNvSpPr>
            <a:spLocks noGrp="1"/>
          </p:cNvSpPr>
          <p:nvPr>
            <p:ph type="sldNum" sz="quarter" idx="5"/>
          </p:nvPr>
        </p:nvSpPr>
        <p:spPr/>
        <p:txBody>
          <a:bodyPr/>
          <a:lstStyle/>
          <a:p>
            <a:fld id="{F7B5B7B7-CD1A-4FFF-ADC1-D47E7E226B2C}" type="slidenum">
              <a:rPr lang="en-US" smtClean="0"/>
              <a:t>6</a:t>
            </a:fld>
            <a:endParaRPr lang="en-US"/>
          </a:p>
        </p:txBody>
      </p:sp>
    </p:spTree>
    <p:extLst>
      <p:ext uri="{BB962C8B-B14F-4D97-AF65-F5344CB8AC3E}">
        <p14:creationId xmlns:p14="http://schemas.microsoft.com/office/powerpoint/2010/main" val="2112281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We may guess wrong abut what we preserved or the formats we use for access.</a:t>
            </a:r>
          </a:p>
          <a:p>
            <a:r>
              <a:rPr lang="en-US" dirty="0"/>
              <a:t>New skillsets for staff</a:t>
            </a:r>
          </a:p>
          <a:p>
            <a:r>
              <a:rPr lang="en-US" dirty="0"/>
              <a:t>New organizations within our libraries</a:t>
            </a:r>
          </a:p>
        </p:txBody>
      </p:sp>
      <p:sp>
        <p:nvSpPr>
          <p:cNvPr id="4" name="Slide Number Placeholder 3"/>
          <p:cNvSpPr>
            <a:spLocks noGrp="1"/>
          </p:cNvSpPr>
          <p:nvPr>
            <p:ph type="sldNum" sz="quarter" idx="5"/>
          </p:nvPr>
        </p:nvSpPr>
        <p:spPr/>
        <p:txBody>
          <a:bodyPr/>
          <a:lstStyle/>
          <a:p>
            <a:fld id="{F7B5B7B7-CD1A-4FFF-ADC1-D47E7E226B2C}" type="slidenum">
              <a:rPr lang="en-US" smtClean="0"/>
              <a:t>7</a:t>
            </a:fld>
            <a:endParaRPr lang="en-US"/>
          </a:p>
        </p:txBody>
      </p:sp>
    </p:spTree>
    <p:extLst>
      <p:ext uri="{BB962C8B-B14F-4D97-AF65-F5344CB8AC3E}">
        <p14:creationId xmlns:p14="http://schemas.microsoft.com/office/powerpoint/2010/main" val="261573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Research Data Plans, Format Statements such as those </a:t>
            </a:r>
            <a:r>
              <a:rPr lang="en-US" baseline="0" dirty="0"/>
              <a:t> from NARA or LOC</a:t>
            </a:r>
            <a:r>
              <a:rPr lang="en-US" dirty="0"/>
              <a:t>, the NDSA Preservation Storage Criteria, etc. </a:t>
            </a:r>
          </a:p>
        </p:txBody>
      </p:sp>
      <p:sp>
        <p:nvSpPr>
          <p:cNvPr id="4" name="Slide Number Placeholder 3"/>
          <p:cNvSpPr>
            <a:spLocks noGrp="1"/>
          </p:cNvSpPr>
          <p:nvPr>
            <p:ph type="sldNum" sz="quarter" idx="10"/>
          </p:nvPr>
        </p:nvSpPr>
        <p:spPr/>
        <p:txBody>
          <a:bodyPr/>
          <a:lstStyle/>
          <a:p>
            <a:fld id="{F7B5B7B7-CD1A-4FFF-ADC1-D47E7E226B2C}" type="slidenum">
              <a:rPr lang="en-US" smtClean="0"/>
              <a:t>9</a:t>
            </a:fld>
            <a:endParaRPr lang="en-US"/>
          </a:p>
        </p:txBody>
      </p:sp>
    </p:spTree>
    <p:extLst>
      <p:ext uri="{BB962C8B-B14F-4D97-AF65-F5344CB8AC3E}">
        <p14:creationId xmlns:p14="http://schemas.microsoft.com/office/powerpoint/2010/main" val="2431783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B7B7-CD1A-4FFF-ADC1-D47E7E226B2C}" type="slidenum">
              <a:rPr lang="en-US" smtClean="0"/>
              <a:t>10</a:t>
            </a:fld>
            <a:endParaRPr lang="en-US"/>
          </a:p>
        </p:txBody>
      </p:sp>
    </p:spTree>
    <p:extLst>
      <p:ext uri="{BB962C8B-B14F-4D97-AF65-F5344CB8AC3E}">
        <p14:creationId xmlns:p14="http://schemas.microsoft.com/office/powerpoint/2010/main" val="1974553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Cloud is just someone else’s server infrastructure and may not necessarily be less expensive.</a:t>
            </a:r>
          </a:p>
          <a:p>
            <a:r>
              <a:rPr lang="en-US" dirty="0"/>
              <a:t>We need to get over bespoke processing and workflows and trust the outputs of machine processes.</a:t>
            </a:r>
          </a:p>
        </p:txBody>
      </p:sp>
      <p:sp>
        <p:nvSpPr>
          <p:cNvPr id="4" name="Slide Number Placeholder 3"/>
          <p:cNvSpPr>
            <a:spLocks noGrp="1"/>
          </p:cNvSpPr>
          <p:nvPr>
            <p:ph type="sldNum" sz="quarter" idx="5"/>
          </p:nvPr>
        </p:nvSpPr>
        <p:spPr/>
        <p:txBody>
          <a:bodyPr/>
          <a:lstStyle/>
          <a:p>
            <a:fld id="{F7B5B7B7-CD1A-4FFF-ADC1-D47E7E226B2C}" type="slidenum">
              <a:rPr lang="en-US" smtClean="0"/>
              <a:t>12</a:t>
            </a:fld>
            <a:endParaRPr lang="en-US"/>
          </a:p>
        </p:txBody>
      </p:sp>
    </p:spTree>
    <p:extLst>
      <p:ext uri="{BB962C8B-B14F-4D97-AF65-F5344CB8AC3E}">
        <p14:creationId xmlns:p14="http://schemas.microsoft.com/office/powerpoint/2010/main" val="375256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the best that you can. Some institutions worry about doing it “right.” You have to start somewhere</a:t>
            </a:r>
          </a:p>
          <a:p>
            <a:r>
              <a:rPr lang="en-US" dirty="0"/>
              <a:t>Between all of us we’re collecting and preserving a lot of what’s important</a:t>
            </a:r>
          </a:p>
        </p:txBody>
      </p:sp>
      <p:sp>
        <p:nvSpPr>
          <p:cNvPr id="4" name="Slide Number Placeholder 3"/>
          <p:cNvSpPr>
            <a:spLocks noGrp="1"/>
          </p:cNvSpPr>
          <p:nvPr>
            <p:ph type="sldNum" sz="quarter" idx="5"/>
          </p:nvPr>
        </p:nvSpPr>
        <p:spPr/>
        <p:txBody>
          <a:bodyPr/>
          <a:lstStyle/>
          <a:p>
            <a:fld id="{F7B5B7B7-CD1A-4FFF-ADC1-D47E7E226B2C}" type="slidenum">
              <a:rPr lang="en-US" smtClean="0"/>
              <a:t>15</a:t>
            </a:fld>
            <a:endParaRPr lang="en-US"/>
          </a:p>
        </p:txBody>
      </p:sp>
    </p:spTree>
    <p:extLst>
      <p:ext uri="{BB962C8B-B14F-4D97-AF65-F5344CB8AC3E}">
        <p14:creationId xmlns:p14="http://schemas.microsoft.com/office/powerpoint/2010/main" val="221207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829879"/>
            <a:ext cx="9144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6243538-FF4A-44A1-A215-3E1A5A251979}"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332319274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2"/>
            <a:ext cx="105156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7"/>
            <a:ext cx="105156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9" y="5186516"/>
            <a:ext cx="10514012"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57486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839789" y="4489399"/>
            <a:ext cx="10514012"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2233271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686946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9"/>
            <a:ext cx="105156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839789" y="4850581"/>
            <a:ext cx="10514012"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1916070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7"/>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1" y="1885950"/>
            <a:ext cx="2946867"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1"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87996" y="1885950"/>
            <a:ext cx="293624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29037" y="1885950"/>
            <a:ext cx="2932113"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7" y="2571750"/>
            <a:ext cx="29321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66243538-FF4A-44A1-A215-3E1A5A251979}"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2811742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7"/>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1"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1332085" y="4873767"/>
            <a:ext cx="2940051"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568998" y="4297503"/>
            <a:ext cx="293052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4567645" y="4873766"/>
            <a:ext cx="2934407"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04324" y="4297503"/>
            <a:ext cx="2932113"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04322"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7804198" y="4873764"/>
            <a:ext cx="2935997"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66243538-FF4A-44A1-A215-3E1A5A251979}"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3333502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3538-FF4A-44A1-A215-3E1A5A251979}"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2880004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3538-FF4A-44A1-A215-3E1A5A251979}"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153356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43538-FF4A-44A1-A215-3E1A5A251979}"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70768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829878"/>
            <a:ext cx="9144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243538-FF4A-44A1-A215-3E1A5A251979}"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171716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237324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1" y="1681163"/>
            <a:ext cx="5035548"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1"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43538-FF4A-44A1-A215-3E1A5A251979}"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41365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243538-FF4A-44A1-A215-3E1A5A251979}"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107938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43538-FF4A-44A1-A215-3E1A5A251979}"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354638368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1" y="2057400"/>
            <a:ext cx="3652025"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285631094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20001" y="2057400"/>
            <a:ext cx="3652025"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243538-FF4A-44A1-A215-3E1A5A251979}"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BE29-0172-4CCF-8096-D8D42E31450C}" type="slidenum">
              <a:rPr lang="en-US" smtClean="0"/>
              <a:t>‹#›</a:t>
            </a:fld>
            <a:endParaRPr lang="en-US"/>
          </a:p>
        </p:txBody>
      </p:sp>
    </p:spTree>
    <p:extLst>
      <p:ext uri="{BB962C8B-B14F-4D97-AF65-F5344CB8AC3E}">
        <p14:creationId xmlns:p14="http://schemas.microsoft.com/office/powerpoint/2010/main" val="371424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6243538-FF4A-44A1-A215-3E1A5A251979}" type="datetimeFigureOut">
              <a:rPr lang="en-US" smtClean="0"/>
              <a:t>2/24/2020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5FCBE29-0172-4CCF-8096-D8D42E31450C}" type="slidenum">
              <a:rPr lang="en-US" smtClean="0"/>
              <a:t>‹#›</a:t>
            </a:fld>
            <a:endParaRPr lang="en-US"/>
          </a:p>
        </p:txBody>
      </p:sp>
    </p:spTree>
    <p:extLst>
      <p:ext uri="{BB962C8B-B14F-4D97-AF65-F5344CB8AC3E}">
        <p14:creationId xmlns:p14="http://schemas.microsoft.com/office/powerpoint/2010/main" val="1813787977"/>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6773" y="1629198"/>
            <a:ext cx="6842471" cy="1231118"/>
          </a:xfrm>
        </p:spPr>
        <p:txBody>
          <a:bodyPr>
            <a:noAutofit/>
          </a:bodyPr>
          <a:lstStyle/>
          <a:p>
            <a:pPr algn="l"/>
            <a:r>
              <a:rPr lang="en-US" sz="5400" dirty="0"/>
              <a:t>Challenges in Preservation</a:t>
            </a:r>
            <a:br>
              <a:rPr lang="en-US" sz="5400" dirty="0"/>
            </a:br>
            <a:r>
              <a:rPr lang="en-US" sz="5400" dirty="0"/>
              <a:t>and Archiving Digital Materials</a:t>
            </a:r>
          </a:p>
        </p:txBody>
      </p:sp>
      <p:sp>
        <p:nvSpPr>
          <p:cNvPr id="3" name="Subtitle 2"/>
          <p:cNvSpPr>
            <a:spLocks noGrp="1"/>
          </p:cNvSpPr>
          <p:nvPr>
            <p:ph type="subTitle" idx="1"/>
          </p:nvPr>
        </p:nvSpPr>
        <p:spPr>
          <a:xfrm>
            <a:off x="3337434" y="5376704"/>
            <a:ext cx="6858000" cy="565519"/>
          </a:xfrm>
        </p:spPr>
        <p:txBody>
          <a:bodyPr>
            <a:noAutofit/>
          </a:bodyPr>
          <a:lstStyle/>
          <a:p>
            <a:r>
              <a:rPr lang="en-US" sz="2000" dirty="0"/>
              <a:t>Leslie Johnston</a:t>
            </a:r>
          </a:p>
          <a:p>
            <a:r>
              <a:rPr lang="en-US" sz="2000" dirty="0"/>
              <a:t>National Archives and Records Administration (NARA)</a:t>
            </a:r>
          </a:p>
          <a:p>
            <a:r>
              <a:rPr lang="en-US" sz="2000" dirty="0"/>
              <a:t>NISO Plus Conference, February 25, 2020</a:t>
            </a:r>
          </a:p>
        </p:txBody>
      </p:sp>
    </p:spTree>
    <p:extLst>
      <p:ext uri="{BB962C8B-B14F-4D97-AF65-F5344CB8AC3E}">
        <p14:creationId xmlns:p14="http://schemas.microsoft.com/office/powerpoint/2010/main" val="238188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Risk Assessment</a:t>
            </a:r>
          </a:p>
        </p:txBody>
      </p:sp>
      <p:sp>
        <p:nvSpPr>
          <p:cNvPr id="3" name="Content Placeholder 2"/>
          <p:cNvSpPr>
            <a:spLocks noGrp="1"/>
          </p:cNvSpPr>
          <p:nvPr>
            <p:ph idx="1"/>
          </p:nvPr>
        </p:nvSpPr>
        <p:spPr/>
        <p:txBody>
          <a:bodyPr/>
          <a:lstStyle/>
          <a:p>
            <a:r>
              <a:rPr lang="en-US" dirty="0"/>
              <a:t>Identify and document the format risks and risk triggers associated with the digital materials, and make </a:t>
            </a:r>
            <a:r>
              <a:rPr lang="en-US" i="1" u="sng" dirty="0"/>
              <a:t>feasible</a:t>
            </a:r>
            <a:r>
              <a:rPr lang="en-US" dirty="0"/>
              <a:t> plans for taking preservation actions, such as storage and format migration. </a:t>
            </a:r>
          </a:p>
          <a:p>
            <a:r>
              <a:rPr lang="en-US" dirty="0"/>
              <a:t>Identify “essential characteristics” AKA “significant properties” for different types of files that provide testable success metrics for content fidelity in format migrations.</a:t>
            </a:r>
          </a:p>
          <a:p>
            <a:r>
              <a:rPr lang="en-US" dirty="0"/>
              <a:t>The goal is always the preserve the content of the files. Persevering the full look and feel and user interactions is just not always possible, and that’s OK. </a:t>
            </a:r>
          </a:p>
        </p:txBody>
      </p:sp>
    </p:spTree>
    <p:extLst>
      <p:ext uri="{BB962C8B-B14F-4D97-AF65-F5344CB8AC3E}">
        <p14:creationId xmlns:p14="http://schemas.microsoft.com/office/powerpoint/2010/main" val="1507584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Prioritize Basic Levels of Control</a:t>
            </a:r>
          </a:p>
        </p:txBody>
      </p:sp>
      <p:sp>
        <p:nvSpPr>
          <p:cNvPr id="3" name="Content Placeholder 2"/>
          <p:cNvSpPr>
            <a:spLocks noGrp="1"/>
          </p:cNvSpPr>
          <p:nvPr>
            <p:ph idx="1"/>
          </p:nvPr>
        </p:nvSpPr>
        <p:spPr/>
        <p:txBody>
          <a:bodyPr/>
          <a:lstStyle/>
          <a:p>
            <a:r>
              <a:rPr lang="en-US" dirty="0"/>
              <a:t>It’s deceptively simple to say that an organization has to know what it has, where it is, and who it belongs to  when it comes to the preservation of research output, but that’s the place to start. </a:t>
            </a:r>
          </a:p>
          <a:p>
            <a:r>
              <a:rPr lang="en-US" dirty="0"/>
              <a:t>The priority should be getting files from wherever they are into a single managed environment if possible - hopefully a single preservation repository. If that’s not possible, document the location, level of risk, and who has the responsibility for management and preservation.</a:t>
            </a:r>
          </a:p>
        </p:txBody>
      </p:sp>
    </p:spTree>
    <p:extLst>
      <p:ext uri="{BB962C8B-B14F-4D97-AF65-F5344CB8AC3E}">
        <p14:creationId xmlns:p14="http://schemas.microsoft.com/office/powerpoint/2010/main" val="187562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Scalable and Flexible Infrastructure</a:t>
            </a:r>
          </a:p>
        </p:txBody>
      </p:sp>
      <p:sp>
        <p:nvSpPr>
          <p:cNvPr id="3" name="Content Placeholder 2"/>
          <p:cNvSpPr>
            <a:spLocks noGrp="1"/>
          </p:cNvSpPr>
          <p:nvPr>
            <p:ph idx="1"/>
          </p:nvPr>
        </p:nvSpPr>
        <p:spPr/>
        <p:txBody>
          <a:bodyPr/>
          <a:lstStyle/>
          <a:p>
            <a:r>
              <a:rPr lang="en-US" dirty="0"/>
              <a:t>The Cloud can provide geographical distribution and replication, and is generally easier to scale for processing and storage than on premise data centers.</a:t>
            </a:r>
          </a:p>
          <a:p>
            <a:r>
              <a:rPr lang="en-US" dirty="0"/>
              <a:t>Machine Learning applications can assist with processing and description. But be aware that training machine learning systems is a non-trivial effort. </a:t>
            </a:r>
          </a:p>
          <a:p>
            <a:r>
              <a:rPr lang="en-US" dirty="0"/>
              <a:t>Back ups are not archives. Back ups are not preservation. Have a disaster preparedness plan for your infrastructure and systems of record and preservation repository and test those systems for recovery on a regular basis. </a:t>
            </a:r>
          </a:p>
        </p:txBody>
      </p:sp>
    </p:spTree>
    <p:extLst>
      <p:ext uri="{BB962C8B-B14F-4D97-AF65-F5344CB8AC3E}">
        <p14:creationId xmlns:p14="http://schemas.microsoft.com/office/powerpoint/2010/main" val="331359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and Partnerships</a:t>
            </a:r>
          </a:p>
        </p:txBody>
      </p:sp>
      <p:sp>
        <p:nvSpPr>
          <p:cNvPr id="3" name="Content Placeholder 2"/>
          <p:cNvSpPr>
            <a:spLocks noGrp="1"/>
          </p:cNvSpPr>
          <p:nvPr>
            <p:ph idx="1"/>
          </p:nvPr>
        </p:nvSpPr>
        <p:spPr/>
        <p:txBody>
          <a:bodyPr/>
          <a:lstStyle/>
          <a:p>
            <a:r>
              <a:rPr lang="en-US" dirty="0"/>
              <a:t>There is a growing community that can provide resources for planning and executing digital preservation programs, share best practices, share access to equipment, and collaborate on shared collection development and preservation projects.</a:t>
            </a:r>
          </a:p>
          <a:p>
            <a:r>
              <a:rPr lang="en-US" dirty="0"/>
              <a:t>Community examples include the NDSA, DPC, DCC, etc. There are services including </a:t>
            </a:r>
            <a:r>
              <a:rPr lang="en-US" dirty="0" err="1"/>
              <a:t>Hathi</a:t>
            </a:r>
            <a:r>
              <a:rPr lang="en-US" dirty="0"/>
              <a:t> Trust, </a:t>
            </a:r>
            <a:r>
              <a:rPr lang="en-US" dirty="0" err="1"/>
              <a:t>APTrust</a:t>
            </a:r>
            <a:r>
              <a:rPr lang="en-US" dirty="0"/>
              <a:t>, Portico, </a:t>
            </a:r>
            <a:r>
              <a:rPr lang="en-US" dirty="0" err="1"/>
              <a:t>Ithaka</a:t>
            </a:r>
            <a:r>
              <a:rPr lang="en-US" dirty="0"/>
              <a:t>, etc. </a:t>
            </a:r>
          </a:p>
          <a:p>
            <a:r>
              <a:rPr lang="en-US" dirty="0"/>
              <a:t>There are dozens of mature, open tools for all aspects of preservation workflows, from </a:t>
            </a:r>
            <a:r>
              <a:rPr lang="en-US" dirty="0" err="1"/>
              <a:t>BagIt</a:t>
            </a:r>
            <a:r>
              <a:rPr lang="en-US" dirty="0"/>
              <a:t> for transfers to </a:t>
            </a:r>
            <a:r>
              <a:rPr lang="en-US" dirty="0" err="1"/>
              <a:t>BitCurator</a:t>
            </a:r>
            <a:r>
              <a:rPr lang="en-US" dirty="0"/>
              <a:t> for processing to the </a:t>
            </a:r>
            <a:r>
              <a:rPr lang="en-US" dirty="0" err="1"/>
              <a:t>DuraSpace</a:t>
            </a:r>
            <a:r>
              <a:rPr lang="en-US" dirty="0"/>
              <a:t> systems for processing and preservation.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3841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It’s Not Just Technology, it’s People</a:t>
            </a:r>
          </a:p>
        </p:txBody>
      </p:sp>
      <p:sp>
        <p:nvSpPr>
          <p:cNvPr id="3" name="Content Placeholder 2"/>
          <p:cNvSpPr>
            <a:spLocks noGrp="1"/>
          </p:cNvSpPr>
          <p:nvPr>
            <p:ph idx="1"/>
          </p:nvPr>
        </p:nvSpPr>
        <p:spPr/>
        <p:txBody>
          <a:bodyPr/>
          <a:lstStyle/>
          <a:p>
            <a:r>
              <a:rPr lang="en-US" dirty="0"/>
              <a:t>Our communities drive what we do, both the creators and the users. </a:t>
            </a:r>
          </a:p>
          <a:p>
            <a:pPr lvl="1"/>
            <a:r>
              <a:rPr lang="en-US" dirty="0"/>
              <a:t>They create the digital scholarship that we should preserve</a:t>
            </a:r>
          </a:p>
          <a:p>
            <a:pPr lvl="1"/>
            <a:r>
              <a:rPr lang="en-US" dirty="0"/>
              <a:t>They guide us in identifying other digital content to collect</a:t>
            </a:r>
          </a:p>
          <a:p>
            <a:pPr lvl="1"/>
            <a:r>
              <a:rPr lang="en-US" dirty="0"/>
              <a:t>They tell us how and where they discover our collections</a:t>
            </a:r>
          </a:p>
          <a:p>
            <a:pPr lvl="1"/>
            <a:r>
              <a:rPr lang="en-US" dirty="0"/>
              <a:t>They tell us how they make use of what we collect and preserve</a:t>
            </a:r>
          </a:p>
          <a:p>
            <a:pPr lvl="1"/>
            <a:endParaRPr lang="en-US" dirty="0"/>
          </a:p>
          <a:p>
            <a:endParaRPr lang="en-US" dirty="0"/>
          </a:p>
          <a:p>
            <a:endParaRPr lang="en-US" dirty="0"/>
          </a:p>
        </p:txBody>
      </p:sp>
    </p:spTree>
    <p:extLst>
      <p:ext uri="{BB962C8B-B14F-4D97-AF65-F5344CB8AC3E}">
        <p14:creationId xmlns:p14="http://schemas.microsoft.com/office/powerpoint/2010/main" val="299974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We’re Not Failing if We Don’t Save Everything</a:t>
            </a:r>
          </a:p>
        </p:txBody>
      </p:sp>
      <p:sp>
        <p:nvSpPr>
          <p:cNvPr id="3" name="Content Placeholder 2"/>
          <p:cNvSpPr>
            <a:spLocks noGrp="1"/>
          </p:cNvSpPr>
          <p:nvPr>
            <p:ph idx="1"/>
          </p:nvPr>
        </p:nvSpPr>
        <p:spPr/>
        <p:txBody>
          <a:bodyPr>
            <a:normAutofit/>
          </a:bodyPr>
          <a:lstStyle/>
          <a:p>
            <a:r>
              <a:rPr lang="en-US" sz="2700" dirty="0"/>
              <a:t>Don’t try to do it all. No single institution can. Do what you can.</a:t>
            </a:r>
          </a:p>
          <a:p>
            <a:r>
              <a:rPr lang="en-US" sz="2700" dirty="0"/>
              <a:t>There is no one right way. Do what makes sense for your organization.</a:t>
            </a:r>
          </a:p>
          <a:p>
            <a:r>
              <a:rPr lang="en-US" sz="2700" dirty="0"/>
              <a:t>We are succeeding in the larger scheme of things and a community.</a:t>
            </a:r>
          </a:p>
          <a:p>
            <a:endParaRPr lang="en-US" dirty="0"/>
          </a:p>
          <a:p>
            <a:endParaRPr lang="en-US" dirty="0"/>
          </a:p>
        </p:txBody>
      </p:sp>
    </p:spTree>
    <p:extLst>
      <p:ext uri="{BB962C8B-B14F-4D97-AF65-F5344CB8AC3E}">
        <p14:creationId xmlns:p14="http://schemas.microsoft.com/office/powerpoint/2010/main" val="1421052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77193" y="2032908"/>
            <a:ext cx="6800851" cy="591987"/>
          </a:xfrm>
        </p:spPr>
        <p:txBody>
          <a:bodyPr>
            <a:noAutofit/>
          </a:bodyPr>
          <a:lstStyle/>
          <a:p>
            <a:r>
              <a:rPr lang="en-US" sz="4500" dirty="0"/>
              <a:t>Thank you</a:t>
            </a:r>
          </a:p>
        </p:txBody>
      </p:sp>
      <p:sp>
        <p:nvSpPr>
          <p:cNvPr id="2" name="TextBox 1"/>
          <p:cNvSpPr txBox="1"/>
          <p:nvPr/>
        </p:nvSpPr>
        <p:spPr>
          <a:xfrm>
            <a:off x="7259746" y="4914901"/>
            <a:ext cx="2731838" cy="646331"/>
          </a:xfrm>
          <a:prstGeom prst="rect">
            <a:avLst/>
          </a:prstGeom>
          <a:noFill/>
        </p:spPr>
        <p:txBody>
          <a:bodyPr wrap="none" rtlCol="0">
            <a:spAutoFit/>
          </a:bodyPr>
          <a:lstStyle/>
          <a:p>
            <a:pPr algn="r"/>
            <a:r>
              <a:rPr lang="en-US" dirty="0"/>
              <a:t>Leslie Johnston</a:t>
            </a:r>
          </a:p>
          <a:p>
            <a:pPr algn="r"/>
            <a:r>
              <a:rPr lang="en-US" dirty="0"/>
              <a:t>leslie.johnston@nara.gov</a:t>
            </a:r>
          </a:p>
        </p:txBody>
      </p:sp>
    </p:spTree>
    <p:extLst>
      <p:ext uri="{BB962C8B-B14F-4D97-AF65-F5344CB8AC3E}">
        <p14:creationId xmlns:p14="http://schemas.microsoft.com/office/powerpoint/2010/main" val="150627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26180" y="2788444"/>
            <a:ext cx="6833507" cy="994172"/>
          </a:xfrm>
        </p:spPr>
        <p:txBody>
          <a:bodyPr>
            <a:noAutofit/>
          </a:bodyPr>
          <a:lstStyle/>
          <a:p>
            <a:r>
              <a:rPr lang="en-US" dirty="0"/>
              <a:t>What are the key challenges for the archiving and preservation of born-digital research and scholarship, and digital collections in general?</a:t>
            </a:r>
          </a:p>
        </p:txBody>
      </p:sp>
    </p:spTree>
    <p:extLst>
      <p:ext uri="{BB962C8B-B14F-4D97-AF65-F5344CB8AC3E}">
        <p14:creationId xmlns:p14="http://schemas.microsoft.com/office/powerpoint/2010/main" val="395179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Heterogeneity</a:t>
            </a:r>
          </a:p>
        </p:txBody>
      </p:sp>
      <p:sp>
        <p:nvSpPr>
          <p:cNvPr id="3" name="Content Placeholder 2"/>
          <p:cNvSpPr>
            <a:spLocks noGrp="1"/>
          </p:cNvSpPr>
          <p:nvPr>
            <p:ph idx="1"/>
          </p:nvPr>
        </p:nvSpPr>
        <p:spPr/>
        <p:txBody>
          <a:bodyPr>
            <a:normAutofit/>
          </a:bodyPr>
          <a:lstStyle/>
          <a:p>
            <a:r>
              <a:rPr lang="en-US" dirty="0"/>
              <a:t>Research within and across disciplines utilize very different methodologies, equipment, software, and hardware. Outputs range from publications to websites, A/V, textual and numeric datasets, and software needed to process the results. This also applies to electronic records and general digital collections.</a:t>
            </a:r>
          </a:p>
          <a:p>
            <a:r>
              <a:rPr lang="en-US" dirty="0"/>
              <a:t>There are literally thousands of variant versions of file formats over time, and they just keep changing. And we cannot identify every legacy format with certainty. </a:t>
            </a:r>
          </a:p>
          <a:p>
            <a:r>
              <a:rPr lang="en-US" dirty="0"/>
              <a:t>There are dozens of carrier formats—floppy disks, hard drives, CDs, DVDs, thumb drives, tapes, etc.—and we need to be able to read the files off them to preserve them. </a:t>
            </a:r>
          </a:p>
        </p:txBody>
      </p:sp>
    </p:spTree>
    <p:extLst>
      <p:ext uri="{BB962C8B-B14F-4D97-AF65-F5344CB8AC3E}">
        <p14:creationId xmlns:p14="http://schemas.microsoft.com/office/powerpoint/2010/main" val="95440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t>
            </a:r>
          </a:p>
        </p:txBody>
      </p:sp>
      <p:sp>
        <p:nvSpPr>
          <p:cNvPr id="3" name="Content Placeholder 2"/>
          <p:cNvSpPr>
            <a:spLocks noGrp="1"/>
          </p:cNvSpPr>
          <p:nvPr>
            <p:ph idx="1"/>
          </p:nvPr>
        </p:nvSpPr>
        <p:spPr/>
        <p:txBody>
          <a:bodyPr/>
          <a:lstStyle/>
          <a:p>
            <a:r>
              <a:rPr lang="en-US" dirty="0"/>
              <a:t>With heterogeneity comes a wide variety of ever-changing tools and workflows needed to process, describe, preserve, and provide access to born-digital scholarly research.</a:t>
            </a:r>
          </a:p>
          <a:p>
            <a:r>
              <a:rPr lang="en-US" dirty="0"/>
              <a:t>Storage can become a concern when you consider scale and the need for preservation replication. </a:t>
            </a:r>
          </a:p>
          <a:p>
            <a:r>
              <a:rPr lang="en-US" dirty="0"/>
              <a:t>With scale also comes stress on local networks and the limiters of moving files using web protocols. </a:t>
            </a:r>
          </a:p>
          <a:p>
            <a:r>
              <a:rPr lang="en-US" dirty="0"/>
              <a:t>Machines used to process born-digital materials will require increasingly more storage and memory and higher bandwidth network connections.</a:t>
            </a:r>
          </a:p>
        </p:txBody>
      </p:sp>
    </p:spTree>
    <p:extLst>
      <p:ext uri="{BB962C8B-B14F-4D97-AF65-F5344CB8AC3E}">
        <p14:creationId xmlns:p14="http://schemas.microsoft.com/office/powerpoint/2010/main" val="220172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a:t>
            </a:r>
          </a:p>
        </p:txBody>
      </p:sp>
      <p:sp>
        <p:nvSpPr>
          <p:cNvPr id="3" name="Content Placeholder 2"/>
          <p:cNvSpPr>
            <a:spLocks noGrp="1"/>
          </p:cNvSpPr>
          <p:nvPr>
            <p:ph idx="1"/>
          </p:nvPr>
        </p:nvSpPr>
        <p:spPr/>
        <p:txBody>
          <a:bodyPr/>
          <a:lstStyle/>
          <a:p>
            <a:r>
              <a:rPr lang="en-US" dirty="0"/>
              <a:t>Digital materials do not exist without a context and a provenance which must be recorded and maintained.</a:t>
            </a:r>
          </a:p>
          <a:p>
            <a:r>
              <a:rPr lang="en-US" dirty="0"/>
              <a:t>Scholarly output and electronic records are increasingly complex, comprised of multiple or multi-part or containerized files that require all their components, have relationships to other files, or are bundled with software that is necessary for research to be reusable and replicable. </a:t>
            </a:r>
          </a:p>
        </p:txBody>
      </p:sp>
    </p:spTree>
    <p:extLst>
      <p:ext uri="{BB962C8B-B14F-4D97-AF65-F5344CB8AC3E}">
        <p14:creationId xmlns:p14="http://schemas.microsoft.com/office/powerpoint/2010/main" val="160832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a:t>
            </a:r>
          </a:p>
        </p:txBody>
      </p:sp>
      <p:sp>
        <p:nvSpPr>
          <p:cNvPr id="3" name="Content Placeholder 2"/>
          <p:cNvSpPr>
            <a:spLocks noGrp="1"/>
          </p:cNvSpPr>
          <p:nvPr>
            <p:ph idx="1"/>
          </p:nvPr>
        </p:nvSpPr>
        <p:spPr/>
        <p:txBody>
          <a:bodyPr>
            <a:normAutofit/>
          </a:bodyPr>
          <a:lstStyle/>
          <a:p>
            <a:r>
              <a:rPr lang="en-US" dirty="0"/>
              <a:t>There are thousands of researchers, students, and prominent individuals associated with any university and its community whose files will be collected by universities or other cultural heritage institutions over time.</a:t>
            </a:r>
          </a:p>
          <a:p>
            <a:r>
              <a:rPr lang="en-US" dirty="0"/>
              <a:t>There is a massive amount of observational data and research  datasets created in scientific research that research data preservation policies require that the organizations researchers are affiliated with must potentially retain and preserve.</a:t>
            </a:r>
          </a:p>
          <a:p>
            <a:r>
              <a:rPr lang="en-US" dirty="0"/>
              <a:t>Some types of collections – audio, video, film, email – produce both huge files and huge numbers of files to preserve.</a:t>
            </a:r>
          </a:p>
        </p:txBody>
      </p:sp>
    </p:spTree>
    <p:extLst>
      <p:ext uri="{BB962C8B-B14F-4D97-AF65-F5344CB8AC3E}">
        <p14:creationId xmlns:p14="http://schemas.microsoft.com/office/powerpoint/2010/main" val="185590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Serving Multiple Communities and Purposes, Including Ourselves</a:t>
            </a:r>
          </a:p>
        </p:txBody>
      </p:sp>
      <p:sp>
        <p:nvSpPr>
          <p:cNvPr id="3" name="Content Placeholder 2"/>
          <p:cNvSpPr>
            <a:spLocks noGrp="1"/>
          </p:cNvSpPr>
          <p:nvPr>
            <p:ph idx="1"/>
          </p:nvPr>
        </p:nvSpPr>
        <p:spPr/>
        <p:txBody>
          <a:bodyPr/>
          <a:lstStyle/>
          <a:p>
            <a:r>
              <a:rPr lang="en-US" dirty="0"/>
              <a:t>If it’s not accessible, we have not preserved it.</a:t>
            </a:r>
          </a:p>
          <a:p>
            <a:r>
              <a:rPr lang="en-US" dirty="0"/>
              <a:t>It’s not just about the files and the technology, it’s about people. There is no single community of creators, nor of users. And new communities will emerge.</a:t>
            </a:r>
          </a:p>
          <a:p>
            <a:r>
              <a:rPr lang="en-US" dirty="0"/>
              <a:t>As with all our collections, we will never know all the uses that our digital files will serve for research or the public. </a:t>
            </a:r>
          </a:p>
          <a:p>
            <a:r>
              <a:rPr lang="en-US" dirty="0"/>
              <a:t>We will need to change our own organizations to meet the needs of our collections and our communities.</a:t>
            </a:r>
          </a:p>
        </p:txBody>
      </p:sp>
    </p:spTree>
    <p:extLst>
      <p:ext uri="{BB962C8B-B14F-4D97-AF65-F5344CB8AC3E}">
        <p14:creationId xmlns:p14="http://schemas.microsoft.com/office/powerpoint/2010/main" val="215375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1494" y="2323080"/>
            <a:ext cx="6833507" cy="994172"/>
          </a:xfrm>
        </p:spPr>
        <p:txBody>
          <a:bodyPr>
            <a:noAutofit/>
          </a:bodyPr>
          <a:lstStyle/>
          <a:p>
            <a:r>
              <a:rPr lang="en-US" dirty="0"/>
              <a:t>What are some of the successful strategies that should be part of every Digital Preservation program?</a:t>
            </a:r>
          </a:p>
        </p:txBody>
      </p:sp>
    </p:spTree>
    <p:extLst>
      <p:ext uri="{BB962C8B-B14F-4D97-AF65-F5344CB8AC3E}">
        <p14:creationId xmlns:p14="http://schemas.microsoft.com/office/powerpoint/2010/main" val="77338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Guidance for Content Creators</a:t>
            </a:r>
          </a:p>
        </p:txBody>
      </p:sp>
      <p:sp>
        <p:nvSpPr>
          <p:cNvPr id="3" name="Content Placeholder 2"/>
          <p:cNvSpPr>
            <a:spLocks noGrp="1"/>
          </p:cNvSpPr>
          <p:nvPr>
            <p:ph idx="1"/>
          </p:nvPr>
        </p:nvSpPr>
        <p:spPr/>
        <p:txBody>
          <a:bodyPr>
            <a:normAutofit/>
          </a:bodyPr>
          <a:lstStyle/>
          <a:p>
            <a:r>
              <a:rPr lang="en-US" dirty="0"/>
              <a:t>The digital preservation life cycle starts with the people creating the files, not when the files come over the transom to libraries and archives. </a:t>
            </a:r>
          </a:p>
          <a:p>
            <a:r>
              <a:rPr lang="en-US" dirty="0"/>
              <a:t>There is no such thing as the ability to completely enforce what is created or what is collected, because the work requires whatever the appropriate tools or formats are. But guidance on data management strategies, appropriate storage criteria, preferred and acceptable formats, and minimum metadata make long-term preservation more likely. </a:t>
            </a:r>
          </a:p>
          <a:p>
            <a:r>
              <a:rPr lang="en-US" dirty="0"/>
              <a:t>Examples include Research Data Plans, Format Statements, FADGI Guidance, the NDSA Preservation Storage Criteria and Levels of Digital Preservation, etc. </a:t>
            </a:r>
          </a:p>
        </p:txBody>
      </p:sp>
    </p:spTree>
    <p:extLst>
      <p:ext uri="{BB962C8B-B14F-4D97-AF65-F5344CB8AC3E}">
        <p14:creationId xmlns:p14="http://schemas.microsoft.com/office/powerpoint/2010/main" val="58460333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867</TotalTime>
  <Words>1409</Words>
  <Application>Microsoft Office PowerPoint</Application>
  <PresentationFormat>Widescreen</PresentationFormat>
  <Paragraphs>87</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Depth</vt:lpstr>
      <vt:lpstr>Challenges in Preservation and Archiving Digital Materials</vt:lpstr>
      <vt:lpstr>What are the key challenges for the archiving and preservation of born-digital research and scholarship, and digital collections in general?</vt:lpstr>
      <vt:lpstr>Heterogeneity</vt:lpstr>
      <vt:lpstr>Technology </vt:lpstr>
      <vt:lpstr>Complexity</vt:lpstr>
      <vt:lpstr>Scale</vt:lpstr>
      <vt:lpstr>Serving Multiple Communities and Purposes, Including Ourselves</vt:lpstr>
      <vt:lpstr>What are some of the successful strategies that should be part of every Digital Preservation program?</vt:lpstr>
      <vt:lpstr>Guidance for Content Creators</vt:lpstr>
      <vt:lpstr>Ongoing Risk Assessment</vt:lpstr>
      <vt:lpstr>Prioritize Basic Levels of Control</vt:lpstr>
      <vt:lpstr>Scalable and Flexible Infrastructure</vt:lpstr>
      <vt:lpstr>Collaboration and Partnerships</vt:lpstr>
      <vt:lpstr>It’s Not Just Technology, it’s People</vt:lpstr>
      <vt:lpstr>We’re Not Failing if We Don’t Save Everything</vt:lpstr>
      <vt:lpstr>Thank you</vt:lpstr>
    </vt:vector>
  </TitlesOfParts>
  <Company>NARA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issues in digital preservation for research libraries.</dc:title>
  <dc:creator>Leslie Johnston</dc:creator>
  <cp:lastModifiedBy>Leslie Johnston</cp:lastModifiedBy>
  <cp:revision>53</cp:revision>
  <dcterms:created xsi:type="dcterms:W3CDTF">2019-04-03T17:19:28Z</dcterms:created>
  <dcterms:modified xsi:type="dcterms:W3CDTF">2020-02-24T18:06:52Z</dcterms:modified>
</cp:coreProperties>
</file>