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69" r:id="rId1"/>
  </p:sldMasterIdLst>
  <p:notesMasterIdLst>
    <p:notesMasterId r:id="rId30"/>
  </p:notesMasterIdLst>
  <p:sldIdLst>
    <p:sldId id="256" r:id="rId2"/>
    <p:sldId id="279" r:id="rId3"/>
    <p:sldId id="308" r:id="rId4"/>
    <p:sldId id="338" r:id="rId5"/>
    <p:sldId id="342" r:id="rId6"/>
    <p:sldId id="343" r:id="rId7"/>
    <p:sldId id="344" r:id="rId8"/>
    <p:sldId id="293" r:id="rId9"/>
    <p:sldId id="328" r:id="rId10"/>
    <p:sldId id="340" r:id="rId11"/>
    <p:sldId id="348" r:id="rId12"/>
    <p:sldId id="347" r:id="rId13"/>
    <p:sldId id="370" r:id="rId14"/>
    <p:sldId id="368" r:id="rId15"/>
    <p:sldId id="353" r:id="rId16"/>
    <p:sldId id="357" r:id="rId17"/>
    <p:sldId id="358" r:id="rId18"/>
    <p:sldId id="360" r:id="rId19"/>
    <p:sldId id="354" r:id="rId20"/>
    <p:sldId id="366" r:id="rId21"/>
    <p:sldId id="367" r:id="rId22"/>
    <p:sldId id="365" r:id="rId23"/>
    <p:sldId id="349" r:id="rId24"/>
    <p:sldId id="369" r:id="rId25"/>
    <p:sldId id="326" r:id="rId26"/>
    <p:sldId id="330" r:id="rId27"/>
    <p:sldId id="341" r:id="rId28"/>
    <p:sldId id="282"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58E8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1348"/>
    <p:restoredTop sz="94621"/>
  </p:normalViewPr>
  <p:slideViewPr>
    <p:cSldViewPr snapToGrid="0" snapToObjects="1">
      <p:cViewPr varScale="1">
        <p:scale>
          <a:sx n="79" d="100"/>
          <a:sy n="79" d="100"/>
        </p:scale>
        <p:origin x="96" y="221"/>
      </p:cViewPr>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5_3">
  <dgm:title val=""/>
  <dgm:desc val=""/>
  <dgm:catLst>
    <dgm:cat type="accent5" pri="11300"/>
  </dgm:catLst>
  <dgm:styleLbl name="node0">
    <dgm:fillClrLst meth="repeat">
      <a:schemeClr val="accent5">
        <a:shade val="80000"/>
      </a:schemeClr>
    </dgm:fillClrLst>
    <dgm:linClrLst meth="repeat">
      <a:schemeClr val="lt1"/>
    </dgm:linClrLst>
    <dgm:effectClrLst/>
    <dgm:txLinClrLst/>
    <dgm:txFillClrLst/>
    <dgm:txEffectClrLst/>
  </dgm:styleLbl>
  <dgm:styleLbl name="node1">
    <dgm:fillClrLst>
      <a:schemeClr val="accent5">
        <a:shade val="80000"/>
      </a:schemeClr>
      <a:schemeClr val="accent5">
        <a:tint val="70000"/>
      </a:schemeClr>
    </dgm:fillClrLst>
    <dgm:linClrLst meth="repeat">
      <a:schemeClr val="lt1"/>
    </dgm:linClrLst>
    <dgm:effectClrLst/>
    <dgm:txLinClrLst/>
    <dgm:txFillClrLst/>
    <dgm:txEffectClrLst/>
  </dgm:styleLbl>
  <dgm:styleLbl name="alignNode1">
    <dgm:fillClrLst>
      <a:schemeClr val="accent5">
        <a:shade val="80000"/>
      </a:schemeClr>
      <a:schemeClr val="accent5">
        <a:tint val="70000"/>
      </a:schemeClr>
    </dgm:fillClrLst>
    <dgm:linClrLst>
      <a:schemeClr val="accent5">
        <a:shade val="80000"/>
      </a:schemeClr>
      <a:schemeClr val="accent5">
        <a:tint val="70000"/>
      </a:schemeClr>
    </dgm:linClrLst>
    <dgm:effectClrLst/>
    <dgm:txLinClrLst/>
    <dgm:txFillClrLst/>
    <dgm:txEffectClrLst/>
  </dgm:styleLbl>
  <dgm:styleLbl name="lnNode1">
    <dgm:fillClrLst>
      <a:schemeClr val="accent5">
        <a:shade val="80000"/>
      </a:schemeClr>
      <a:schemeClr val="accent5">
        <a:tint val="7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tint val="70000"/>
        <a:alpha val="50000"/>
      </a:schemeClr>
    </dgm:fillClrLst>
    <dgm:linClrLst meth="repeat">
      <a:schemeClr val="lt1"/>
    </dgm:linClrLst>
    <dgm:effectClrLst/>
    <dgm:txLinClrLst/>
    <dgm:txFillClrLst/>
    <dgm:txEffectClrLst/>
  </dgm:styleLbl>
  <dgm:styleLbl name="node2">
    <dgm:fillClrLst>
      <a:schemeClr val="accent5">
        <a:tint val="99000"/>
      </a:schemeClr>
    </dgm:fillClrLst>
    <dgm:linClrLst meth="repeat">
      <a:schemeClr val="lt1"/>
    </dgm:linClrLst>
    <dgm:effectClrLst/>
    <dgm:txLinClrLst/>
    <dgm:txFillClrLst/>
    <dgm:txEffectClrLst/>
  </dgm:styleLbl>
  <dgm:styleLbl name="node3">
    <dgm:fillClrLst>
      <a:schemeClr val="accent5">
        <a:tint val="80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dgm:txEffectClrLst/>
  </dgm:styleLbl>
  <dgm:styleLbl name="f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b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sibTrans1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9000"/>
      </a:schemeClr>
    </dgm:fillClrLst>
    <dgm:linClrLst meth="repeat">
      <a:schemeClr val="lt1"/>
    </dgm:linClrLst>
    <dgm:effectClrLst/>
    <dgm:txLinClrLst/>
    <dgm:txFillClrLst/>
    <dgm:txEffectClrLst/>
  </dgm:styleLbl>
  <dgm:styleLbl name="asst3">
    <dgm:fillClrLst>
      <a:schemeClr val="accent5">
        <a:tint val="80000"/>
      </a:schemeClr>
    </dgm:fillClrLst>
    <dgm:linClrLst meth="repeat">
      <a:schemeClr val="lt1"/>
    </dgm:linClrLst>
    <dgm:effectClrLst/>
    <dgm:txLinClrLst/>
    <dgm:txFillClrLst/>
    <dgm:txEffectClrLst/>
  </dgm:styleLbl>
  <dgm:styleLbl name="asst4">
    <dgm:fillClrLst>
      <a:schemeClr val="accent5">
        <a:tint val="7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lt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9000"/>
      </a:schemeClr>
    </dgm:fillClrLst>
    <dgm:linClrLst meth="repeat">
      <a:schemeClr val="accent5">
        <a:tint val="99000"/>
      </a:schemeClr>
    </dgm:linClrLst>
    <dgm:effectClrLst/>
    <dgm:txLinClrLst/>
    <dgm:txFillClrLst meth="repeat">
      <a:schemeClr val="tx1"/>
    </dgm:txFillClrLst>
    <dgm:txEffectClrLst/>
  </dgm:styleLbl>
  <dgm:styleLbl name="parChTrans1D3">
    <dgm:fillClrLst meth="repeat">
      <a:schemeClr val="accent5">
        <a:tint val="80000"/>
      </a:schemeClr>
    </dgm:fillClrLst>
    <dgm:linClrLst meth="repeat">
      <a:schemeClr val="accent5">
        <a:tint val="80000"/>
      </a:schemeClr>
    </dgm:linClrLst>
    <dgm:effectClrLst/>
    <dgm:txLinClrLst/>
    <dgm:txFillClrLst meth="repeat">
      <a:schemeClr val="tx1"/>
    </dgm:txFillClrLst>
    <dgm:txEffectClrLst/>
  </dgm:styleLbl>
  <dgm:styleLbl name="parChTrans1D4">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9DA3961-E20E-42E8-A36B-96C57476346A}" type="doc">
      <dgm:prSet loTypeId="urn:microsoft.com/office/officeart/2005/8/layout/list1" loCatId="list" qsTypeId="urn:microsoft.com/office/officeart/2005/8/quickstyle/simple1" qsCatId="simple" csTypeId="urn:microsoft.com/office/officeart/2005/8/colors/accent5_3" csCatId="accent5" phldr="1"/>
      <dgm:spPr/>
      <dgm:t>
        <a:bodyPr/>
        <a:lstStyle/>
        <a:p>
          <a:endParaRPr lang="en-US"/>
        </a:p>
      </dgm:t>
    </dgm:pt>
    <dgm:pt modelId="{F98640EA-F06B-4223-94CC-3A060B6AAF81}">
      <dgm:prSet phldrT="[Text]" custT="1"/>
      <dgm:spPr/>
      <dgm:t>
        <a:bodyPr/>
        <a:lstStyle/>
        <a:p>
          <a:r>
            <a:rPr lang="en-US" sz="2400" b="1" dirty="0"/>
            <a:t>Libraries</a:t>
          </a:r>
        </a:p>
      </dgm:t>
    </dgm:pt>
    <dgm:pt modelId="{B3C819D3-E70C-4E32-AAA4-7E0E975521BB}" type="parTrans" cxnId="{B73BFEA1-65D7-479D-87CD-E6DAAECA08B5}">
      <dgm:prSet/>
      <dgm:spPr/>
      <dgm:t>
        <a:bodyPr/>
        <a:lstStyle/>
        <a:p>
          <a:endParaRPr lang="en-US"/>
        </a:p>
      </dgm:t>
    </dgm:pt>
    <dgm:pt modelId="{99696A21-92CB-49D0-BB91-9E9A616C0906}" type="sibTrans" cxnId="{B73BFEA1-65D7-479D-87CD-E6DAAECA08B5}">
      <dgm:prSet/>
      <dgm:spPr/>
      <dgm:t>
        <a:bodyPr/>
        <a:lstStyle/>
        <a:p>
          <a:endParaRPr lang="en-US"/>
        </a:p>
      </dgm:t>
    </dgm:pt>
    <dgm:pt modelId="{BE8D76C5-C5BA-4664-8C72-4667A8E3D543}">
      <dgm:prSet phldrT="[Text]" custT="1"/>
      <dgm:spPr/>
      <dgm:t>
        <a:bodyPr/>
        <a:lstStyle/>
        <a:p>
          <a:r>
            <a:rPr lang="en-US" sz="2400" b="1" dirty="0"/>
            <a:t>Publishers</a:t>
          </a:r>
        </a:p>
      </dgm:t>
    </dgm:pt>
    <dgm:pt modelId="{E8FFA1F5-DDF4-447B-BDDB-DBB57CA27693}" type="parTrans" cxnId="{FA0FDD70-3718-47FF-9C21-67B0D7EABD50}">
      <dgm:prSet/>
      <dgm:spPr/>
      <dgm:t>
        <a:bodyPr/>
        <a:lstStyle/>
        <a:p>
          <a:endParaRPr lang="en-US"/>
        </a:p>
      </dgm:t>
    </dgm:pt>
    <dgm:pt modelId="{052683F0-09D4-426D-AC21-CABC30FBFD0B}" type="sibTrans" cxnId="{FA0FDD70-3718-47FF-9C21-67B0D7EABD50}">
      <dgm:prSet/>
      <dgm:spPr/>
      <dgm:t>
        <a:bodyPr/>
        <a:lstStyle/>
        <a:p>
          <a:endParaRPr lang="en-US"/>
        </a:p>
      </dgm:t>
    </dgm:pt>
    <dgm:pt modelId="{B0931797-595B-4B28-A9E5-1A4427C7D772}">
      <dgm:prSet phldrT="[Text]" custT="1"/>
      <dgm:spPr/>
      <dgm:t>
        <a:bodyPr/>
        <a:lstStyle/>
        <a:p>
          <a:r>
            <a:rPr lang="en-US" sz="2400" b="1" dirty="0"/>
            <a:t>Service Providers</a:t>
          </a:r>
        </a:p>
      </dgm:t>
    </dgm:pt>
    <dgm:pt modelId="{04876B6D-F865-4188-AE69-03EF459F45D7}" type="parTrans" cxnId="{2E2BB186-ACFF-4D3E-88FC-B09F526731E9}">
      <dgm:prSet/>
      <dgm:spPr/>
      <dgm:t>
        <a:bodyPr/>
        <a:lstStyle/>
        <a:p>
          <a:endParaRPr lang="en-US"/>
        </a:p>
      </dgm:t>
    </dgm:pt>
    <dgm:pt modelId="{4719AF97-2A15-4328-B333-6E88D93B4DAF}" type="sibTrans" cxnId="{2E2BB186-ACFF-4D3E-88FC-B09F526731E9}">
      <dgm:prSet/>
      <dgm:spPr/>
      <dgm:t>
        <a:bodyPr/>
        <a:lstStyle/>
        <a:p>
          <a:endParaRPr lang="en-US"/>
        </a:p>
      </dgm:t>
    </dgm:pt>
    <dgm:pt modelId="{E87F4DFC-BA80-45F4-9EDE-419AB8D56AF4}">
      <dgm:prSet phldrT="[Text]"/>
      <dgm:spPr/>
      <dgm:t>
        <a:bodyPr/>
        <a:lstStyle/>
        <a:p>
          <a:endParaRPr lang="en-US" dirty="0"/>
        </a:p>
      </dgm:t>
    </dgm:pt>
    <dgm:pt modelId="{112E5BCD-4440-4550-8217-587F9B552DAD}" type="parTrans" cxnId="{D13E9AAE-A2D0-4590-85A7-575BC94A522A}">
      <dgm:prSet/>
      <dgm:spPr/>
      <dgm:t>
        <a:bodyPr/>
        <a:lstStyle/>
        <a:p>
          <a:endParaRPr lang="en-US"/>
        </a:p>
      </dgm:t>
    </dgm:pt>
    <dgm:pt modelId="{EC66DD92-032D-4525-AC98-BBB946671297}" type="sibTrans" cxnId="{D13E9AAE-A2D0-4590-85A7-575BC94A522A}">
      <dgm:prSet/>
      <dgm:spPr/>
      <dgm:t>
        <a:bodyPr/>
        <a:lstStyle/>
        <a:p>
          <a:endParaRPr lang="en-US"/>
        </a:p>
      </dgm:t>
    </dgm:pt>
    <dgm:pt modelId="{6A2F7357-43B8-4C8B-A70D-C301B6FB5D29}">
      <dgm:prSet phldrT="[Text]"/>
      <dgm:spPr/>
      <dgm:t>
        <a:bodyPr/>
        <a:lstStyle/>
        <a:p>
          <a:endParaRPr lang="en-US" dirty="0"/>
        </a:p>
      </dgm:t>
    </dgm:pt>
    <dgm:pt modelId="{8E3C9684-C875-4828-B149-DE168C9B8B1C}" type="parTrans" cxnId="{6467DE31-515D-47F8-AC59-41AF4A247026}">
      <dgm:prSet/>
      <dgm:spPr/>
      <dgm:t>
        <a:bodyPr/>
        <a:lstStyle/>
        <a:p>
          <a:endParaRPr lang="en-US"/>
        </a:p>
      </dgm:t>
    </dgm:pt>
    <dgm:pt modelId="{A7468FE1-CEC2-4962-B1DA-12CC6DB5C68E}" type="sibTrans" cxnId="{6467DE31-515D-47F8-AC59-41AF4A247026}">
      <dgm:prSet/>
      <dgm:spPr/>
      <dgm:t>
        <a:bodyPr/>
        <a:lstStyle/>
        <a:p>
          <a:endParaRPr lang="en-US"/>
        </a:p>
      </dgm:t>
    </dgm:pt>
    <dgm:pt modelId="{39A7FD89-6381-44BB-80A3-0A641AA07360}">
      <dgm:prSet phldrT="[Text]"/>
      <dgm:spPr/>
      <dgm:t>
        <a:bodyPr/>
        <a:lstStyle/>
        <a:p>
          <a:endParaRPr lang="en-US" dirty="0"/>
        </a:p>
      </dgm:t>
    </dgm:pt>
    <dgm:pt modelId="{8773D2E2-CECA-40AF-A54D-EDF00CA72332}" type="parTrans" cxnId="{70002E83-8C9F-4B22-833F-8DD10B1E36CC}">
      <dgm:prSet/>
      <dgm:spPr/>
      <dgm:t>
        <a:bodyPr/>
        <a:lstStyle/>
        <a:p>
          <a:endParaRPr lang="en-US"/>
        </a:p>
      </dgm:t>
    </dgm:pt>
    <dgm:pt modelId="{0DA9AF2A-D95E-4DB3-9A6B-19EF101EEA39}" type="sibTrans" cxnId="{70002E83-8C9F-4B22-833F-8DD10B1E36CC}">
      <dgm:prSet/>
      <dgm:spPr/>
      <dgm:t>
        <a:bodyPr/>
        <a:lstStyle/>
        <a:p>
          <a:endParaRPr lang="en-US"/>
        </a:p>
      </dgm:t>
    </dgm:pt>
    <dgm:pt modelId="{F1EBF237-C986-473E-9A22-175F492556A9}">
      <dgm:prSet phldrT="[Text]"/>
      <dgm:spPr/>
      <dgm:t>
        <a:bodyPr/>
        <a:lstStyle/>
        <a:p>
          <a:endParaRPr lang="en-US" dirty="0"/>
        </a:p>
      </dgm:t>
    </dgm:pt>
    <dgm:pt modelId="{653B263E-3130-4CCB-8231-A92EA461058C}" type="parTrans" cxnId="{2C41D465-2F57-4ABA-9FD5-613FF10D60D4}">
      <dgm:prSet/>
      <dgm:spPr/>
      <dgm:t>
        <a:bodyPr/>
        <a:lstStyle/>
        <a:p>
          <a:endParaRPr lang="en-US"/>
        </a:p>
      </dgm:t>
    </dgm:pt>
    <dgm:pt modelId="{5F317A8B-D316-459E-B145-5C5D4AE8E69F}" type="sibTrans" cxnId="{2C41D465-2F57-4ABA-9FD5-613FF10D60D4}">
      <dgm:prSet/>
      <dgm:spPr/>
      <dgm:t>
        <a:bodyPr/>
        <a:lstStyle/>
        <a:p>
          <a:endParaRPr lang="en-US"/>
        </a:p>
      </dgm:t>
    </dgm:pt>
    <dgm:pt modelId="{2524C531-F3EF-487C-817F-76E6102EE3B3}">
      <dgm:prSet phldrT="[Text]"/>
      <dgm:spPr/>
      <dgm:t>
        <a:bodyPr/>
        <a:lstStyle/>
        <a:p>
          <a:endParaRPr lang="en-US" dirty="0"/>
        </a:p>
      </dgm:t>
    </dgm:pt>
    <dgm:pt modelId="{4B0249F9-9E2E-4B1F-9409-CF29C5153C8E}" type="parTrans" cxnId="{9D2B4D5D-FB28-4B27-B572-BB7266EDB58E}">
      <dgm:prSet/>
      <dgm:spPr/>
      <dgm:t>
        <a:bodyPr/>
        <a:lstStyle/>
        <a:p>
          <a:endParaRPr lang="en-US"/>
        </a:p>
      </dgm:t>
    </dgm:pt>
    <dgm:pt modelId="{1B4C3615-B86E-4259-A3AE-53FE66978ED6}" type="sibTrans" cxnId="{9D2B4D5D-FB28-4B27-B572-BB7266EDB58E}">
      <dgm:prSet/>
      <dgm:spPr/>
      <dgm:t>
        <a:bodyPr/>
        <a:lstStyle/>
        <a:p>
          <a:endParaRPr lang="en-US"/>
        </a:p>
      </dgm:t>
    </dgm:pt>
    <dgm:pt modelId="{DF8D27F8-E31E-4D4B-9B70-D6101DB8D805}">
      <dgm:prSet phldrT="[Text]"/>
      <dgm:spPr/>
      <dgm:t>
        <a:bodyPr/>
        <a:lstStyle/>
        <a:p>
          <a:endParaRPr lang="en-US" dirty="0"/>
        </a:p>
      </dgm:t>
    </dgm:pt>
    <dgm:pt modelId="{F55F01E3-E4F8-4BBE-974D-AE338D0AB811}" type="parTrans" cxnId="{0923FDF5-7276-4CA0-B6AC-EEE4A849BA69}">
      <dgm:prSet/>
      <dgm:spPr/>
      <dgm:t>
        <a:bodyPr/>
        <a:lstStyle/>
        <a:p>
          <a:endParaRPr lang="en-US"/>
        </a:p>
      </dgm:t>
    </dgm:pt>
    <dgm:pt modelId="{635000F4-BBB0-478B-864F-1BE9E54D58B8}" type="sibTrans" cxnId="{0923FDF5-7276-4CA0-B6AC-EEE4A849BA69}">
      <dgm:prSet/>
      <dgm:spPr/>
      <dgm:t>
        <a:bodyPr/>
        <a:lstStyle/>
        <a:p>
          <a:endParaRPr lang="en-US"/>
        </a:p>
      </dgm:t>
    </dgm:pt>
    <dgm:pt modelId="{1F9A58BC-1EA5-470C-97F6-DF8D8CD4E1F1}">
      <dgm:prSet phldrT="[Text]"/>
      <dgm:spPr/>
      <dgm:t>
        <a:bodyPr/>
        <a:lstStyle/>
        <a:p>
          <a:endParaRPr lang="en-US" dirty="0"/>
        </a:p>
      </dgm:t>
    </dgm:pt>
    <dgm:pt modelId="{DE8145BD-2653-4DAE-90D9-57CBC92DF6D2}" type="parTrans" cxnId="{F15EFA53-89CE-491A-8006-88FAAF5EBB09}">
      <dgm:prSet/>
      <dgm:spPr/>
      <dgm:t>
        <a:bodyPr/>
        <a:lstStyle/>
        <a:p>
          <a:endParaRPr lang="en-US"/>
        </a:p>
      </dgm:t>
    </dgm:pt>
    <dgm:pt modelId="{E8CA0B4A-9613-4389-8F0B-42C28B37AB91}" type="sibTrans" cxnId="{F15EFA53-89CE-491A-8006-88FAAF5EBB09}">
      <dgm:prSet/>
      <dgm:spPr/>
      <dgm:t>
        <a:bodyPr/>
        <a:lstStyle/>
        <a:p>
          <a:endParaRPr lang="en-US"/>
        </a:p>
      </dgm:t>
    </dgm:pt>
    <dgm:pt modelId="{027BF998-2F17-4DF9-8BDB-7B0BDBEC3E6E}">
      <dgm:prSet phldrT="[Text]"/>
      <dgm:spPr/>
      <dgm:t>
        <a:bodyPr/>
        <a:lstStyle/>
        <a:p>
          <a:endParaRPr lang="en-US" dirty="0"/>
        </a:p>
      </dgm:t>
    </dgm:pt>
    <dgm:pt modelId="{9EB1B004-2ED1-4CD2-B0CB-0DE061FA2104}" type="parTrans" cxnId="{06165625-D5A9-4249-9D70-DB784062C476}">
      <dgm:prSet/>
      <dgm:spPr/>
      <dgm:t>
        <a:bodyPr/>
        <a:lstStyle/>
        <a:p>
          <a:endParaRPr lang="en-US"/>
        </a:p>
      </dgm:t>
    </dgm:pt>
    <dgm:pt modelId="{87F89B0D-6633-448A-AECF-B8B43DE79150}" type="sibTrans" cxnId="{06165625-D5A9-4249-9D70-DB784062C476}">
      <dgm:prSet/>
      <dgm:spPr/>
      <dgm:t>
        <a:bodyPr/>
        <a:lstStyle/>
        <a:p>
          <a:endParaRPr lang="en-US"/>
        </a:p>
      </dgm:t>
    </dgm:pt>
    <dgm:pt modelId="{9723C075-73FF-417A-A72F-626D769CBB62}" type="pres">
      <dgm:prSet presAssocID="{29DA3961-E20E-42E8-A36B-96C57476346A}" presName="linear" presStyleCnt="0">
        <dgm:presLayoutVars>
          <dgm:dir/>
          <dgm:animLvl val="lvl"/>
          <dgm:resizeHandles val="exact"/>
        </dgm:presLayoutVars>
      </dgm:prSet>
      <dgm:spPr/>
    </dgm:pt>
    <dgm:pt modelId="{1CFD445C-EB64-47B7-B062-FF6A18D94266}" type="pres">
      <dgm:prSet presAssocID="{F98640EA-F06B-4223-94CC-3A060B6AAF81}" presName="parentLin" presStyleCnt="0"/>
      <dgm:spPr/>
    </dgm:pt>
    <dgm:pt modelId="{363B2CAE-F8C5-494D-AF73-197807B98625}" type="pres">
      <dgm:prSet presAssocID="{F98640EA-F06B-4223-94CC-3A060B6AAF81}" presName="parentLeftMargin" presStyleLbl="node1" presStyleIdx="0" presStyleCnt="3"/>
      <dgm:spPr/>
    </dgm:pt>
    <dgm:pt modelId="{0650CC15-9B84-44C4-9CE8-0B63E725E483}" type="pres">
      <dgm:prSet presAssocID="{F98640EA-F06B-4223-94CC-3A060B6AAF81}" presName="parentText" presStyleLbl="node1" presStyleIdx="0" presStyleCnt="3">
        <dgm:presLayoutVars>
          <dgm:chMax val="0"/>
          <dgm:bulletEnabled val="1"/>
        </dgm:presLayoutVars>
      </dgm:prSet>
      <dgm:spPr/>
    </dgm:pt>
    <dgm:pt modelId="{D91F5C65-3512-4D7B-9D51-8EABDEAC6390}" type="pres">
      <dgm:prSet presAssocID="{F98640EA-F06B-4223-94CC-3A060B6AAF81}" presName="negativeSpace" presStyleCnt="0"/>
      <dgm:spPr/>
    </dgm:pt>
    <dgm:pt modelId="{E5CF7994-16DD-472F-AB12-384E97C259B4}" type="pres">
      <dgm:prSet presAssocID="{F98640EA-F06B-4223-94CC-3A060B6AAF81}" presName="childText" presStyleLbl="conFgAcc1" presStyleIdx="0" presStyleCnt="3" custScaleX="100000" custScaleY="76724">
        <dgm:presLayoutVars>
          <dgm:bulletEnabled val="1"/>
        </dgm:presLayoutVars>
      </dgm:prSet>
      <dgm:spPr/>
    </dgm:pt>
    <dgm:pt modelId="{78DDBE2D-7257-4355-84E6-50A2EB9F5CE6}" type="pres">
      <dgm:prSet presAssocID="{99696A21-92CB-49D0-BB91-9E9A616C0906}" presName="spaceBetweenRectangles" presStyleCnt="0"/>
      <dgm:spPr/>
    </dgm:pt>
    <dgm:pt modelId="{EA0830ED-3927-43BF-B831-3833F3153346}" type="pres">
      <dgm:prSet presAssocID="{BE8D76C5-C5BA-4664-8C72-4667A8E3D543}" presName="parentLin" presStyleCnt="0"/>
      <dgm:spPr/>
    </dgm:pt>
    <dgm:pt modelId="{B581FDE8-721B-47E1-AD76-6D640437F69E}" type="pres">
      <dgm:prSet presAssocID="{BE8D76C5-C5BA-4664-8C72-4667A8E3D543}" presName="parentLeftMargin" presStyleLbl="node1" presStyleIdx="0" presStyleCnt="3"/>
      <dgm:spPr/>
    </dgm:pt>
    <dgm:pt modelId="{AE7B78F7-1500-4398-830A-65325F8A70BE}" type="pres">
      <dgm:prSet presAssocID="{BE8D76C5-C5BA-4664-8C72-4667A8E3D543}" presName="parentText" presStyleLbl="node1" presStyleIdx="1" presStyleCnt="3">
        <dgm:presLayoutVars>
          <dgm:chMax val="0"/>
          <dgm:bulletEnabled val="1"/>
        </dgm:presLayoutVars>
      </dgm:prSet>
      <dgm:spPr/>
    </dgm:pt>
    <dgm:pt modelId="{D88F5316-4CC9-4F25-ADEA-02CCA52BEAA8}" type="pres">
      <dgm:prSet presAssocID="{BE8D76C5-C5BA-4664-8C72-4667A8E3D543}" presName="negativeSpace" presStyleCnt="0"/>
      <dgm:spPr/>
    </dgm:pt>
    <dgm:pt modelId="{719AC312-CE55-4666-A21C-B4C8CFC09DC8}" type="pres">
      <dgm:prSet presAssocID="{BE8D76C5-C5BA-4664-8C72-4667A8E3D543}" presName="childText" presStyleLbl="conFgAcc1" presStyleIdx="1" presStyleCnt="3" custScaleY="72590">
        <dgm:presLayoutVars>
          <dgm:bulletEnabled val="1"/>
        </dgm:presLayoutVars>
      </dgm:prSet>
      <dgm:spPr/>
    </dgm:pt>
    <dgm:pt modelId="{CCC5318E-6263-4342-A085-D06BFC7E9FB2}" type="pres">
      <dgm:prSet presAssocID="{052683F0-09D4-426D-AC21-CABC30FBFD0B}" presName="spaceBetweenRectangles" presStyleCnt="0"/>
      <dgm:spPr/>
    </dgm:pt>
    <dgm:pt modelId="{0377D534-E197-497E-9E8D-490C56E05BAA}" type="pres">
      <dgm:prSet presAssocID="{B0931797-595B-4B28-A9E5-1A4427C7D772}" presName="parentLin" presStyleCnt="0"/>
      <dgm:spPr/>
    </dgm:pt>
    <dgm:pt modelId="{1B94FEF2-8E5C-44BB-BBF3-4B3B15F10871}" type="pres">
      <dgm:prSet presAssocID="{B0931797-595B-4B28-A9E5-1A4427C7D772}" presName="parentLeftMargin" presStyleLbl="node1" presStyleIdx="1" presStyleCnt="3"/>
      <dgm:spPr/>
    </dgm:pt>
    <dgm:pt modelId="{2D34B95F-2EA9-44AB-8E58-85AD761875A6}" type="pres">
      <dgm:prSet presAssocID="{B0931797-595B-4B28-A9E5-1A4427C7D772}" presName="parentText" presStyleLbl="node1" presStyleIdx="2" presStyleCnt="3">
        <dgm:presLayoutVars>
          <dgm:chMax val="0"/>
          <dgm:bulletEnabled val="1"/>
        </dgm:presLayoutVars>
      </dgm:prSet>
      <dgm:spPr/>
    </dgm:pt>
    <dgm:pt modelId="{83CD604D-3E8B-4E85-BFB6-E1EF6DA4ADE8}" type="pres">
      <dgm:prSet presAssocID="{B0931797-595B-4B28-A9E5-1A4427C7D772}" presName="negativeSpace" presStyleCnt="0"/>
      <dgm:spPr/>
    </dgm:pt>
    <dgm:pt modelId="{E2F4E7E6-73D1-4F4F-8DFB-F7002C3D36E6}" type="pres">
      <dgm:prSet presAssocID="{B0931797-595B-4B28-A9E5-1A4427C7D772}" presName="childText" presStyleLbl="conFgAcc1" presStyleIdx="2" presStyleCnt="3">
        <dgm:presLayoutVars>
          <dgm:bulletEnabled val="1"/>
        </dgm:presLayoutVars>
      </dgm:prSet>
      <dgm:spPr/>
    </dgm:pt>
  </dgm:ptLst>
  <dgm:cxnLst>
    <dgm:cxn modelId="{AE8D811D-AD5C-4795-8FCA-E2AA5CC04F9C}" type="presOf" srcId="{2524C531-F3EF-487C-817F-76E6102EE3B3}" destId="{E2F4E7E6-73D1-4F4F-8DFB-F7002C3D36E6}" srcOrd="0" destOrd="1" presId="urn:microsoft.com/office/officeart/2005/8/layout/list1"/>
    <dgm:cxn modelId="{06165625-D5A9-4249-9D70-DB784062C476}" srcId="{BE8D76C5-C5BA-4664-8C72-4667A8E3D543}" destId="{027BF998-2F17-4DF9-8BDB-7B0BDBEC3E6E}" srcOrd="0" destOrd="0" parTransId="{9EB1B004-2ED1-4CD2-B0CB-0DE061FA2104}" sibTransId="{87F89B0D-6633-448A-AECF-B8B43DE79150}"/>
    <dgm:cxn modelId="{C6A2DD2B-E204-4B89-9EE0-879811F43A41}" type="presOf" srcId="{F98640EA-F06B-4223-94CC-3A060B6AAF81}" destId="{363B2CAE-F8C5-494D-AF73-197807B98625}" srcOrd="0" destOrd="0" presId="urn:microsoft.com/office/officeart/2005/8/layout/list1"/>
    <dgm:cxn modelId="{6467DE31-515D-47F8-AC59-41AF4A247026}" srcId="{F98640EA-F06B-4223-94CC-3A060B6AAF81}" destId="{6A2F7357-43B8-4C8B-A70D-C301B6FB5D29}" srcOrd="1" destOrd="0" parTransId="{8E3C9684-C875-4828-B149-DE168C9B8B1C}" sibTransId="{A7468FE1-CEC2-4962-B1DA-12CC6DB5C68E}"/>
    <dgm:cxn modelId="{9D2B4D5D-FB28-4B27-B572-BB7266EDB58E}" srcId="{B0931797-595B-4B28-A9E5-1A4427C7D772}" destId="{2524C531-F3EF-487C-817F-76E6102EE3B3}" srcOrd="1" destOrd="0" parTransId="{4B0249F9-9E2E-4B1F-9409-CF29C5153C8E}" sibTransId="{1B4C3615-B86E-4259-A3AE-53FE66978ED6}"/>
    <dgm:cxn modelId="{E2BF1862-0BE4-4225-B381-D8C668ACB01A}" type="presOf" srcId="{29DA3961-E20E-42E8-A36B-96C57476346A}" destId="{9723C075-73FF-417A-A72F-626D769CBB62}" srcOrd="0" destOrd="0" presId="urn:microsoft.com/office/officeart/2005/8/layout/list1"/>
    <dgm:cxn modelId="{2C41D465-2F57-4ABA-9FD5-613FF10D60D4}" srcId="{BE8D76C5-C5BA-4664-8C72-4667A8E3D543}" destId="{F1EBF237-C986-473E-9A22-175F492556A9}" srcOrd="1" destOrd="0" parTransId="{653B263E-3130-4CCB-8231-A92EA461058C}" sibTransId="{5F317A8B-D316-459E-B145-5C5D4AE8E69F}"/>
    <dgm:cxn modelId="{3E436A50-8905-4FB0-B78C-73CD109C6F0D}" type="presOf" srcId="{F98640EA-F06B-4223-94CC-3A060B6AAF81}" destId="{0650CC15-9B84-44C4-9CE8-0B63E725E483}" srcOrd="1" destOrd="0" presId="urn:microsoft.com/office/officeart/2005/8/layout/list1"/>
    <dgm:cxn modelId="{FA0FDD70-3718-47FF-9C21-67B0D7EABD50}" srcId="{29DA3961-E20E-42E8-A36B-96C57476346A}" destId="{BE8D76C5-C5BA-4664-8C72-4667A8E3D543}" srcOrd="1" destOrd="0" parTransId="{E8FFA1F5-DDF4-447B-BDDB-DBB57CA27693}" sibTransId="{052683F0-09D4-426D-AC21-CABC30FBFD0B}"/>
    <dgm:cxn modelId="{7F903971-7317-4818-821F-00A4EA9C56E4}" type="presOf" srcId="{E87F4DFC-BA80-45F4-9EDE-419AB8D56AF4}" destId="{E5CF7994-16DD-472F-AB12-384E97C259B4}" srcOrd="0" destOrd="2" presId="urn:microsoft.com/office/officeart/2005/8/layout/list1"/>
    <dgm:cxn modelId="{E047B953-F29B-44A6-89D5-17A43C7D2CED}" type="presOf" srcId="{DF8D27F8-E31E-4D4B-9B70-D6101DB8D805}" destId="{E2F4E7E6-73D1-4F4F-8DFB-F7002C3D36E6}" srcOrd="0" destOrd="0" presId="urn:microsoft.com/office/officeart/2005/8/layout/list1"/>
    <dgm:cxn modelId="{F15EFA53-89CE-491A-8006-88FAAF5EBB09}" srcId="{F98640EA-F06B-4223-94CC-3A060B6AAF81}" destId="{1F9A58BC-1EA5-470C-97F6-DF8D8CD4E1F1}" srcOrd="0" destOrd="0" parTransId="{DE8145BD-2653-4DAE-90D9-57CBC92DF6D2}" sibTransId="{E8CA0B4A-9613-4389-8F0B-42C28B37AB91}"/>
    <dgm:cxn modelId="{A0AF167A-AE5D-46F9-A123-437A4CF17AAD}" type="presOf" srcId="{B0931797-595B-4B28-A9E5-1A4427C7D772}" destId="{2D34B95F-2EA9-44AB-8E58-85AD761875A6}" srcOrd="1" destOrd="0" presId="urn:microsoft.com/office/officeart/2005/8/layout/list1"/>
    <dgm:cxn modelId="{C6D94A7E-CA46-4C15-9102-F33664AB5738}" type="presOf" srcId="{BE8D76C5-C5BA-4664-8C72-4667A8E3D543}" destId="{AE7B78F7-1500-4398-830A-65325F8A70BE}" srcOrd="1" destOrd="0" presId="urn:microsoft.com/office/officeart/2005/8/layout/list1"/>
    <dgm:cxn modelId="{FB6AF980-4D29-4734-99B3-315CE3411517}" type="presOf" srcId="{027BF998-2F17-4DF9-8BDB-7B0BDBEC3E6E}" destId="{719AC312-CE55-4666-A21C-B4C8CFC09DC8}" srcOrd="0" destOrd="0" presId="urn:microsoft.com/office/officeart/2005/8/layout/list1"/>
    <dgm:cxn modelId="{70002E83-8C9F-4B22-833F-8DD10B1E36CC}" srcId="{BE8D76C5-C5BA-4664-8C72-4667A8E3D543}" destId="{39A7FD89-6381-44BB-80A3-0A641AA07360}" srcOrd="2" destOrd="0" parTransId="{8773D2E2-CECA-40AF-A54D-EDF00CA72332}" sibTransId="{0DA9AF2A-D95E-4DB3-9A6B-19EF101EEA39}"/>
    <dgm:cxn modelId="{2E2BB186-ACFF-4D3E-88FC-B09F526731E9}" srcId="{29DA3961-E20E-42E8-A36B-96C57476346A}" destId="{B0931797-595B-4B28-A9E5-1A4427C7D772}" srcOrd="2" destOrd="0" parTransId="{04876B6D-F865-4188-AE69-03EF459F45D7}" sibTransId="{4719AF97-2A15-4328-B333-6E88D93B4DAF}"/>
    <dgm:cxn modelId="{69AE9E90-E826-4B13-874E-A2AC452C6956}" type="presOf" srcId="{1F9A58BC-1EA5-470C-97F6-DF8D8CD4E1F1}" destId="{E5CF7994-16DD-472F-AB12-384E97C259B4}" srcOrd="0" destOrd="0" presId="urn:microsoft.com/office/officeart/2005/8/layout/list1"/>
    <dgm:cxn modelId="{E6C4029E-C1FD-4620-A159-90641EDAB056}" type="presOf" srcId="{B0931797-595B-4B28-A9E5-1A4427C7D772}" destId="{1B94FEF2-8E5C-44BB-BBF3-4B3B15F10871}" srcOrd="0" destOrd="0" presId="urn:microsoft.com/office/officeart/2005/8/layout/list1"/>
    <dgm:cxn modelId="{544C03A0-5C2F-4BC8-8289-A7C4DF9C8C67}" type="presOf" srcId="{6A2F7357-43B8-4C8B-A70D-C301B6FB5D29}" destId="{E5CF7994-16DD-472F-AB12-384E97C259B4}" srcOrd="0" destOrd="1" presId="urn:microsoft.com/office/officeart/2005/8/layout/list1"/>
    <dgm:cxn modelId="{B73BFEA1-65D7-479D-87CD-E6DAAECA08B5}" srcId="{29DA3961-E20E-42E8-A36B-96C57476346A}" destId="{F98640EA-F06B-4223-94CC-3A060B6AAF81}" srcOrd="0" destOrd="0" parTransId="{B3C819D3-E70C-4E32-AAA4-7E0E975521BB}" sibTransId="{99696A21-92CB-49D0-BB91-9E9A616C0906}"/>
    <dgm:cxn modelId="{D13E9AAE-A2D0-4590-85A7-575BC94A522A}" srcId="{F98640EA-F06B-4223-94CC-3A060B6AAF81}" destId="{E87F4DFC-BA80-45F4-9EDE-419AB8D56AF4}" srcOrd="2" destOrd="0" parTransId="{112E5BCD-4440-4550-8217-587F9B552DAD}" sibTransId="{EC66DD92-032D-4525-AC98-BBB946671297}"/>
    <dgm:cxn modelId="{47E331DA-CD15-4CDA-9E4B-7CF94E32158F}" type="presOf" srcId="{BE8D76C5-C5BA-4664-8C72-4667A8E3D543}" destId="{B581FDE8-721B-47E1-AD76-6D640437F69E}" srcOrd="0" destOrd="0" presId="urn:microsoft.com/office/officeart/2005/8/layout/list1"/>
    <dgm:cxn modelId="{4ED000ED-250F-4D87-907B-531BA219852E}" type="presOf" srcId="{39A7FD89-6381-44BB-80A3-0A641AA07360}" destId="{719AC312-CE55-4666-A21C-B4C8CFC09DC8}" srcOrd="0" destOrd="2" presId="urn:microsoft.com/office/officeart/2005/8/layout/list1"/>
    <dgm:cxn modelId="{8E48C0EE-FEFA-46C2-85E9-10725B9540DE}" type="presOf" srcId="{F1EBF237-C986-473E-9A22-175F492556A9}" destId="{719AC312-CE55-4666-A21C-B4C8CFC09DC8}" srcOrd="0" destOrd="1" presId="urn:microsoft.com/office/officeart/2005/8/layout/list1"/>
    <dgm:cxn modelId="{0923FDF5-7276-4CA0-B6AC-EEE4A849BA69}" srcId="{B0931797-595B-4B28-A9E5-1A4427C7D772}" destId="{DF8D27F8-E31E-4D4B-9B70-D6101DB8D805}" srcOrd="0" destOrd="0" parTransId="{F55F01E3-E4F8-4BBE-974D-AE338D0AB811}" sibTransId="{635000F4-BBB0-478B-864F-1BE9E54D58B8}"/>
    <dgm:cxn modelId="{FC234570-F9B5-4B8D-9941-2E53473C013F}" type="presParOf" srcId="{9723C075-73FF-417A-A72F-626D769CBB62}" destId="{1CFD445C-EB64-47B7-B062-FF6A18D94266}" srcOrd="0" destOrd="0" presId="urn:microsoft.com/office/officeart/2005/8/layout/list1"/>
    <dgm:cxn modelId="{F4ED578F-5DA3-40CD-BCB0-AE86A22FA830}" type="presParOf" srcId="{1CFD445C-EB64-47B7-B062-FF6A18D94266}" destId="{363B2CAE-F8C5-494D-AF73-197807B98625}" srcOrd="0" destOrd="0" presId="urn:microsoft.com/office/officeart/2005/8/layout/list1"/>
    <dgm:cxn modelId="{D618E923-59D6-496F-BCD4-2AF2D17878EF}" type="presParOf" srcId="{1CFD445C-EB64-47B7-B062-FF6A18D94266}" destId="{0650CC15-9B84-44C4-9CE8-0B63E725E483}" srcOrd="1" destOrd="0" presId="urn:microsoft.com/office/officeart/2005/8/layout/list1"/>
    <dgm:cxn modelId="{87A38E6F-77BC-42A5-AF9C-0257BAD0E8AA}" type="presParOf" srcId="{9723C075-73FF-417A-A72F-626D769CBB62}" destId="{D91F5C65-3512-4D7B-9D51-8EABDEAC6390}" srcOrd="1" destOrd="0" presId="urn:microsoft.com/office/officeart/2005/8/layout/list1"/>
    <dgm:cxn modelId="{24BF4D18-6633-412C-A333-65C616162769}" type="presParOf" srcId="{9723C075-73FF-417A-A72F-626D769CBB62}" destId="{E5CF7994-16DD-472F-AB12-384E97C259B4}" srcOrd="2" destOrd="0" presId="urn:microsoft.com/office/officeart/2005/8/layout/list1"/>
    <dgm:cxn modelId="{9443389A-F38E-455A-87D7-4C46743D793E}" type="presParOf" srcId="{9723C075-73FF-417A-A72F-626D769CBB62}" destId="{78DDBE2D-7257-4355-84E6-50A2EB9F5CE6}" srcOrd="3" destOrd="0" presId="urn:microsoft.com/office/officeart/2005/8/layout/list1"/>
    <dgm:cxn modelId="{DC07A664-20DA-4A1D-B1C2-57944598A9CE}" type="presParOf" srcId="{9723C075-73FF-417A-A72F-626D769CBB62}" destId="{EA0830ED-3927-43BF-B831-3833F3153346}" srcOrd="4" destOrd="0" presId="urn:microsoft.com/office/officeart/2005/8/layout/list1"/>
    <dgm:cxn modelId="{97A7CBD5-AD83-4546-97A9-F345F4C3E3A4}" type="presParOf" srcId="{EA0830ED-3927-43BF-B831-3833F3153346}" destId="{B581FDE8-721B-47E1-AD76-6D640437F69E}" srcOrd="0" destOrd="0" presId="urn:microsoft.com/office/officeart/2005/8/layout/list1"/>
    <dgm:cxn modelId="{024CAD79-651A-4170-8E36-984E85D7B87D}" type="presParOf" srcId="{EA0830ED-3927-43BF-B831-3833F3153346}" destId="{AE7B78F7-1500-4398-830A-65325F8A70BE}" srcOrd="1" destOrd="0" presId="urn:microsoft.com/office/officeart/2005/8/layout/list1"/>
    <dgm:cxn modelId="{2673D126-4B8B-4404-8C6F-489D03A6F380}" type="presParOf" srcId="{9723C075-73FF-417A-A72F-626D769CBB62}" destId="{D88F5316-4CC9-4F25-ADEA-02CCA52BEAA8}" srcOrd="5" destOrd="0" presId="urn:microsoft.com/office/officeart/2005/8/layout/list1"/>
    <dgm:cxn modelId="{BC2C57DD-F425-4FA3-99BB-ACE115C76890}" type="presParOf" srcId="{9723C075-73FF-417A-A72F-626D769CBB62}" destId="{719AC312-CE55-4666-A21C-B4C8CFC09DC8}" srcOrd="6" destOrd="0" presId="urn:microsoft.com/office/officeart/2005/8/layout/list1"/>
    <dgm:cxn modelId="{6CD61E1A-B54C-4028-B5E2-43F583B029E0}" type="presParOf" srcId="{9723C075-73FF-417A-A72F-626D769CBB62}" destId="{CCC5318E-6263-4342-A085-D06BFC7E9FB2}" srcOrd="7" destOrd="0" presId="urn:microsoft.com/office/officeart/2005/8/layout/list1"/>
    <dgm:cxn modelId="{5C1F83A1-0DB5-404B-A6BC-6B76F27D2D13}" type="presParOf" srcId="{9723C075-73FF-417A-A72F-626D769CBB62}" destId="{0377D534-E197-497E-9E8D-490C56E05BAA}" srcOrd="8" destOrd="0" presId="urn:microsoft.com/office/officeart/2005/8/layout/list1"/>
    <dgm:cxn modelId="{C46A621D-88AB-4E9E-A249-0E5A7C0CF724}" type="presParOf" srcId="{0377D534-E197-497E-9E8D-490C56E05BAA}" destId="{1B94FEF2-8E5C-44BB-BBF3-4B3B15F10871}" srcOrd="0" destOrd="0" presId="urn:microsoft.com/office/officeart/2005/8/layout/list1"/>
    <dgm:cxn modelId="{81A108D7-37A9-4B18-B5C5-F898D01F4588}" type="presParOf" srcId="{0377D534-E197-497E-9E8D-490C56E05BAA}" destId="{2D34B95F-2EA9-44AB-8E58-85AD761875A6}" srcOrd="1" destOrd="0" presId="urn:microsoft.com/office/officeart/2005/8/layout/list1"/>
    <dgm:cxn modelId="{F928B5FA-B349-48AF-A68B-4934CCEA42FF}" type="presParOf" srcId="{9723C075-73FF-417A-A72F-626D769CBB62}" destId="{83CD604D-3E8B-4E85-BFB6-E1EF6DA4ADE8}" srcOrd="9" destOrd="0" presId="urn:microsoft.com/office/officeart/2005/8/layout/list1"/>
    <dgm:cxn modelId="{C763AE42-B873-4BE1-9604-97A53E3CCC4A}" type="presParOf" srcId="{9723C075-73FF-417A-A72F-626D769CBB62}" destId="{E2F4E7E6-73D1-4F4F-8DFB-F7002C3D36E6}"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CF7994-16DD-472F-AB12-384E97C259B4}">
      <dsp:nvSpPr>
        <dsp:cNvPr id="0" name=""/>
        <dsp:cNvSpPr/>
      </dsp:nvSpPr>
      <dsp:spPr>
        <a:xfrm>
          <a:off x="0" y="340369"/>
          <a:ext cx="7848600" cy="1218070"/>
        </a:xfrm>
        <a:prstGeom prst="rect">
          <a:avLst/>
        </a:prstGeom>
        <a:solidFill>
          <a:schemeClr val="lt1">
            <a:alpha val="90000"/>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139" tIns="312420" rIns="609139" bIns="106680" numCol="1" spcCol="1270" anchor="t" anchorCtr="0">
          <a:noAutofit/>
        </a:bodyPr>
        <a:lstStyle/>
        <a:p>
          <a:pPr marL="114300" lvl="1" indent="-114300" algn="l" defTabSz="666750">
            <a:lnSpc>
              <a:spcPct val="90000"/>
            </a:lnSpc>
            <a:spcBef>
              <a:spcPct val="0"/>
            </a:spcBef>
            <a:spcAft>
              <a:spcPct val="15000"/>
            </a:spcAft>
            <a:buChar char="•"/>
          </a:pPr>
          <a:endParaRPr lang="en-US" sz="1500" kern="1200" dirty="0"/>
        </a:p>
        <a:p>
          <a:pPr marL="114300" lvl="1" indent="-114300" algn="l" defTabSz="666750">
            <a:lnSpc>
              <a:spcPct val="90000"/>
            </a:lnSpc>
            <a:spcBef>
              <a:spcPct val="0"/>
            </a:spcBef>
            <a:spcAft>
              <a:spcPct val="15000"/>
            </a:spcAft>
            <a:buChar char="•"/>
          </a:pPr>
          <a:endParaRPr lang="en-US" sz="1500" kern="1200" dirty="0"/>
        </a:p>
        <a:p>
          <a:pPr marL="114300" lvl="1" indent="-114300" algn="l" defTabSz="666750">
            <a:lnSpc>
              <a:spcPct val="90000"/>
            </a:lnSpc>
            <a:spcBef>
              <a:spcPct val="0"/>
            </a:spcBef>
            <a:spcAft>
              <a:spcPct val="15000"/>
            </a:spcAft>
            <a:buChar char="•"/>
          </a:pPr>
          <a:endParaRPr lang="en-US" sz="1500" kern="1200" dirty="0"/>
        </a:p>
      </dsp:txBody>
      <dsp:txXfrm>
        <a:off x="0" y="340369"/>
        <a:ext cx="7848600" cy="1218070"/>
      </dsp:txXfrm>
    </dsp:sp>
    <dsp:sp modelId="{0650CC15-9B84-44C4-9CE8-0B63E725E483}">
      <dsp:nvSpPr>
        <dsp:cNvPr id="0" name=""/>
        <dsp:cNvSpPr/>
      </dsp:nvSpPr>
      <dsp:spPr>
        <a:xfrm>
          <a:off x="392430" y="30409"/>
          <a:ext cx="5494020" cy="619920"/>
        </a:xfrm>
        <a:prstGeom prst="roundRect">
          <a:avLst/>
        </a:prstGeom>
        <a:solidFill>
          <a:schemeClr val="accent5">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7661" tIns="0" rIns="207661" bIns="0" numCol="1" spcCol="1270" anchor="ctr" anchorCtr="0">
          <a:noAutofit/>
        </a:bodyPr>
        <a:lstStyle/>
        <a:p>
          <a:pPr marL="0" lvl="0" indent="0" algn="l" defTabSz="1066800">
            <a:lnSpc>
              <a:spcPct val="90000"/>
            </a:lnSpc>
            <a:spcBef>
              <a:spcPct val="0"/>
            </a:spcBef>
            <a:spcAft>
              <a:spcPct val="35000"/>
            </a:spcAft>
            <a:buNone/>
          </a:pPr>
          <a:r>
            <a:rPr lang="en-US" sz="2400" b="1" kern="1200" dirty="0"/>
            <a:t>Libraries</a:t>
          </a:r>
        </a:p>
      </dsp:txBody>
      <dsp:txXfrm>
        <a:off x="422692" y="60671"/>
        <a:ext cx="5433496" cy="559396"/>
      </dsp:txXfrm>
    </dsp:sp>
    <dsp:sp modelId="{719AC312-CE55-4666-A21C-B4C8CFC09DC8}">
      <dsp:nvSpPr>
        <dsp:cNvPr id="0" name=""/>
        <dsp:cNvSpPr/>
      </dsp:nvSpPr>
      <dsp:spPr>
        <a:xfrm>
          <a:off x="0" y="1981800"/>
          <a:ext cx="7848600" cy="1152438"/>
        </a:xfrm>
        <a:prstGeom prst="rect">
          <a:avLst/>
        </a:prstGeom>
        <a:solidFill>
          <a:schemeClr val="lt1">
            <a:alpha val="90000"/>
            <a:hueOff val="0"/>
            <a:satOff val="0"/>
            <a:lumOff val="0"/>
            <a:alphaOff val="0"/>
          </a:schemeClr>
        </a:solidFill>
        <a:ln w="25400" cap="flat" cmpd="sng" algn="ctr">
          <a:solidFill>
            <a:schemeClr val="accent5">
              <a:shade val="80000"/>
              <a:hueOff val="102610"/>
              <a:satOff val="-1119"/>
              <a:lumOff val="1278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139" tIns="312420" rIns="609139" bIns="106680" numCol="1" spcCol="1270" anchor="t" anchorCtr="0">
          <a:noAutofit/>
        </a:bodyPr>
        <a:lstStyle/>
        <a:p>
          <a:pPr marL="114300" lvl="1" indent="-114300" algn="l" defTabSz="666750">
            <a:lnSpc>
              <a:spcPct val="90000"/>
            </a:lnSpc>
            <a:spcBef>
              <a:spcPct val="0"/>
            </a:spcBef>
            <a:spcAft>
              <a:spcPct val="15000"/>
            </a:spcAft>
            <a:buChar char="•"/>
          </a:pPr>
          <a:endParaRPr lang="en-US" sz="1500" kern="1200" dirty="0"/>
        </a:p>
        <a:p>
          <a:pPr marL="114300" lvl="1" indent="-114300" algn="l" defTabSz="666750">
            <a:lnSpc>
              <a:spcPct val="90000"/>
            </a:lnSpc>
            <a:spcBef>
              <a:spcPct val="0"/>
            </a:spcBef>
            <a:spcAft>
              <a:spcPct val="15000"/>
            </a:spcAft>
            <a:buChar char="•"/>
          </a:pPr>
          <a:endParaRPr lang="en-US" sz="1500" kern="1200" dirty="0"/>
        </a:p>
        <a:p>
          <a:pPr marL="114300" lvl="1" indent="-114300" algn="l" defTabSz="666750">
            <a:lnSpc>
              <a:spcPct val="90000"/>
            </a:lnSpc>
            <a:spcBef>
              <a:spcPct val="0"/>
            </a:spcBef>
            <a:spcAft>
              <a:spcPct val="15000"/>
            </a:spcAft>
            <a:buChar char="•"/>
          </a:pPr>
          <a:endParaRPr lang="en-US" sz="1500" kern="1200" dirty="0"/>
        </a:p>
      </dsp:txBody>
      <dsp:txXfrm>
        <a:off x="0" y="1981800"/>
        <a:ext cx="7848600" cy="1152438"/>
      </dsp:txXfrm>
    </dsp:sp>
    <dsp:sp modelId="{AE7B78F7-1500-4398-830A-65325F8A70BE}">
      <dsp:nvSpPr>
        <dsp:cNvPr id="0" name=""/>
        <dsp:cNvSpPr/>
      </dsp:nvSpPr>
      <dsp:spPr>
        <a:xfrm>
          <a:off x="392430" y="1671840"/>
          <a:ext cx="5494020" cy="619920"/>
        </a:xfrm>
        <a:prstGeom prst="roundRect">
          <a:avLst/>
        </a:prstGeom>
        <a:solidFill>
          <a:schemeClr val="accent5">
            <a:shade val="80000"/>
            <a:hueOff val="102610"/>
            <a:satOff val="-1119"/>
            <a:lumOff val="1278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7661" tIns="0" rIns="207661" bIns="0" numCol="1" spcCol="1270" anchor="ctr" anchorCtr="0">
          <a:noAutofit/>
        </a:bodyPr>
        <a:lstStyle/>
        <a:p>
          <a:pPr marL="0" lvl="0" indent="0" algn="l" defTabSz="1066800">
            <a:lnSpc>
              <a:spcPct val="90000"/>
            </a:lnSpc>
            <a:spcBef>
              <a:spcPct val="0"/>
            </a:spcBef>
            <a:spcAft>
              <a:spcPct val="35000"/>
            </a:spcAft>
            <a:buNone/>
          </a:pPr>
          <a:r>
            <a:rPr lang="en-US" sz="2400" b="1" kern="1200" dirty="0"/>
            <a:t>Publishers</a:t>
          </a:r>
        </a:p>
      </dsp:txBody>
      <dsp:txXfrm>
        <a:off x="422692" y="1702102"/>
        <a:ext cx="5433496" cy="559396"/>
      </dsp:txXfrm>
    </dsp:sp>
    <dsp:sp modelId="{E2F4E7E6-73D1-4F4F-8DFB-F7002C3D36E6}">
      <dsp:nvSpPr>
        <dsp:cNvPr id="0" name=""/>
        <dsp:cNvSpPr/>
      </dsp:nvSpPr>
      <dsp:spPr>
        <a:xfrm>
          <a:off x="0" y="3557599"/>
          <a:ext cx="7848600" cy="1223775"/>
        </a:xfrm>
        <a:prstGeom prst="rect">
          <a:avLst/>
        </a:prstGeom>
        <a:solidFill>
          <a:schemeClr val="lt1">
            <a:alpha val="90000"/>
            <a:hueOff val="0"/>
            <a:satOff val="0"/>
            <a:lumOff val="0"/>
            <a:alphaOff val="0"/>
          </a:schemeClr>
        </a:solidFill>
        <a:ln w="25400" cap="flat" cmpd="sng" algn="ctr">
          <a:solidFill>
            <a:schemeClr val="accent5">
              <a:shade val="80000"/>
              <a:hueOff val="205221"/>
              <a:satOff val="-2238"/>
              <a:lumOff val="2557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139" tIns="312420" rIns="609139" bIns="106680" numCol="1" spcCol="1270" anchor="t" anchorCtr="0">
          <a:noAutofit/>
        </a:bodyPr>
        <a:lstStyle/>
        <a:p>
          <a:pPr marL="114300" lvl="1" indent="-114300" algn="l" defTabSz="666750">
            <a:lnSpc>
              <a:spcPct val="90000"/>
            </a:lnSpc>
            <a:spcBef>
              <a:spcPct val="0"/>
            </a:spcBef>
            <a:spcAft>
              <a:spcPct val="15000"/>
            </a:spcAft>
            <a:buChar char="•"/>
          </a:pPr>
          <a:endParaRPr lang="en-US" sz="1500" kern="1200" dirty="0"/>
        </a:p>
        <a:p>
          <a:pPr marL="114300" lvl="1" indent="-114300" algn="l" defTabSz="666750">
            <a:lnSpc>
              <a:spcPct val="90000"/>
            </a:lnSpc>
            <a:spcBef>
              <a:spcPct val="0"/>
            </a:spcBef>
            <a:spcAft>
              <a:spcPct val="15000"/>
            </a:spcAft>
            <a:buChar char="•"/>
          </a:pPr>
          <a:endParaRPr lang="en-US" sz="1500" kern="1200" dirty="0"/>
        </a:p>
      </dsp:txBody>
      <dsp:txXfrm>
        <a:off x="0" y="3557599"/>
        <a:ext cx="7848600" cy="1223775"/>
      </dsp:txXfrm>
    </dsp:sp>
    <dsp:sp modelId="{2D34B95F-2EA9-44AB-8E58-85AD761875A6}">
      <dsp:nvSpPr>
        <dsp:cNvPr id="0" name=""/>
        <dsp:cNvSpPr/>
      </dsp:nvSpPr>
      <dsp:spPr>
        <a:xfrm>
          <a:off x="392430" y="3247639"/>
          <a:ext cx="5494020" cy="619920"/>
        </a:xfrm>
        <a:prstGeom prst="roundRect">
          <a:avLst/>
        </a:prstGeom>
        <a:solidFill>
          <a:schemeClr val="accent5">
            <a:shade val="80000"/>
            <a:hueOff val="205221"/>
            <a:satOff val="-2238"/>
            <a:lumOff val="2557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7661" tIns="0" rIns="207661" bIns="0" numCol="1" spcCol="1270" anchor="ctr" anchorCtr="0">
          <a:noAutofit/>
        </a:bodyPr>
        <a:lstStyle/>
        <a:p>
          <a:pPr marL="0" lvl="0" indent="0" algn="l" defTabSz="1066800">
            <a:lnSpc>
              <a:spcPct val="90000"/>
            </a:lnSpc>
            <a:spcBef>
              <a:spcPct val="0"/>
            </a:spcBef>
            <a:spcAft>
              <a:spcPct val="35000"/>
            </a:spcAft>
            <a:buNone/>
          </a:pPr>
          <a:r>
            <a:rPr lang="en-US" sz="2400" b="1" kern="1200" dirty="0"/>
            <a:t>Service Providers</a:t>
          </a:r>
        </a:p>
      </dsp:txBody>
      <dsp:txXfrm>
        <a:off x="422692" y="3277901"/>
        <a:ext cx="5433496" cy="559396"/>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20E9A1-FB52-A146-B835-F05916D0C1BB}" type="datetimeFigureOut">
              <a:rPr lang="en-US" smtClean="0"/>
              <a:t>2/23/2020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A64EE2-9B7F-A64B-89C0-B878200B2457}" type="slidenum">
              <a:rPr lang="en-US" smtClean="0"/>
              <a:t>‹#›</a:t>
            </a:fld>
            <a:endParaRPr lang="en-US" dirty="0"/>
          </a:p>
        </p:txBody>
      </p:sp>
    </p:spTree>
    <p:extLst>
      <p:ext uri="{BB962C8B-B14F-4D97-AF65-F5344CB8AC3E}">
        <p14:creationId xmlns:p14="http://schemas.microsoft.com/office/powerpoint/2010/main" val="21141944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A64EE2-9B7F-A64B-89C0-B878200B2457}" type="slidenum">
              <a:rPr lang="en-US" smtClean="0"/>
              <a:t>0</a:t>
            </a:fld>
            <a:endParaRPr lang="en-US" dirty="0"/>
          </a:p>
        </p:txBody>
      </p:sp>
    </p:spTree>
    <p:extLst>
      <p:ext uri="{BB962C8B-B14F-4D97-AF65-F5344CB8AC3E}">
        <p14:creationId xmlns:p14="http://schemas.microsoft.com/office/powerpoint/2010/main" val="16895004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074AC7-886E-3D41-869D-424C08CED41A}" type="slidenum">
              <a:rPr lang="en-US" smtClean="0"/>
              <a:t>12</a:t>
            </a:fld>
            <a:endParaRPr lang="en-US"/>
          </a:p>
        </p:txBody>
      </p:sp>
    </p:spTree>
    <p:extLst>
      <p:ext uri="{BB962C8B-B14F-4D97-AF65-F5344CB8AC3E}">
        <p14:creationId xmlns:p14="http://schemas.microsoft.com/office/powerpoint/2010/main" val="40579560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074AC7-886E-3D41-869D-424C08CED41A}" type="slidenum">
              <a:rPr lang="en-US" smtClean="0"/>
              <a:t>13</a:t>
            </a:fld>
            <a:endParaRPr lang="en-US"/>
          </a:p>
        </p:txBody>
      </p:sp>
    </p:spTree>
    <p:extLst>
      <p:ext uri="{BB962C8B-B14F-4D97-AF65-F5344CB8AC3E}">
        <p14:creationId xmlns:p14="http://schemas.microsoft.com/office/powerpoint/2010/main" val="2786320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074AC7-886E-3D41-869D-424C08CED41A}" type="slidenum">
              <a:rPr lang="en-US" smtClean="0"/>
              <a:t>14</a:t>
            </a:fld>
            <a:endParaRPr lang="en-US"/>
          </a:p>
        </p:txBody>
      </p:sp>
    </p:spTree>
    <p:extLst>
      <p:ext uri="{BB962C8B-B14F-4D97-AF65-F5344CB8AC3E}">
        <p14:creationId xmlns:p14="http://schemas.microsoft.com/office/powerpoint/2010/main" val="16801128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074AC7-886E-3D41-869D-424C08CED41A}" type="slidenum">
              <a:rPr lang="en-US" smtClean="0"/>
              <a:t>15</a:t>
            </a:fld>
            <a:endParaRPr lang="en-US"/>
          </a:p>
        </p:txBody>
      </p:sp>
    </p:spTree>
    <p:extLst>
      <p:ext uri="{BB962C8B-B14F-4D97-AF65-F5344CB8AC3E}">
        <p14:creationId xmlns:p14="http://schemas.microsoft.com/office/powerpoint/2010/main" val="32046401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074AC7-886E-3D41-869D-424C08CED41A}" type="slidenum">
              <a:rPr lang="en-US" smtClean="0"/>
              <a:t>16</a:t>
            </a:fld>
            <a:endParaRPr lang="en-US"/>
          </a:p>
        </p:txBody>
      </p:sp>
    </p:spTree>
    <p:extLst>
      <p:ext uri="{BB962C8B-B14F-4D97-AF65-F5344CB8AC3E}">
        <p14:creationId xmlns:p14="http://schemas.microsoft.com/office/powerpoint/2010/main" val="36399641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074AC7-886E-3D41-869D-424C08CED41A}" type="slidenum">
              <a:rPr lang="en-US" smtClean="0"/>
              <a:t>17</a:t>
            </a:fld>
            <a:endParaRPr lang="en-US"/>
          </a:p>
        </p:txBody>
      </p:sp>
    </p:spTree>
    <p:extLst>
      <p:ext uri="{BB962C8B-B14F-4D97-AF65-F5344CB8AC3E}">
        <p14:creationId xmlns:p14="http://schemas.microsoft.com/office/powerpoint/2010/main" val="40995091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074AC7-886E-3D41-869D-424C08CED41A}" type="slidenum">
              <a:rPr lang="en-US" smtClean="0"/>
              <a:t>18</a:t>
            </a:fld>
            <a:endParaRPr lang="en-US"/>
          </a:p>
        </p:txBody>
      </p:sp>
    </p:spTree>
    <p:extLst>
      <p:ext uri="{BB962C8B-B14F-4D97-AF65-F5344CB8AC3E}">
        <p14:creationId xmlns:p14="http://schemas.microsoft.com/office/powerpoint/2010/main" val="10550138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074AC7-886E-3D41-869D-424C08CED41A}" type="slidenum">
              <a:rPr lang="en-US" smtClean="0"/>
              <a:t>19</a:t>
            </a:fld>
            <a:endParaRPr lang="en-US"/>
          </a:p>
        </p:txBody>
      </p:sp>
    </p:spTree>
    <p:extLst>
      <p:ext uri="{BB962C8B-B14F-4D97-AF65-F5344CB8AC3E}">
        <p14:creationId xmlns:p14="http://schemas.microsoft.com/office/powerpoint/2010/main" val="30214135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074AC7-886E-3D41-869D-424C08CED41A}" type="slidenum">
              <a:rPr lang="en-US" smtClean="0"/>
              <a:t>20</a:t>
            </a:fld>
            <a:endParaRPr lang="en-US"/>
          </a:p>
        </p:txBody>
      </p:sp>
    </p:spTree>
    <p:extLst>
      <p:ext uri="{BB962C8B-B14F-4D97-AF65-F5344CB8AC3E}">
        <p14:creationId xmlns:p14="http://schemas.microsoft.com/office/powerpoint/2010/main" val="7745370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074AC7-886E-3D41-869D-424C08CED41A}" type="slidenum">
              <a:rPr lang="en-US" smtClean="0"/>
              <a:t>21</a:t>
            </a:fld>
            <a:endParaRPr lang="en-US"/>
          </a:p>
        </p:txBody>
      </p:sp>
    </p:spTree>
    <p:extLst>
      <p:ext uri="{BB962C8B-B14F-4D97-AF65-F5344CB8AC3E}">
        <p14:creationId xmlns:p14="http://schemas.microsoft.com/office/powerpoint/2010/main" val="36100245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rtl="0" fontAlgn="base"/>
            <a:r>
              <a:rPr lang="en-US" sz="1200" b="0" i="0" u="none" strike="noStrike" kern="1200" dirty="0">
                <a:solidFill>
                  <a:schemeClr val="tx1"/>
                </a:solidFill>
                <a:effectLst/>
                <a:latin typeface="+mn-lt"/>
                <a:ea typeface="+mn-ea"/>
                <a:cs typeface="+mn-cs"/>
              </a:rPr>
              <a:t>Growing concern among discovery service providers that different publishers were contributing different amounts of metadata/full text.</a:t>
            </a:r>
          </a:p>
          <a:p>
            <a:pPr rtl="0" fontAlgn="base"/>
            <a:r>
              <a:rPr lang="en-US" sz="1200" b="0" i="0" u="none" strike="noStrike" kern="1200" dirty="0">
                <a:solidFill>
                  <a:schemeClr val="tx1"/>
                </a:solidFill>
                <a:effectLst/>
                <a:latin typeface="+mn-lt"/>
                <a:ea typeface="+mn-ea"/>
                <a:cs typeface="+mn-cs"/>
              </a:rPr>
              <a:t>Content providers, particularly A&amp;I’s, were concerned that their contributions to discovery would not be adequately credited and would threaten their business.</a:t>
            </a:r>
          </a:p>
          <a:p>
            <a:pPr rtl="0" fontAlgn="base"/>
            <a:r>
              <a:rPr lang="en-US" sz="1200" b="0" i="0" u="none" strike="noStrike" kern="1200" dirty="0">
                <a:solidFill>
                  <a:schemeClr val="tx1"/>
                </a:solidFill>
                <a:effectLst/>
                <a:latin typeface="+mn-lt"/>
                <a:ea typeface="+mn-ea"/>
                <a:cs typeface="+mn-cs"/>
              </a:rPr>
              <a:t>Many libraries felt that their choice of discovery platforms was limited by content coverage and bias concerns</a:t>
            </a:r>
          </a:p>
          <a:p>
            <a:endParaRPr lang="en-US" dirty="0"/>
          </a:p>
        </p:txBody>
      </p:sp>
      <p:sp>
        <p:nvSpPr>
          <p:cNvPr id="4" name="Slide Number Placeholder 3"/>
          <p:cNvSpPr>
            <a:spLocks noGrp="1"/>
          </p:cNvSpPr>
          <p:nvPr>
            <p:ph type="sldNum" sz="quarter" idx="10"/>
          </p:nvPr>
        </p:nvSpPr>
        <p:spPr/>
        <p:txBody>
          <a:bodyPr/>
          <a:lstStyle/>
          <a:p>
            <a:fld id="{4D074AC7-886E-3D41-869D-424C08CED41A}" type="slidenum">
              <a:rPr lang="en-US" smtClean="0"/>
              <a:t>1</a:t>
            </a:fld>
            <a:endParaRPr lang="en-US"/>
          </a:p>
        </p:txBody>
      </p:sp>
    </p:spTree>
    <p:extLst>
      <p:ext uri="{BB962C8B-B14F-4D97-AF65-F5344CB8AC3E}">
        <p14:creationId xmlns:p14="http://schemas.microsoft.com/office/powerpoint/2010/main" val="199700681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074AC7-886E-3D41-869D-424C08CED41A}" type="slidenum">
              <a:rPr lang="en-US" smtClean="0"/>
              <a:t>22</a:t>
            </a:fld>
            <a:endParaRPr lang="en-US"/>
          </a:p>
        </p:txBody>
      </p:sp>
    </p:spTree>
    <p:extLst>
      <p:ext uri="{BB962C8B-B14F-4D97-AF65-F5344CB8AC3E}">
        <p14:creationId xmlns:p14="http://schemas.microsoft.com/office/powerpoint/2010/main" val="13008621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074AC7-886E-3D41-869D-424C08CED41A}" type="slidenum">
              <a:rPr lang="en-US" smtClean="0"/>
              <a:t>23</a:t>
            </a:fld>
            <a:endParaRPr lang="en-US"/>
          </a:p>
        </p:txBody>
      </p:sp>
    </p:spTree>
    <p:extLst>
      <p:ext uri="{BB962C8B-B14F-4D97-AF65-F5344CB8AC3E}">
        <p14:creationId xmlns:p14="http://schemas.microsoft.com/office/powerpoint/2010/main" val="197183339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074AC7-886E-3D41-869D-424C08CED41A}" type="slidenum">
              <a:rPr lang="en-US" smtClean="0"/>
              <a:t>27</a:t>
            </a:fld>
            <a:endParaRPr lang="en-US"/>
          </a:p>
        </p:txBody>
      </p:sp>
    </p:spTree>
    <p:extLst>
      <p:ext uri="{BB962C8B-B14F-4D97-AF65-F5344CB8AC3E}">
        <p14:creationId xmlns:p14="http://schemas.microsoft.com/office/powerpoint/2010/main" val="22263162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From Library perspective:</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Web-scale discovery systems are increasingly important to the work of libraries in service of their users. As these discovery systems become more complex, librarians are less able to understand or explain to their users what content is included or how. The Open Discovery Initiative's recommended practice represents a significant opportunity to understand what is indexed, where it comes from, and how it is used.   Increasing</a:t>
            </a:r>
            <a:r>
              <a:rPr lang="en-US" sz="1200" kern="1200" baseline="0" dirty="0">
                <a:solidFill>
                  <a:schemeClr val="tx1"/>
                </a:solidFill>
                <a:effectLst/>
                <a:latin typeface="+mn-lt"/>
                <a:ea typeface="+mn-ea"/>
                <a:cs typeface="+mn-cs"/>
              </a:rPr>
              <a:t> need to ensure that the coverage meets our needs.</a:t>
            </a:r>
            <a:endParaRPr lang="en-US" sz="1200" kern="1200" dirty="0">
              <a:solidFill>
                <a:schemeClr val="tx1"/>
              </a:solidFill>
              <a:effectLst/>
              <a:latin typeface="+mn-lt"/>
              <a:ea typeface="+mn-ea"/>
              <a:cs typeface="+mn-cs"/>
            </a:endParaRPr>
          </a:p>
          <a:p>
            <a:endParaRPr lang="en-US" dirty="0"/>
          </a:p>
          <a:p>
            <a:endParaRPr lang="en-US" dirty="0"/>
          </a:p>
        </p:txBody>
      </p:sp>
      <p:sp>
        <p:nvSpPr>
          <p:cNvPr id="4" name="Slide Number Placeholder 3"/>
          <p:cNvSpPr>
            <a:spLocks noGrp="1"/>
          </p:cNvSpPr>
          <p:nvPr>
            <p:ph type="sldNum" sz="quarter" idx="10"/>
          </p:nvPr>
        </p:nvSpPr>
        <p:spPr/>
        <p:txBody>
          <a:bodyPr/>
          <a:lstStyle/>
          <a:p>
            <a:fld id="{4D074AC7-886E-3D41-869D-424C08CED41A}" type="slidenum">
              <a:rPr lang="en-US" smtClean="0"/>
              <a:t>2</a:t>
            </a:fld>
            <a:endParaRPr lang="en-US"/>
          </a:p>
        </p:txBody>
      </p:sp>
    </p:spTree>
    <p:extLst>
      <p:ext uri="{BB962C8B-B14F-4D97-AF65-F5344CB8AC3E}">
        <p14:creationId xmlns:p14="http://schemas.microsoft.com/office/powerpoint/2010/main" val="32031212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June 2014</a:t>
            </a:r>
            <a:endParaRPr lang="en-US" dirty="0"/>
          </a:p>
          <a:p>
            <a:endParaRPr lang="en-US" dirty="0"/>
          </a:p>
        </p:txBody>
      </p:sp>
      <p:sp>
        <p:nvSpPr>
          <p:cNvPr id="4" name="Slide Number Placeholder 3"/>
          <p:cNvSpPr>
            <a:spLocks noGrp="1"/>
          </p:cNvSpPr>
          <p:nvPr>
            <p:ph type="sldNum" sz="quarter" idx="10"/>
          </p:nvPr>
        </p:nvSpPr>
        <p:spPr/>
        <p:txBody>
          <a:bodyPr/>
          <a:lstStyle/>
          <a:p>
            <a:fld id="{4D074AC7-886E-3D41-869D-424C08CED41A}" type="slidenum">
              <a:rPr lang="en-US" smtClean="0"/>
              <a:t>3</a:t>
            </a:fld>
            <a:endParaRPr lang="en-US"/>
          </a:p>
        </p:txBody>
      </p:sp>
    </p:spTree>
    <p:extLst>
      <p:ext uri="{BB962C8B-B14F-4D97-AF65-F5344CB8AC3E}">
        <p14:creationId xmlns:p14="http://schemas.microsoft.com/office/powerpoint/2010/main" val="36618738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074AC7-886E-3D41-869D-424C08CED41A}" type="slidenum">
              <a:rPr lang="en-US" smtClean="0"/>
              <a:t>7</a:t>
            </a:fld>
            <a:endParaRPr lang="en-US"/>
          </a:p>
        </p:txBody>
      </p:sp>
    </p:spTree>
    <p:extLst>
      <p:ext uri="{BB962C8B-B14F-4D97-AF65-F5344CB8AC3E}">
        <p14:creationId xmlns:p14="http://schemas.microsoft.com/office/powerpoint/2010/main" val="4740781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074AC7-886E-3D41-869D-424C08CED41A}" type="slidenum">
              <a:rPr lang="en-US" smtClean="0"/>
              <a:t>8</a:t>
            </a:fld>
            <a:endParaRPr lang="en-US"/>
          </a:p>
        </p:txBody>
      </p:sp>
    </p:spTree>
    <p:extLst>
      <p:ext uri="{BB962C8B-B14F-4D97-AF65-F5344CB8AC3E}">
        <p14:creationId xmlns:p14="http://schemas.microsoft.com/office/powerpoint/2010/main" val="31821634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Talk about process of creating list of potential revisions items and then voting upon them to prioritize the highest set of items.</a:t>
            </a:r>
          </a:p>
        </p:txBody>
      </p:sp>
      <p:sp>
        <p:nvSpPr>
          <p:cNvPr id="4" name="Slide Number Placeholder 3"/>
          <p:cNvSpPr>
            <a:spLocks noGrp="1"/>
          </p:cNvSpPr>
          <p:nvPr>
            <p:ph type="sldNum" sz="quarter" idx="10"/>
          </p:nvPr>
        </p:nvSpPr>
        <p:spPr/>
        <p:txBody>
          <a:bodyPr/>
          <a:lstStyle/>
          <a:p>
            <a:fld id="{4D074AC7-886E-3D41-869D-424C08CED41A}" type="slidenum">
              <a:rPr lang="en-US" smtClean="0"/>
              <a:t>9</a:t>
            </a:fld>
            <a:endParaRPr lang="en-US"/>
          </a:p>
        </p:txBody>
      </p:sp>
    </p:spTree>
    <p:extLst>
      <p:ext uri="{BB962C8B-B14F-4D97-AF65-F5344CB8AC3E}">
        <p14:creationId xmlns:p14="http://schemas.microsoft.com/office/powerpoint/2010/main" val="28931818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More details about the scope of the RP revisions can be found in the worktime proposal.   The schedule for our work is to have a revision document ready by January 2020.  Timeline includes more information about the phases of work.</a:t>
            </a:r>
          </a:p>
        </p:txBody>
      </p:sp>
      <p:sp>
        <p:nvSpPr>
          <p:cNvPr id="4" name="Slide Number Placeholder 3"/>
          <p:cNvSpPr>
            <a:spLocks noGrp="1"/>
          </p:cNvSpPr>
          <p:nvPr>
            <p:ph type="sldNum" sz="quarter" idx="10"/>
          </p:nvPr>
        </p:nvSpPr>
        <p:spPr/>
        <p:txBody>
          <a:bodyPr/>
          <a:lstStyle/>
          <a:p>
            <a:fld id="{4D074AC7-886E-3D41-869D-424C08CED41A}" type="slidenum">
              <a:rPr lang="en-US" smtClean="0"/>
              <a:t>10</a:t>
            </a:fld>
            <a:endParaRPr lang="en-US"/>
          </a:p>
        </p:txBody>
      </p:sp>
    </p:spTree>
    <p:extLst>
      <p:ext uri="{BB962C8B-B14F-4D97-AF65-F5344CB8AC3E}">
        <p14:creationId xmlns:p14="http://schemas.microsoft.com/office/powerpoint/2010/main" val="41622423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074AC7-886E-3D41-869D-424C08CED41A}" type="slidenum">
              <a:rPr lang="en-US" smtClean="0"/>
              <a:t>11</a:t>
            </a:fld>
            <a:endParaRPr lang="en-US"/>
          </a:p>
        </p:txBody>
      </p:sp>
    </p:spTree>
    <p:extLst>
      <p:ext uri="{BB962C8B-B14F-4D97-AF65-F5344CB8AC3E}">
        <p14:creationId xmlns:p14="http://schemas.microsoft.com/office/powerpoint/2010/main" val="24184822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dirty="0"/>
              <a:t>July 11, 2019</a:t>
            </a:r>
          </a:p>
        </p:txBody>
      </p:sp>
      <p:sp>
        <p:nvSpPr>
          <p:cNvPr id="5" name="Footer Placeholder 4"/>
          <p:cNvSpPr>
            <a:spLocks noGrp="1"/>
          </p:cNvSpPr>
          <p:nvPr>
            <p:ph type="ftr" sz="quarter" idx="11"/>
          </p:nvPr>
        </p:nvSpPr>
        <p:spPr/>
        <p:txBody>
          <a:bodyPr/>
          <a:lstStyle/>
          <a:p>
            <a:r>
              <a:rPr lang="en-US" dirty="0"/>
              <a:t>2019 NISO Introduction</a:t>
            </a:r>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72856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dirty="0"/>
              <a:t>July 11, 2019</a:t>
            </a:r>
          </a:p>
        </p:txBody>
      </p:sp>
      <p:sp>
        <p:nvSpPr>
          <p:cNvPr id="5" name="Footer Placeholder 4"/>
          <p:cNvSpPr>
            <a:spLocks noGrp="1"/>
          </p:cNvSpPr>
          <p:nvPr>
            <p:ph type="ftr" sz="quarter" idx="11"/>
          </p:nvPr>
        </p:nvSpPr>
        <p:spPr/>
        <p:txBody>
          <a:bodyPr/>
          <a:lstStyle/>
          <a:p>
            <a:r>
              <a:rPr lang="en-US" dirty="0"/>
              <a:t>2019 NISO Introduction</a:t>
            </a:r>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56131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dirty="0"/>
              <a:t>July 11, 2019</a:t>
            </a:r>
          </a:p>
        </p:txBody>
      </p:sp>
      <p:sp>
        <p:nvSpPr>
          <p:cNvPr id="5" name="Footer Placeholder 4"/>
          <p:cNvSpPr>
            <a:spLocks noGrp="1"/>
          </p:cNvSpPr>
          <p:nvPr>
            <p:ph type="ftr" sz="quarter" idx="11"/>
          </p:nvPr>
        </p:nvSpPr>
        <p:spPr/>
        <p:txBody>
          <a:bodyPr/>
          <a:lstStyle/>
          <a:p>
            <a:r>
              <a:rPr lang="en-US" dirty="0"/>
              <a:t>2019 NISO Introduction</a:t>
            </a:r>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341225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09601" y="260351"/>
            <a:ext cx="11055351" cy="720725"/>
          </a:xfrm>
        </p:spPr>
        <p:txBody>
          <a:bodyPr/>
          <a:lstStyle/>
          <a:p>
            <a:r>
              <a:rPr lang="en-US"/>
              <a:t>Click to edit Master title style</a:t>
            </a:r>
          </a:p>
        </p:txBody>
      </p:sp>
      <p:sp>
        <p:nvSpPr>
          <p:cNvPr id="3" name="Chart Placeholder 2"/>
          <p:cNvSpPr>
            <a:spLocks noGrp="1"/>
          </p:cNvSpPr>
          <p:nvPr>
            <p:ph type="chart" idx="1"/>
          </p:nvPr>
        </p:nvSpPr>
        <p:spPr>
          <a:xfrm>
            <a:off x="609601" y="1447801"/>
            <a:ext cx="11055351" cy="4608513"/>
          </a:xfrm>
        </p:spPr>
        <p:txBody>
          <a:bodyPr/>
          <a:lstStyle/>
          <a:p>
            <a:pPr lvl="0"/>
            <a:r>
              <a:rPr lang="en-US" noProof="0"/>
              <a:t>Click icon to add chart</a:t>
            </a:r>
            <a:endParaRPr lang="en-US" noProof="0" dirty="0"/>
          </a:p>
        </p:txBody>
      </p:sp>
      <p:sp>
        <p:nvSpPr>
          <p:cNvPr id="4" name="Date Placeholder 3"/>
          <p:cNvSpPr>
            <a:spLocks noGrp="1"/>
          </p:cNvSpPr>
          <p:nvPr>
            <p:ph type="dt" sz="half" idx="10"/>
          </p:nvPr>
        </p:nvSpPr>
        <p:spPr/>
        <p:txBody>
          <a:bodyPr/>
          <a:lstStyle>
            <a:lvl1pPr>
              <a:defRPr smtClean="0"/>
            </a:lvl1pPr>
          </a:lstStyle>
          <a:p>
            <a:r>
              <a:rPr lang="en-US" dirty="0"/>
              <a:t>July 11, 2019</a:t>
            </a:r>
          </a:p>
        </p:txBody>
      </p:sp>
      <p:sp>
        <p:nvSpPr>
          <p:cNvPr id="5" name="Footer Placeholder 4"/>
          <p:cNvSpPr>
            <a:spLocks noGrp="1"/>
          </p:cNvSpPr>
          <p:nvPr>
            <p:ph type="ftr" sz="quarter" idx="11"/>
          </p:nvPr>
        </p:nvSpPr>
        <p:spPr>
          <a:xfrm>
            <a:off x="4165600" y="6324600"/>
            <a:ext cx="3860800" cy="279400"/>
          </a:xfrm>
        </p:spPr>
        <p:txBody>
          <a:bodyPr/>
          <a:lstStyle>
            <a:lvl1pPr>
              <a:defRPr smtClean="0"/>
            </a:lvl1pPr>
          </a:lstStyle>
          <a:p>
            <a:r>
              <a:rPr lang="en-US" dirty="0"/>
              <a:t>2019 NISO Introduction</a:t>
            </a:r>
          </a:p>
        </p:txBody>
      </p:sp>
      <p:sp>
        <p:nvSpPr>
          <p:cNvPr id="6" name="Slide Number Placeholder 5"/>
          <p:cNvSpPr>
            <a:spLocks noGrp="1"/>
          </p:cNvSpPr>
          <p:nvPr>
            <p:ph type="sldNum" sz="quarter" idx="12"/>
          </p:nvPr>
        </p:nvSpPr>
        <p:spPr/>
        <p:txBody>
          <a:bodyPr/>
          <a:lstStyle>
            <a:lvl1pPr>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705168310"/>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dirty="0"/>
              <a:t>July 11, 2019</a:t>
            </a:r>
          </a:p>
        </p:txBody>
      </p:sp>
      <p:sp>
        <p:nvSpPr>
          <p:cNvPr id="5" name="Footer Placeholder 4"/>
          <p:cNvSpPr>
            <a:spLocks noGrp="1"/>
          </p:cNvSpPr>
          <p:nvPr>
            <p:ph type="ftr" sz="quarter" idx="11"/>
          </p:nvPr>
        </p:nvSpPr>
        <p:spPr/>
        <p:txBody>
          <a:bodyPr/>
          <a:lstStyle/>
          <a:p>
            <a:r>
              <a:rPr lang="en-US" dirty="0"/>
              <a:t>2019 NISO Introduction</a:t>
            </a:r>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11024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dirty="0"/>
              <a:t>July 11, 2019</a:t>
            </a:r>
          </a:p>
        </p:txBody>
      </p:sp>
      <p:sp>
        <p:nvSpPr>
          <p:cNvPr id="5" name="Footer Placeholder 4"/>
          <p:cNvSpPr>
            <a:spLocks noGrp="1"/>
          </p:cNvSpPr>
          <p:nvPr>
            <p:ph type="ftr" sz="quarter" idx="11"/>
          </p:nvPr>
        </p:nvSpPr>
        <p:spPr/>
        <p:txBody>
          <a:bodyPr/>
          <a:lstStyle/>
          <a:p>
            <a:r>
              <a:rPr lang="en-US" dirty="0"/>
              <a:t>2019 NISO Introduction</a:t>
            </a:r>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05546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dirty="0"/>
              <a:t>July 11, 2019</a:t>
            </a:r>
          </a:p>
        </p:txBody>
      </p:sp>
      <p:sp>
        <p:nvSpPr>
          <p:cNvPr id="6" name="Footer Placeholder 5"/>
          <p:cNvSpPr>
            <a:spLocks noGrp="1"/>
          </p:cNvSpPr>
          <p:nvPr>
            <p:ph type="ftr" sz="quarter" idx="11"/>
          </p:nvPr>
        </p:nvSpPr>
        <p:spPr/>
        <p:txBody>
          <a:bodyPr/>
          <a:lstStyle/>
          <a:p>
            <a:r>
              <a:rPr lang="en-US" dirty="0"/>
              <a:t>2019 NISO Introduction</a:t>
            </a:r>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93244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dirty="0"/>
              <a:t>July 11, 2019</a:t>
            </a:r>
          </a:p>
        </p:txBody>
      </p:sp>
      <p:sp>
        <p:nvSpPr>
          <p:cNvPr id="8" name="Footer Placeholder 7"/>
          <p:cNvSpPr>
            <a:spLocks noGrp="1"/>
          </p:cNvSpPr>
          <p:nvPr>
            <p:ph type="ftr" sz="quarter" idx="11"/>
          </p:nvPr>
        </p:nvSpPr>
        <p:spPr/>
        <p:txBody>
          <a:bodyPr/>
          <a:lstStyle/>
          <a:p>
            <a:r>
              <a:rPr lang="en-US" dirty="0"/>
              <a:t>2019 NISO Introduction</a:t>
            </a:r>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821690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dirty="0"/>
              <a:t>July 11, 2019</a:t>
            </a:r>
          </a:p>
        </p:txBody>
      </p:sp>
      <p:sp>
        <p:nvSpPr>
          <p:cNvPr id="4" name="Footer Placeholder 3"/>
          <p:cNvSpPr>
            <a:spLocks noGrp="1"/>
          </p:cNvSpPr>
          <p:nvPr>
            <p:ph type="ftr" sz="quarter" idx="11"/>
          </p:nvPr>
        </p:nvSpPr>
        <p:spPr/>
        <p:txBody>
          <a:bodyPr/>
          <a:lstStyle/>
          <a:p>
            <a:r>
              <a:rPr lang="en-US" dirty="0"/>
              <a:t>2019 NISO Introduction</a:t>
            </a:r>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7553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a:t>July 11, 2019</a:t>
            </a:r>
          </a:p>
        </p:txBody>
      </p:sp>
      <p:sp>
        <p:nvSpPr>
          <p:cNvPr id="3" name="Footer Placeholder 2"/>
          <p:cNvSpPr>
            <a:spLocks noGrp="1"/>
          </p:cNvSpPr>
          <p:nvPr>
            <p:ph type="ftr" sz="quarter" idx="11"/>
          </p:nvPr>
        </p:nvSpPr>
        <p:spPr/>
        <p:txBody>
          <a:bodyPr/>
          <a:lstStyle/>
          <a:p>
            <a:r>
              <a:rPr lang="en-US" dirty="0"/>
              <a:t>2019 NISO Introduction</a:t>
            </a:r>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5773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dirty="0"/>
              <a:t>July 11, 2019</a:t>
            </a:r>
          </a:p>
        </p:txBody>
      </p:sp>
      <p:sp>
        <p:nvSpPr>
          <p:cNvPr id="6" name="Footer Placeholder 5"/>
          <p:cNvSpPr>
            <a:spLocks noGrp="1"/>
          </p:cNvSpPr>
          <p:nvPr>
            <p:ph type="ftr" sz="quarter" idx="11"/>
          </p:nvPr>
        </p:nvSpPr>
        <p:spPr/>
        <p:txBody>
          <a:bodyPr/>
          <a:lstStyle/>
          <a:p>
            <a:r>
              <a:rPr lang="en-US" dirty="0"/>
              <a:t>2019 NISO Introduction</a:t>
            </a:r>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13662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dirty="0"/>
              <a:t>July 11, 2019</a:t>
            </a:r>
          </a:p>
        </p:txBody>
      </p:sp>
      <p:sp>
        <p:nvSpPr>
          <p:cNvPr id="6" name="Footer Placeholder 5"/>
          <p:cNvSpPr>
            <a:spLocks noGrp="1"/>
          </p:cNvSpPr>
          <p:nvPr>
            <p:ph type="ftr" sz="quarter" idx="11"/>
          </p:nvPr>
        </p:nvSpPr>
        <p:spPr/>
        <p:txBody>
          <a:bodyPr/>
          <a:lstStyle/>
          <a:p>
            <a:r>
              <a:rPr lang="en-US" dirty="0"/>
              <a:t>2019 NISO Introduction</a:t>
            </a:r>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180085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NISO LOGO-wing only-RGB-600dpi.jpg"/>
          <p:cNvPicPr>
            <a:picLocks noChangeAspect="1"/>
          </p:cNvPicPr>
          <p:nvPr/>
        </p:nvPicPr>
        <p:blipFill>
          <a:blip r:embed="rId14" cstate="hqprint">
            <a:alphaModFix amt="60000"/>
            <a:extLst>
              <a:ext uri="{28A0092B-C50C-407E-A947-70E740481C1C}">
                <a14:useLocalDpi xmlns:a14="http://schemas.microsoft.com/office/drawing/2010/main"/>
              </a:ext>
            </a:extLst>
          </a:blip>
          <a:srcRect/>
          <a:stretch>
            <a:fillRect/>
          </a:stretch>
        </p:blipFill>
        <p:spPr>
          <a:xfrm>
            <a:off x="0" y="0"/>
            <a:ext cx="12192000" cy="6858000"/>
          </a:xfrm>
          <a:prstGeom prst="rect">
            <a:avLst/>
          </a:prstGeom>
        </p:spPr>
      </p:pic>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July 11, 2019</a:t>
            </a: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2019 NISO Introduction</a:t>
            </a: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549580951"/>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bit.ly/2AV9IwU"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www.niso.org/standards-committees/odi" TargetMode="External"/><Relationship Id="rId4" Type="http://schemas.openxmlformats.org/officeDocument/2006/relationships/hyperlink" Target="https://bit.ly/2FRzhCl"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groups.niso.org/apps/group_public/download.php/21877/NISO_ODI_Survey_Report_A&amp;I_DSP_June2019.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niso.org/standards-committees/odi"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bit.ly/2Wblk7W" TargetMode="External"/><Relationship Id="rId2" Type="http://schemas.openxmlformats.org/officeDocument/2006/relationships/hyperlink" Target="https://www.niso.org/standards-committees/odi/content-provider-faq" TargetMode="External"/><Relationship Id="rId1" Type="http://schemas.openxmlformats.org/officeDocument/2006/relationships/slideLayout" Target="../slideLayouts/slideLayout2.xml"/><Relationship Id="rId5" Type="http://schemas.openxmlformats.org/officeDocument/2006/relationships/hyperlink" Target="https://www.niso.org/standards-committees/odi/completed-statements" TargetMode="External"/><Relationship Id="rId4" Type="http://schemas.openxmlformats.org/officeDocument/2006/relationships/hyperlink" Target="https://www.niso.org/standards-committees/odi/conformance"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niso.org/standards-committees/odi/configuring-content-providers" TargetMode="External"/><Relationship Id="rId2" Type="http://schemas.openxmlformats.org/officeDocument/2006/relationships/hyperlink" Target="https://www.niso.org/standards-committees/odi/library-talking-points"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groups.niso.org/lists/opendiscovery/" TargetMode="External"/><Relationship Id="rId2" Type="http://schemas.openxmlformats.org/officeDocument/2006/relationships/hyperlink" Target="https://www.niso.org/standards-committees/odi" TargetMode="External"/><Relationship Id="rId1" Type="http://schemas.openxmlformats.org/officeDocument/2006/relationships/slideLayout" Target="../slideLayouts/slideLayout2.xml"/><Relationship Id="rId5" Type="http://schemas.openxmlformats.org/officeDocument/2006/relationships/hyperlink" Target="https://twitter.com/NISO_ODI" TargetMode="External"/><Relationship Id="rId4" Type="http://schemas.openxmlformats.org/officeDocument/2006/relationships/hyperlink" Target="https://www.niso.org/standards-committees/odi/updates"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www.niso.org/standards-committees/odi"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84BC2F2A-EE80-4009-9462-AAAC02F24B72}"/>
              </a:ext>
            </a:extLst>
          </p:cNvPr>
          <p:cNvSpPr>
            <a:spLocks noGrp="1"/>
          </p:cNvSpPr>
          <p:nvPr>
            <p:ph type="ctrTitle"/>
          </p:nvPr>
        </p:nvSpPr>
        <p:spPr>
          <a:xfrm>
            <a:off x="914400" y="2130426"/>
            <a:ext cx="10363200" cy="1470025"/>
          </a:xfrm>
        </p:spPr>
        <p:txBody>
          <a:bodyPr/>
          <a:lstStyle/>
          <a:p>
            <a:r>
              <a:rPr lang="en-US" dirty="0">
                <a:solidFill>
                  <a:srgbClr val="16A8A5"/>
                </a:solidFill>
              </a:rPr>
              <a:t>Open Discovery Initiative (ODI)</a:t>
            </a:r>
          </a:p>
        </p:txBody>
      </p:sp>
      <p:sp>
        <p:nvSpPr>
          <p:cNvPr id="7" name="Subtitle 5">
            <a:extLst>
              <a:ext uri="{FF2B5EF4-FFF2-40B4-BE49-F238E27FC236}">
                <a16:creationId xmlns:a16="http://schemas.microsoft.com/office/drawing/2014/main" id="{F218E7F0-1CD0-4D6B-9DA5-66823E60B477}"/>
              </a:ext>
            </a:extLst>
          </p:cNvPr>
          <p:cNvSpPr>
            <a:spLocks noGrp="1"/>
          </p:cNvSpPr>
          <p:nvPr>
            <p:ph type="subTitle" idx="1"/>
          </p:nvPr>
        </p:nvSpPr>
        <p:spPr>
          <a:xfrm>
            <a:off x="2895600" y="3316224"/>
            <a:ext cx="6400800" cy="3377184"/>
          </a:xfrm>
        </p:spPr>
        <p:txBody>
          <a:bodyPr>
            <a:normAutofit fontScale="92500"/>
          </a:bodyPr>
          <a:lstStyle/>
          <a:p>
            <a:r>
              <a:rPr lang="en-US" b="1" dirty="0">
                <a:solidFill>
                  <a:schemeClr val="tx2">
                    <a:lumMod val="75000"/>
                  </a:schemeClr>
                </a:solidFill>
              </a:rPr>
              <a:t>NISO Plus</a:t>
            </a:r>
          </a:p>
          <a:p>
            <a:r>
              <a:rPr lang="en-US" dirty="0">
                <a:solidFill>
                  <a:schemeClr val="tx2">
                    <a:lumMod val="75000"/>
                  </a:schemeClr>
                </a:solidFill>
              </a:rPr>
              <a:t>February 24, 2020</a:t>
            </a:r>
          </a:p>
          <a:p>
            <a:r>
              <a:rPr lang="en-US" dirty="0">
                <a:solidFill>
                  <a:schemeClr val="tx2">
                    <a:lumMod val="75000"/>
                  </a:schemeClr>
                </a:solidFill>
              </a:rPr>
              <a:t>Laura Morse</a:t>
            </a:r>
          </a:p>
          <a:p>
            <a:r>
              <a:rPr lang="en-US" dirty="0">
                <a:solidFill>
                  <a:schemeClr val="tx2">
                    <a:lumMod val="75000"/>
                  </a:schemeClr>
                </a:solidFill>
              </a:rPr>
              <a:t>Co-chair, NISO ODI Standing Committee</a:t>
            </a:r>
          </a:p>
          <a:p>
            <a:r>
              <a:rPr lang="en-US" dirty="0">
                <a:solidFill>
                  <a:schemeClr val="tx2">
                    <a:lumMod val="75000"/>
                  </a:schemeClr>
                </a:solidFill>
              </a:rPr>
              <a:t>Director, Library Systems &amp; Support</a:t>
            </a:r>
          </a:p>
          <a:p>
            <a:r>
              <a:rPr lang="en-US" dirty="0">
                <a:solidFill>
                  <a:schemeClr val="tx2">
                    <a:lumMod val="75000"/>
                  </a:schemeClr>
                </a:solidFill>
              </a:rPr>
              <a:t>Harvard University</a:t>
            </a:r>
          </a:p>
        </p:txBody>
      </p:sp>
      <p:pic>
        <p:nvPicPr>
          <p:cNvPr id="8" name="Picture 7" descr="ODI_logo_sm (1).jpg">
            <a:extLst>
              <a:ext uri="{FF2B5EF4-FFF2-40B4-BE49-F238E27FC236}">
                <a16:creationId xmlns:a16="http://schemas.microsoft.com/office/drawing/2014/main" id="{F4A93B52-B480-4354-B888-173E974121C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31352" y="326243"/>
            <a:ext cx="2309840" cy="2066256"/>
          </a:xfrm>
          <a:prstGeom prst="rect">
            <a:avLst/>
          </a:prstGeom>
        </p:spPr>
      </p:pic>
    </p:spTree>
    <p:extLst>
      <p:ext uri="{BB962C8B-B14F-4D97-AF65-F5344CB8AC3E}">
        <p14:creationId xmlns:p14="http://schemas.microsoft.com/office/powerpoint/2010/main" val="12774432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tx2">
                    <a:lumMod val="75000"/>
                  </a:schemeClr>
                </a:solidFill>
              </a:rPr>
              <a:t>Recommended Practice Revisions</a:t>
            </a:r>
          </a:p>
        </p:txBody>
      </p:sp>
      <p:sp>
        <p:nvSpPr>
          <p:cNvPr id="3" name="Content Placeholder 2"/>
          <p:cNvSpPr>
            <a:spLocks noGrp="1"/>
          </p:cNvSpPr>
          <p:nvPr>
            <p:ph idx="1"/>
          </p:nvPr>
        </p:nvSpPr>
        <p:spPr>
          <a:xfrm>
            <a:off x="609599" y="1600201"/>
            <a:ext cx="11044335" cy="4525963"/>
          </a:xfrm>
        </p:spPr>
        <p:txBody>
          <a:bodyPr>
            <a:normAutofit fontScale="92500"/>
          </a:bodyPr>
          <a:lstStyle/>
          <a:p>
            <a:pPr lvl="0"/>
            <a:r>
              <a:rPr lang="en-US" sz="2800" dirty="0">
                <a:solidFill>
                  <a:schemeClr val="tx2">
                    <a:lumMod val="75000"/>
                  </a:schemeClr>
                </a:solidFill>
              </a:rPr>
              <a:t>Needed to update the RP to ensure it addresses needs and responsibilities for all stakeholders in line with current technologies and library trends </a:t>
            </a:r>
          </a:p>
          <a:p>
            <a:pPr lvl="0"/>
            <a:r>
              <a:rPr lang="en-US" sz="2800" dirty="0">
                <a:solidFill>
                  <a:schemeClr val="tx2">
                    <a:lumMod val="75000"/>
                  </a:schemeClr>
                </a:solidFill>
              </a:rPr>
              <a:t>Planning - 2018</a:t>
            </a:r>
          </a:p>
          <a:p>
            <a:pPr marL="457200" lvl="1" indent="0">
              <a:buNone/>
            </a:pPr>
            <a:r>
              <a:rPr lang="en-US" sz="2400" dirty="0">
                <a:solidFill>
                  <a:schemeClr val="tx2">
                    <a:lumMod val="75000"/>
                  </a:schemeClr>
                </a:solidFill>
              </a:rPr>
              <a:t>How did we determine what to update?</a:t>
            </a:r>
          </a:p>
          <a:p>
            <a:pPr lvl="2"/>
            <a:r>
              <a:rPr lang="en-US" sz="2000" dirty="0">
                <a:solidFill>
                  <a:schemeClr val="tx2">
                    <a:lumMod val="75000"/>
                  </a:schemeClr>
                </a:solidFill>
              </a:rPr>
              <a:t>Internal ODI SC exercise to identify potential areas of interest for revision</a:t>
            </a:r>
          </a:p>
          <a:p>
            <a:pPr lvl="2"/>
            <a:r>
              <a:rPr lang="en-US" sz="2000" dirty="0">
                <a:solidFill>
                  <a:schemeClr val="tx2">
                    <a:lumMod val="75000"/>
                  </a:schemeClr>
                </a:solidFill>
              </a:rPr>
              <a:t>Each member then added a priority to each of the areas of interest</a:t>
            </a:r>
          </a:p>
          <a:p>
            <a:pPr lvl="2"/>
            <a:r>
              <a:rPr lang="en-US" sz="2000" dirty="0">
                <a:solidFill>
                  <a:schemeClr val="tx2">
                    <a:lumMod val="75000"/>
                  </a:schemeClr>
                </a:solidFill>
              </a:rPr>
              <a:t>Highest prioritized issues were included in the work item proposal</a:t>
            </a:r>
          </a:p>
          <a:p>
            <a:r>
              <a:rPr lang="en-US" sz="2800" dirty="0">
                <a:solidFill>
                  <a:schemeClr val="tx2">
                    <a:lumMod val="75000"/>
                  </a:schemeClr>
                </a:solidFill>
              </a:rPr>
              <a:t>Information Gathering – first half 2019</a:t>
            </a:r>
          </a:p>
          <a:p>
            <a:r>
              <a:rPr lang="en-US" sz="2800" dirty="0">
                <a:solidFill>
                  <a:schemeClr val="tx2">
                    <a:lumMod val="75000"/>
                  </a:schemeClr>
                </a:solidFill>
              </a:rPr>
              <a:t>Revision Drafting – second half of 2019</a:t>
            </a:r>
          </a:p>
          <a:p>
            <a:r>
              <a:rPr lang="en-US" sz="2800" dirty="0">
                <a:solidFill>
                  <a:schemeClr val="tx2">
                    <a:lumMod val="75000"/>
                  </a:schemeClr>
                </a:solidFill>
              </a:rPr>
              <a:t>Released RP Revision for Public Comment – January 24 through March 9, 2020</a:t>
            </a:r>
          </a:p>
          <a:p>
            <a:pPr lvl="1"/>
            <a:endParaRPr lang="en-US" sz="2400" dirty="0">
              <a:solidFill>
                <a:schemeClr val="tx2">
                  <a:lumMod val="75000"/>
                </a:schemeClr>
              </a:solidFill>
            </a:endParaRPr>
          </a:p>
          <a:p>
            <a:pPr lvl="0"/>
            <a:endParaRPr lang="en-US" sz="2800" dirty="0">
              <a:solidFill>
                <a:schemeClr val="tx2">
                  <a:lumMod val="75000"/>
                </a:schemeClr>
              </a:solidFill>
            </a:endParaRPr>
          </a:p>
        </p:txBody>
      </p:sp>
      <p:sp>
        <p:nvSpPr>
          <p:cNvPr id="4" name="Slide Number Placeholder 3"/>
          <p:cNvSpPr>
            <a:spLocks noGrp="1"/>
          </p:cNvSpPr>
          <p:nvPr>
            <p:ph type="sldNum" sz="quarter" idx="12"/>
          </p:nvPr>
        </p:nvSpPr>
        <p:spPr/>
        <p:txBody>
          <a:bodyPr/>
          <a:lstStyle/>
          <a:p>
            <a:pPr>
              <a:defRPr/>
            </a:pPr>
            <a:fld id="{1719B205-2E84-1440-804C-2A6F83BBE5BD}" type="slidenum">
              <a:rPr lang="en-US" smtClean="0"/>
              <a:pPr>
                <a:defRPr/>
              </a:pPr>
              <a:t>9</a:t>
            </a:fld>
            <a:endParaRPr lang="en-US"/>
          </a:p>
        </p:txBody>
      </p:sp>
      <p:sp>
        <p:nvSpPr>
          <p:cNvPr id="6" name="Footer Placeholder 4">
            <a:extLst>
              <a:ext uri="{FF2B5EF4-FFF2-40B4-BE49-F238E27FC236}">
                <a16:creationId xmlns:a16="http://schemas.microsoft.com/office/drawing/2014/main" id="{A2AB4DA1-95CB-4EFD-8AE5-1607CBC32FB7}"/>
              </a:ext>
            </a:extLst>
          </p:cNvPr>
          <p:cNvSpPr>
            <a:spLocks noGrp="1"/>
          </p:cNvSpPr>
          <p:nvPr>
            <p:ph type="ftr" sz="quarter" idx="11"/>
          </p:nvPr>
        </p:nvSpPr>
        <p:spPr>
          <a:xfrm>
            <a:off x="3569477" y="6339894"/>
            <a:ext cx="5053045" cy="365125"/>
          </a:xfrm>
        </p:spPr>
        <p:txBody>
          <a:bodyPr/>
          <a:lstStyle/>
          <a:p>
            <a:r>
              <a:rPr lang="en-US" dirty="0"/>
              <a:t>NISO Open Discovery Initiative – Promoting Transparency in Discovery @NISO_ODI</a:t>
            </a:r>
          </a:p>
        </p:txBody>
      </p:sp>
    </p:spTree>
    <p:extLst>
      <p:ext uri="{BB962C8B-B14F-4D97-AF65-F5344CB8AC3E}">
        <p14:creationId xmlns:p14="http://schemas.microsoft.com/office/powerpoint/2010/main" val="21879265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tx2">
                    <a:lumMod val="75000"/>
                  </a:schemeClr>
                </a:solidFill>
              </a:rPr>
              <a:t>Recommended Practice Revisions</a:t>
            </a:r>
          </a:p>
        </p:txBody>
      </p:sp>
      <p:sp>
        <p:nvSpPr>
          <p:cNvPr id="3" name="Content Placeholder 2"/>
          <p:cNvSpPr>
            <a:spLocks noGrp="1"/>
          </p:cNvSpPr>
          <p:nvPr>
            <p:ph idx="1"/>
          </p:nvPr>
        </p:nvSpPr>
        <p:spPr/>
        <p:txBody>
          <a:bodyPr>
            <a:normAutofit/>
          </a:bodyPr>
          <a:lstStyle/>
          <a:p>
            <a:pPr lvl="0"/>
            <a:r>
              <a:rPr lang="en-US" sz="2800" dirty="0">
                <a:solidFill>
                  <a:schemeClr val="tx2">
                    <a:lumMod val="75000"/>
                  </a:schemeClr>
                </a:solidFill>
              </a:rPr>
              <a:t>Work Item Proposal</a:t>
            </a:r>
          </a:p>
          <a:p>
            <a:pPr marL="457200" lvl="1" indent="0">
              <a:buNone/>
            </a:pPr>
            <a:r>
              <a:rPr lang="en-US" dirty="0">
                <a:hlinkClick r:id="rId3"/>
              </a:rPr>
              <a:t>https://bit.ly/2AV9IwU</a:t>
            </a:r>
            <a:r>
              <a:rPr lang="en-US" dirty="0"/>
              <a:t> </a:t>
            </a:r>
          </a:p>
          <a:p>
            <a:pPr lvl="0"/>
            <a:r>
              <a:rPr lang="en-US" sz="2800" dirty="0">
                <a:solidFill>
                  <a:schemeClr val="tx2">
                    <a:lumMod val="75000"/>
                  </a:schemeClr>
                </a:solidFill>
              </a:rPr>
              <a:t>Timeline</a:t>
            </a:r>
          </a:p>
          <a:p>
            <a:pPr marL="400050" lvl="1" indent="0">
              <a:buNone/>
            </a:pPr>
            <a:r>
              <a:rPr lang="en-US" dirty="0">
                <a:hlinkClick r:id="rId4"/>
              </a:rPr>
              <a:t>https://bit.ly/2FRzhCl</a:t>
            </a:r>
            <a:r>
              <a:rPr lang="en-US" dirty="0"/>
              <a:t> </a:t>
            </a:r>
          </a:p>
          <a:p>
            <a:pPr lvl="0"/>
            <a:r>
              <a:rPr lang="en-US" sz="2800" dirty="0">
                <a:solidFill>
                  <a:schemeClr val="tx2">
                    <a:lumMod val="75000"/>
                  </a:schemeClr>
                </a:solidFill>
              </a:rPr>
              <a:t>Recommend Revision Draft (now open for comment)</a:t>
            </a:r>
          </a:p>
          <a:p>
            <a:pPr marL="400050" lvl="1" indent="0">
              <a:buNone/>
            </a:pPr>
            <a:r>
              <a:rPr lang="en-US" dirty="0">
                <a:hlinkClick r:id="rId5"/>
              </a:rPr>
              <a:t>https://www.niso.org/standards-committees/odi</a:t>
            </a:r>
            <a:endParaRPr lang="en-US" dirty="0">
              <a:solidFill>
                <a:srgbClr val="FF0000"/>
              </a:solidFill>
            </a:endParaRPr>
          </a:p>
        </p:txBody>
      </p:sp>
      <p:sp>
        <p:nvSpPr>
          <p:cNvPr id="4" name="Slide Number Placeholder 3"/>
          <p:cNvSpPr>
            <a:spLocks noGrp="1"/>
          </p:cNvSpPr>
          <p:nvPr>
            <p:ph type="sldNum" sz="quarter" idx="12"/>
          </p:nvPr>
        </p:nvSpPr>
        <p:spPr/>
        <p:txBody>
          <a:bodyPr/>
          <a:lstStyle/>
          <a:p>
            <a:pPr>
              <a:defRPr/>
            </a:pPr>
            <a:fld id="{1719B205-2E84-1440-804C-2A6F83BBE5BD}" type="slidenum">
              <a:rPr lang="en-US" smtClean="0"/>
              <a:pPr>
                <a:defRPr/>
              </a:pPr>
              <a:t>10</a:t>
            </a:fld>
            <a:endParaRPr lang="en-US"/>
          </a:p>
        </p:txBody>
      </p:sp>
      <p:sp>
        <p:nvSpPr>
          <p:cNvPr id="6" name="Footer Placeholder 4">
            <a:extLst>
              <a:ext uri="{FF2B5EF4-FFF2-40B4-BE49-F238E27FC236}">
                <a16:creationId xmlns:a16="http://schemas.microsoft.com/office/drawing/2014/main" id="{5CD875F0-A8C1-45F6-A33E-57E35B31126E}"/>
              </a:ext>
            </a:extLst>
          </p:cNvPr>
          <p:cNvSpPr>
            <a:spLocks noGrp="1"/>
          </p:cNvSpPr>
          <p:nvPr>
            <p:ph type="ftr" sz="quarter" idx="11"/>
          </p:nvPr>
        </p:nvSpPr>
        <p:spPr>
          <a:xfrm>
            <a:off x="3569477" y="6339894"/>
            <a:ext cx="5053045" cy="365125"/>
          </a:xfrm>
        </p:spPr>
        <p:txBody>
          <a:bodyPr/>
          <a:lstStyle/>
          <a:p>
            <a:r>
              <a:rPr lang="en-US" dirty="0"/>
              <a:t>NISO Open Discovery Initiative – Promoting Transparency in Discovery @NISO_ODI</a:t>
            </a:r>
          </a:p>
        </p:txBody>
      </p:sp>
    </p:spTree>
    <p:extLst>
      <p:ext uri="{BB962C8B-B14F-4D97-AF65-F5344CB8AC3E}">
        <p14:creationId xmlns:p14="http://schemas.microsoft.com/office/powerpoint/2010/main" val="21750792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tx2">
                    <a:lumMod val="75000"/>
                  </a:schemeClr>
                </a:solidFill>
              </a:rPr>
              <a:t>Recommended Practice Revisions</a:t>
            </a:r>
          </a:p>
        </p:txBody>
      </p:sp>
      <p:sp>
        <p:nvSpPr>
          <p:cNvPr id="3" name="Content Placeholder 2"/>
          <p:cNvSpPr>
            <a:spLocks noGrp="1"/>
          </p:cNvSpPr>
          <p:nvPr>
            <p:ph idx="1"/>
          </p:nvPr>
        </p:nvSpPr>
        <p:spPr/>
        <p:txBody>
          <a:bodyPr>
            <a:normAutofit/>
          </a:bodyPr>
          <a:lstStyle/>
          <a:p>
            <a:pPr lvl="0"/>
            <a:r>
              <a:rPr lang="en-US" sz="2800" dirty="0">
                <a:solidFill>
                  <a:schemeClr val="tx2">
                    <a:lumMod val="75000"/>
                  </a:schemeClr>
                </a:solidFill>
              </a:rPr>
              <a:t>Key Focus Areas</a:t>
            </a:r>
          </a:p>
          <a:p>
            <a:pPr lvl="1"/>
            <a:r>
              <a:rPr lang="en-US" dirty="0">
                <a:solidFill>
                  <a:schemeClr val="tx2">
                    <a:lumMod val="75000"/>
                  </a:schemeClr>
                </a:solidFill>
              </a:rPr>
              <a:t>Library Responsibilities in ODI</a:t>
            </a:r>
          </a:p>
          <a:p>
            <a:pPr lvl="1"/>
            <a:r>
              <a:rPr lang="en-US" dirty="0">
                <a:solidFill>
                  <a:schemeClr val="tx2">
                    <a:lumMod val="75000"/>
                  </a:schemeClr>
                </a:solidFill>
              </a:rPr>
              <a:t>Handling of Open Access Content Including Hybrid OA Content </a:t>
            </a:r>
          </a:p>
          <a:p>
            <a:pPr lvl="1"/>
            <a:r>
              <a:rPr lang="en-US" dirty="0">
                <a:solidFill>
                  <a:schemeClr val="tx2">
                    <a:lumMod val="75000"/>
                  </a:schemeClr>
                </a:solidFill>
              </a:rPr>
              <a:t>More Meaningful Usage Statistics for Content Providers</a:t>
            </a:r>
          </a:p>
          <a:p>
            <a:pPr lvl="1"/>
            <a:r>
              <a:rPr lang="en-US" dirty="0">
                <a:solidFill>
                  <a:schemeClr val="tx2">
                    <a:lumMod val="75000"/>
                  </a:schemeClr>
                </a:solidFill>
              </a:rPr>
              <a:t>Fair Linking</a:t>
            </a:r>
          </a:p>
          <a:p>
            <a:pPr lvl="1"/>
            <a:r>
              <a:rPr lang="en-US" dirty="0">
                <a:solidFill>
                  <a:schemeClr val="tx2">
                    <a:lumMod val="75000"/>
                  </a:schemeClr>
                </a:solidFill>
              </a:rPr>
              <a:t>Identifying the Source of the Record in the Discovery Interface</a:t>
            </a:r>
          </a:p>
          <a:p>
            <a:pPr lvl="1"/>
            <a:endParaRPr lang="en-US" dirty="0">
              <a:solidFill>
                <a:schemeClr val="tx2">
                  <a:lumMod val="75000"/>
                </a:schemeClr>
              </a:solidFill>
            </a:endParaRPr>
          </a:p>
        </p:txBody>
      </p:sp>
      <p:sp>
        <p:nvSpPr>
          <p:cNvPr id="4" name="Slide Number Placeholder 3"/>
          <p:cNvSpPr>
            <a:spLocks noGrp="1"/>
          </p:cNvSpPr>
          <p:nvPr>
            <p:ph type="sldNum" sz="quarter" idx="12"/>
          </p:nvPr>
        </p:nvSpPr>
        <p:spPr/>
        <p:txBody>
          <a:bodyPr/>
          <a:lstStyle/>
          <a:p>
            <a:pPr>
              <a:defRPr/>
            </a:pPr>
            <a:fld id="{1719B205-2E84-1440-804C-2A6F83BBE5BD}" type="slidenum">
              <a:rPr lang="en-US" smtClean="0"/>
              <a:pPr>
                <a:defRPr/>
              </a:pPr>
              <a:t>11</a:t>
            </a:fld>
            <a:endParaRPr lang="en-US"/>
          </a:p>
        </p:txBody>
      </p:sp>
      <p:sp>
        <p:nvSpPr>
          <p:cNvPr id="6" name="Footer Placeholder 4">
            <a:extLst>
              <a:ext uri="{FF2B5EF4-FFF2-40B4-BE49-F238E27FC236}">
                <a16:creationId xmlns:a16="http://schemas.microsoft.com/office/drawing/2014/main" id="{982AB27A-7F36-43D0-86D0-7DDCD42D8A3C}"/>
              </a:ext>
            </a:extLst>
          </p:cNvPr>
          <p:cNvSpPr>
            <a:spLocks noGrp="1"/>
          </p:cNvSpPr>
          <p:nvPr>
            <p:ph type="ftr" sz="quarter" idx="11"/>
          </p:nvPr>
        </p:nvSpPr>
        <p:spPr>
          <a:xfrm>
            <a:off x="3569477" y="6339894"/>
            <a:ext cx="5053045" cy="365125"/>
          </a:xfrm>
        </p:spPr>
        <p:txBody>
          <a:bodyPr/>
          <a:lstStyle/>
          <a:p>
            <a:r>
              <a:rPr lang="en-US" dirty="0"/>
              <a:t>NISO Open Discovery Initiative – Promoting Transparency in Discovery @NISO_ODI</a:t>
            </a:r>
          </a:p>
        </p:txBody>
      </p:sp>
    </p:spTree>
    <p:extLst>
      <p:ext uri="{BB962C8B-B14F-4D97-AF65-F5344CB8AC3E}">
        <p14:creationId xmlns:p14="http://schemas.microsoft.com/office/powerpoint/2010/main" val="41519873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tx2">
                    <a:lumMod val="75000"/>
                  </a:schemeClr>
                </a:solidFill>
              </a:rPr>
              <a:t>Recommended Practice Revisions</a:t>
            </a:r>
          </a:p>
        </p:txBody>
      </p:sp>
      <p:sp>
        <p:nvSpPr>
          <p:cNvPr id="3" name="Content Placeholder 2"/>
          <p:cNvSpPr>
            <a:spLocks noGrp="1"/>
          </p:cNvSpPr>
          <p:nvPr>
            <p:ph idx="1"/>
          </p:nvPr>
        </p:nvSpPr>
        <p:spPr/>
        <p:txBody>
          <a:bodyPr>
            <a:noAutofit/>
          </a:bodyPr>
          <a:lstStyle/>
          <a:p>
            <a:pPr lvl="0"/>
            <a:r>
              <a:rPr lang="en-US" sz="2800" dirty="0">
                <a:solidFill>
                  <a:schemeClr val="tx2">
                    <a:lumMod val="75000"/>
                  </a:schemeClr>
                </a:solidFill>
              </a:rPr>
              <a:t>Key Focus Areas</a:t>
            </a:r>
          </a:p>
          <a:p>
            <a:pPr lvl="1"/>
            <a:r>
              <a:rPr lang="en-US" dirty="0">
                <a:solidFill>
                  <a:schemeClr val="tx2">
                    <a:lumMod val="75000"/>
                  </a:schemeClr>
                </a:solidFill>
              </a:rPr>
              <a:t>Content Coverage Disclosure (Reporting on Discovery Service Content at a Collection Level)</a:t>
            </a:r>
          </a:p>
          <a:p>
            <a:pPr lvl="1"/>
            <a:r>
              <a:rPr lang="en-US" dirty="0">
                <a:solidFill>
                  <a:schemeClr val="tx2">
                    <a:lumMod val="75000"/>
                  </a:schemeClr>
                </a:solidFill>
              </a:rPr>
              <a:t>Identification of Additional Metadata and Content Elements </a:t>
            </a:r>
          </a:p>
          <a:p>
            <a:pPr lvl="1"/>
            <a:r>
              <a:rPr lang="en-US" dirty="0">
                <a:solidFill>
                  <a:schemeClr val="tx2">
                    <a:lumMod val="75000"/>
                  </a:schemeClr>
                </a:solidFill>
              </a:rPr>
              <a:t>Identification of Features/Functionality of Discovery Services to Address Needs of A&amp;I Service Providers/Managing “Restricted” Content in Discovery Services </a:t>
            </a:r>
          </a:p>
        </p:txBody>
      </p:sp>
      <p:sp>
        <p:nvSpPr>
          <p:cNvPr id="4" name="Slide Number Placeholder 3"/>
          <p:cNvSpPr>
            <a:spLocks noGrp="1"/>
          </p:cNvSpPr>
          <p:nvPr>
            <p:ph type="sldNum" sz="quarter" idx="12"/>
          </p:nvPr>
        </p:nvSpPr>
        <p:spPr/>
        <p:txBody>
          <a:bodyPr/>
          <a:lstStyle/>
          <a:p>
            <a:pPr>
              <a:defRPr/>
            </a:pPr>
            <a:fld id="{1719B205-2E84-1440-804C-2A6F83BBE5BD}" type="slidenum">
              <a:rPr lang="en-US" smtClean="0"/>
              <a:pPr>
                <a:defRPr/>
              </a:pPr>
              <a:t>12</a:t>
            </a:fld>
            <a:endParaRPr lang="en-US"/>
          </a:p>
        </p:txBody>
      </p:sp>
      <p:sp>
        <p:nvSpPr>
          <p:cNvPr id="6" name="Footer Placeholder 4">
            <a:extLst>
              <a:ext uri="{FF2B5EF4-FFF2-40B4-BE49-F238E27FC236}">
                <a16:creationId xmlns:a16="http://schemas.microsoft.com/office/drawing/2014/main" id="{6102A246-E270-492E-BC2A-505D6DE42577}"/>
              </a:ext>
            </a:extLst>
          </p:cNvPr>
          <p:cNvSpPr>
            <a:spLocks noGrp="1"/>
          </p:cNvSpPr>
          <p:nvPr>
            <p:ph type="ftr" sz="quarter" idx="11"/>
          </p:nvPr>
        </p:nvSpPr>
        <p:spPr>
          <a:xfrm>
            <a:off x="3569477" y="6339894"/>
            <a:ext cx="5053045" cy="365125"/>
          </a:xfrm>
        </p:spPr>
        <p:txBody>
          <a:bodyPr/>
          <a:lstStyle/>
          <a:p>
            <a:r>
              <a:rPr lang="en-US" dirty="0"/>
              <a:t>NISO Open Discovery Initiative – Promoting Transparency in Discovery @NISO_ODI</a:t>
            </a:r>
          </a:p>
        </p:txBody>
      </p:sp>
    </p:spTree>
    <p:extLst>
      <p:ext uri="{BB962C8B-B14F-4D97-AF65-F5344CB8AC3E}">
        <p14:creationId xmlns:p14="http://schemas.microsoft.com/office/powerpoint/2010/main" val="30094018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tx2">
                    <a:lumMod val="75000"/>
                  </a:schemeClr>
                </a:solidFill>
              </a:rPr>
              <a:t>Revision Process</a:t>
            </a:r>
          </a:p>
        </p:txBody>
      </p:sp>
      <p:sp>
        <p:nvSpPr>
          <p:cNvPr id="3" name="Content Placeholder 2"/>
          <p:cNvSpPr>
            <a:spLocks noGrp="1"/>
          </p:cNvSpPr>
          <p:nvPr>
            <p:ph idx="1"/>
          </p:nvPr>
        </p:nvSpPr>
        <p:spPr/>
        <p:txBody>
          <a:bodyPr>
            <a:noAutofit/>
          </a:bodyPr>
          <a:lstStyle/>
          <a:p>
            <a:pPr lvl="0"/>
            <a:r>
              <a:rPr lang="en-US" sz="2800" dirty="0">
                <a:solidFill>
                  <a:schemeClr val="tx2">
                    <a:lumMod val="75000"/>
                  </a:schemeClr>
                </a:solidFill>
              </a:rPr>
              <a:t>Created cross stakeholder teams for each focus area</a:t>
            </a:r>
          </a:p>
          <a:p>
            <a:pPr lvl="0"/>
            <a:r>
              <a:rPr lang="en-US" sz="2800" dirty="0">
                <a:solidFill>
                  <a:schemeClr val="tx2">
                    <a:lumMod val="75000"/>
                  </a:schemeClr>
                </a:solidFill>
              </a:rPr>
              <a:t>Information Gathering </a:t>
            </a:r>
          </a:p>
          <a:p>
            <a:pPr lvl="1"/>
            <a:r>
              <a:rPr lang="en-US" sz="2400" dirty="0">
                <a:solidFill>
                  <a:schemeClr val="tx2">
                    <a:lumMod val="75000"/>
                  </a:schemeClr>
                </a:solidFill>
              </a:rPr>
              <a:t>2019 Surveys</a:t>
            </a:r>
          </a:p>
          <a:p>
            <a:pPr lvl="2"/>
            <a:r>
              <a:rPr lang="en-US" dirty="0">
                <a:solidFill>
                  <a:schemeClr val="tx2">
                    <a:lumMod val="75000"/>
                  </a:schemeClr>
                </a:solidFill>
              </a:rPr>
              <a:t>Content Providers (available in RP Appendix E)</a:t>
            </a:r>
          </a:p>
          <a:p>
            <a:pPr lvl="2"/>
            <a:r>
              <a:rPr lang="en-US" dirty="0">
                <a:solidFill>
                  <a:schemeClr val="tx2">
                    <a:lumMod val="75000"/>
                  </a:schemeClr>
                </a:solidFill>
              </a:rPr>
              <a:t>Discovery Providers (available in RP Appendix F)</a:t>
            </a:r>
          </a:p>
          <a:p>
            <a:pPr lvl="2"/>
            <a:r>
              <a:rPr lang="en-US" dirty="0">
                <a:solidFill>
                  <a:schemeClr val="tx2">
                    <a:lumMod val="75000"/>
                  </a:schemeClr>
                </a:solidFill>
              </a:rPr>
              <a:t>Libraries (available in RP Appendix G)</a:t>
            </a:r>
            <a:endParaRPr lang="en-US" sz="2800" dirty="0">
              <a:solidFill>
                <a:schemeClr val="tx2">
                  <a:lumMod val="75000"/>
                </a:schemeClr>
              </a:solidFill>
            </a:endParaRPr>
          </a:p>
          <a:p>
            <a:pPr lvl="1"/>
            <a:r>
              <a:rPr lang="en-US" dirty="0">
                <a:solidFill>
                  <a:schemeClr val="tx2">
                    <a:lumMod val="75000"/>
                  </a:schemeClr>
                </a:solidFill>
              </a:rPr>
              <a:t>Prior Work of ODI Group</a:t>
            </a:r>
          </a:p>
          <a:p>
            <a:pPr lvl="2"/>
            <a:r>
              <a:rPr lang="en-US" dirty="0">
                <a:solidFill>
                  <a:schemeClr val="tx2">
                    <a:lumMod val="75000"/>
                  </a:schemeClr>
                </a:solidFill>
              </a:rPr>
              <a:t>Bridging the Gap between Abstracting &amp; Indexing Provider Needs and Discovery Service Approaches</a:t>
            </a:r>
          </a:p>
          <a:p>
            <a:pPr marL="1371600" lvl="3" indent="0">
              <a:buNone/>
            </a:pPr>
            <a:r>
              <a:rPr lang="en-US" sz="2400" dirty="0">
                <a:solidFill>
                  <a:schemeClr val="tx2">
                    <a:lumMod val="75000"/>
                  </a:schemeClr>
                </a:solidFill>
                <a:hlinkClick r:id="rId3">
                  <a:extLst>
                    <a:ext uri="{A12FA001-AC4F-418D-AE19-62706E023703}">
                      <ahyp:hlinkClr xmlns:ahyp="http://schemas.microsoft.com/office/drawing/2018/hyperlinkcolor" val="tx"/>
                    </a:ext>
                  </a:extLst>
                </a:hlinkClick>
              </a:rPr>
              <a:t>https://groups.niso.org/apps/group_public/download.php/21877</a:t>
            </a:r>
            <a:endParaRPr lang="en-US" sz="2400" dirty="0">
              <a:solidFill>
                <a:schemeClr val="tx2">
                  <a:lumMod val="75000"/>
                </a:schemeClr>
              </a:solidFill>
            </a:endParaRPr>
          </a:p>
          <a:p>
            <a:pPr lvl="0"/>
            <a:endParaRPr lang="en-US" sz="2800" dirty="0">
              <a:solidFill>
                <a:schemeClr val="tx2">
                  <a:lumMod val="75000"/>
                </a:schemeClr>
              </a:solidFill>
            </a:endParaRPr>
          </a:p>
        </p:txBody>
      </p:sp>
      <p:sp>
        <p:nvSpPr>
          <p:cNvPr id="4" name="Slide Number Placeholder 3"/>
          <p:cNvSpPr>
            <a:spLocks noGrp="1"/>
          </p:cNvSpPr>
          <p:nvPr>
            <p:ph type="sldNum" sz="quarter" idx="12"/>
          </p:nvPr>
        </p:nvSpPr>
        <p:spPr/>
        <p:txBody>
          <a:bodyPr/>
          <a:lstStyle/>
          <a:p>
            <a:pPr>
              <a:defRPr/>
            </a:pPr>
            <a:fld id="{1719B205-2E84-1440-804C-2A6F83BBE5BD}" type="slidenum">
              <a:rPr lang="en-US" smtClean="0"/>
              <a:pPr>
                <a:defRPr/>
              </a:pPr>
              <a:t>13</a:t>
            </a:fld>
            <a:endParaRPr lang="en-US"/>
          </a:p>
        </p:txBody>
      </p:sp>
      <p:sp>
        <p:nvSpPr>
          <p:cNvPr id="6" name="Footer Placeholder 4">
            <a:extLst>
              <a:ext uri="{FF2B5EF4-FFF2-40B4-BE49-F238E27FC236}">
                <a16:creationId xmlns:a16="http://schemas.microsoft.com/office/drawing/2014/main" id="{B6978EA8-0D94-45B3-9BB9-A4C934C3FA99}"/>
              </a:ext>
            </a:extLst>
          </p:cNvPr>
          <p:cNvSpPr>
            <a:spLocks noGrp="1"/>
          </p:cNvSpPr>
          <p:nvPr>
            <p:ph type="ftr" sz="quarter" idx="11"/>
          </p:nvPr>
        </p:nvSpPr>
        <p:spPr>
          <a:xfrm>
            <a:off x="3569477" y="6339894"/>
            <a:ext cx="5053045" cy="365125"/>
          </a:xfrm>
        </p:spPr>
        <p:txBody>
          <a:bodyPr/>
          <a:lstStyle/>
          <a:p>
            <a:r>
              <a:rPr lang="en-US" dirty="0"/>
              <a:t>NISO Open Discovery Initiative – Promoting Transparency in Discovery @NISO_ODI</a:t>
            </a:r>
          </a:p>
        </p:txBody>
      </p:sp>
    </p:spTree>
    <p:extLst>
      <p:ext uri="{BB962C8B-B14F-4D97-AF65-F5344CB8AC3E}">
        <p14:creationId xmlns:p14="http://schemas.microsoft.com/office/powerpoint/2010/main" val="35464243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tx2">
                    <a:lumMod val="75000"/>
                  </a:schemeClr>
                </a:solidFill>
              </a:rPr>
              <a:t>Major Changes to the ODI RP</a:t>
            </a:r>
          </a:p>
        </p:txBody>
      </p:sp>
      <p:sp>
        <p:nvSpPr>
          <p:cNvPr id="3" name="Content Placeholder 2"/>
          <p:cNvSpPr>
            <a:spLocks noGrp="1"/>
          </p:cNvSpPr>
          <p:nvPr>
            <p:ph idx="1"/>
          </p:nvPr>
        </p:nvSpPr>
        <p:spPr/>
        <p:txBody>
          <a:bodyPr>
            <a:noAutofit/>
          </a:bodyPr>
          <a:lstStyle/>
          <a:p>
            <a:pPr lvl="0"/>
            <a:r>
              <a:rPr lang="en-US" sz="2800" dirty="0">
                <a:solidFill>
                  <a:schemeClr val="tx2">
                    <a:lumMod val="75000"/>
                  </a:schemeClr>
                </a:solidFill>
              </a:rPr>
              <a:t>Metadata Elements (3.2.1)</a:t>
            </a:r>
          </a:p>
          <a:p>
            <a:pPr lvl="1"/>
            <a:r>
              <a:rPr lang="en-US" dirty="0">
                <a:solidFill>
                  <a:schemeClr val="tx2">
                    <a:lumMod val="75000"/>
                  </a:schemeClr>
                </a:solidFill>
              </a:rPr>
              <a:t>Enriched metadata elements merged into core elements</a:t>
            </a:r>
          </a:p>
          <a:p>
            <a:pPr lvl="2"/>
            <a:r>
              <a:rPr lang="en-US" dirty="0">
                <a:solidFill>
                  <a:schemeClr val="tx2">
                    <a:lumMod val="75000"/>
                  </a:schemeClr>
                </a:solidFill>
              </a:rPr>
              <a:t>“Providing the full range of available metadata to the discovery service improves the discovery experience for users, particularly for librarians and advanced researchers who find particular value in controlled vocabularies and the added-value content created by A&amp;I providers.” </a:t>
            </a:r>
          </a:p>
          <a:p>
            <a:pPr lvl="1"/>
            <a:r>
              <a:rPr lang="en-US" dirty="0">
                <a:solidFill>
                  <a:schemeClr val="tx2">
                    <a:lumMod val="75000"/>
                  </a:schemeClr>
                </a:solidFill>
              </a:rPr>
              <a:t>New elements for Author Identifiers and Language added</a:t>
            </a:r>
          </a:p>
        </p:txBody>
      </p:sp>
      <p:sp>
        <p:nvSpPr>
          <p:cNvPr id="4" name="Slide Number Placeholder 3"/>
          <p:cNvSpPr>
            <a:spLocks noGrp="1"/>
          </p:cNvSpPr>
          <p:nvPr>
            <p:ph type="sldNum" sz="quarter" idx="12"/>
          </p:nvPr>
        </p:nvSpPr>
        <p:spPr/>
        <p:txBody>
          <a:bodyPr/>
          <a:lstStyle/>
          <a:p>
            <a:pPr>
              <a:defRPr/>
            </a:pPr>
            <a:fld id="{1719B205-2E84-1440-804C-2A6F83BBE5BD}" type="slidenum">
              <a:rPr lang="en-US" smtClean="0"/>
              <a:pPr>
                <a:defRPr/>
              </a:pPr>
              <a:t>14</a:t>
            </a:fld>
            <a:endParaRPr lang="en-US"/>
          </a:p>
        </p:txBody>
      </p:sp>
      <p:sp>
        <p:nvSpPr>
          <p:cNvPr id="6" name="Footer Placeholder 4">
            <a:extLst>
              <a:ext uri="{FF2B5EF4-FFF2-40B4-BE49-F238E27FC236}">
                <a16:creationId xmlns:a16="http://schemas.microsoft.com/office/drawing/2014/main" id="{2FDB7504-0805-4D09-BAC5-C62E5A8EFC29}"/>
              </a:ext>
            </a:extLst>
          </p:cNvPr>
          <p:cNvSpPr>
            <a:spLocks noGrp="1"/>
          </p:cNvSpPr>
          <p:nvPr>
            <p:ph type="ftr" sz="quarter" idx="11"/>
          </p:nvPr>
        </p:nvSpPr>
        <p:spPr>
          <a:xfrm>
            <a:off x="3569477" y="6339894"/>
            <a:ext cx="5053045" cy="365125"/>
          </a:xfrm>
        </p:spPr>
        <p:txBody>
          <a:bodyPr/>
          <a:lstStyle/>
          <a:p>
            <a:r>
              <a:rPr lang="en-US" dirty="0"/>
              <a:t>NISO Open Discovery Initiative – Promoting Transparency in Discovery @NISO_ODI</a:t>
            </a:r>
          </a:p>
        </p:txBody>
      </p:sp>
    </p:spTree>
    <p:extLst>
      <p:ext uri="{BB962C8B-B14F-4D97-AF65-F5344CB8AC3E}">
        <p14:creationId xmlns:p14="http://schemas.microsoft.com/office/powerpoint/2010/main" val="12722736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tx2">
                    <a:lumMod val="75000"/>
                  </a:schemeClr>
                </a:solidFill>
              </a:rPr>
              <a:t>Major Changes to the ODI RP</a:t>
            </a:r>
          </a:p>
        </p:txBody>
      </p:sp>
      <p:sp>
        <p:nvSpPr>
          <p:cNvPr id="3" name="Content Placeholder 2"/>
          <p:cNvSpPr>
            <a:spLocks noGrp="1"/>
          </p:cNvSpPr>
          <p:nvPr>
            <p:ph idx="1"/>
          </p:nvPr>
        </p:nvSpPr>
        <p:spPr/>
        <p:txBody>
          <a:bodyPr>
            <a:normAutofit/>
          </a:bodyPr>
          <a:lstStyle/>
          <a:p>
            <a:r>
              <a:rPr lang="en-US" sz="2800" dirty="0">
                <a:solidFill>
                  <a:schemeClr val="tx2">
                    <a:lumMod val="75000"/>
                  </a:schemeClr>
                </a:solidFill>
              </a:rPr>
              <a:t>Fair Linking </a:t>
            </a:r>
          </a:p>
          <a:p>
            <a:pPr lvl="1"/>
            <a:r>
              <a:rPr lang="en-US" dirty="0">
                <a:solidFill>
                  <a:schemeClr val="tx2">
                    <a:lumMod val="75000"/>
                  </a:schemeClr>
                </a:solidFill>
              </a:rPr>
              <a:t>3.2.3.1 – content provider should provide data to support </a:t>
            </a:r>
            <a:r>
              <a:rPr lang="en-US" dirty="0" err="1">
                <a:solidFill>
                  <a:schemeClr val="tx2">
                    <a:lumMod val="75000"/>
                  </a:schemeClr>
                </a:solidFill>
              </a:rPr>
              <a:t>OpenURL</a:t>
            </a:r>
            <a:r>
              <a:rPr lang="en-US" dirty="0">
                <a:solidFill>
                  <a:schemeClr val="tx2">
                    <a:lumMod val="75000"/>
                  </a:schemeClr>
                </a:solidFill>
              </a:rPr>
              <a:t> resolution to the item itself; proprietary direct link metadata should not be provided in lieu of </a:t>
            </a:r>
            <a:r>
              <a:rPr lang="en-US" dirty="0" err="1">
                <a:solidFill>
                  <a:schemeClr val="tx2">
                    <a:lumMod val="75000"/>
                  </a:schemeClr>
                </a:solidFill>
              </a:rPr>
              <a:t>OpenURL</a:t>
            </a:r>
            <a:r>
              <a:rPr lang="en-US" dirty="0">
                <a:solidFill>
                  <a:schemeClr val="tx2">
                    <a:lumMod val="75000"/>
                  </a:schemeClr>
                </a:solidFill>
              </a:rPr>
              <a:t> metadata</a:t>
            </a:r>
          </a:p>
          <a:p>
            <a:pPr lvl="1"/>
            <a:r>
              <a:rPr lang="en-US" dirty="0">
                <a:solidFill>
                  <a:schemeClr val="tx2">
                    <a:lumMod val="75000"/>
                  </a:schemeClr>
                </a:solidFill>
              </a:rPr>
              <a:t>3.3.2.1 – small tweaks to language related to discovery provider disclosure of business relationships and link resolution</a:t>
            </a:r>
          </a:p>
          <a:p>
            <a:pPr lvl="0"/>
            <a:endParaRPr lang="en-US" dirty="0">
              <a:solidFill>
                <a:schemeClr val="tx2">
                  <a:lumMod val="75000"/>
                </a:schemeClr>
              </a:solidFill>
            </a:endParaRPr>
          </a:p>
        </p:txBody>
      </p:sp>
      <p:sp>
        <p:nvSpPr>
          <p:cNvPr id="4" name="Slide Number Placeholder 3"/>
          <p:cNvSpPr>
            <a:spLocks noGrp="1"/>
          </p:cNvSpPr>
          <p:nvPr>
            <p:ph type="sldNum" sz="quarter" idx="12"/>
          </p:nvPr>
        </p:nvSpPr>
        <p:spPr/>
        <p:txBody>
          <a:bodyPr/>
          <a:lstStyle/>
          <a:p>
            <a:pPr>
              <a:defRPr/>
            </a:pPr>
            <a:fld id="{1719B205-2E84-1440-804C-2A6F83BBE5BD}" type="slidenum">
              <a:rPr lang="en-US" smtClean="0"/>
              <a:pPr>
                <a:defRPr/>
              </a:pPr>
              <a:t>15</a:t>
            </a:fld>
            <a:endParaRPr lang="en-US"/>
          </a:p>
        </p:txBody>
      </p:sp>
      <p:sp>
        <p:nvSpPr>
          <p:cNvPr id="6" name="Footer Placeholder 4">
            <a:extLst>
              <a:ext uri="{FF2B5EF4-FFF2-40B4-BE49-F238E27FC236}">
                <a16:creationId xmlns:a16="http://schemas.microsoft.com/office/drawing/2014/main" id="{84E1E757-606C-4F04-B830-BB7B4118E8CF}"/>
              </a:ext>
            </a:extLst>
          </p:cNvPr>
          <p:cNvSpPr>
            <a:spLocks noGrp="1"/>
          </p:cNvSpPr>
          <p:nvPr>
            <p:ph type="ftr" sz="quarter" idx="11"/>
          </p:nvPr>
        </p:nvSpPr>
        <p:spPr>
          <a:xfrm>
            <a:off x="3569477" y="6339894"/>
            <a:ext cx="5053045" cy="365125"/>
          </a:xfrm>
        </p:spPr>
        <p:txBody>
          <a:bodyPr/>
          <a:lstStyle/>
          <a:p>
            <a:r>
              <a:rPr lang="en-US" dirty="0"/>
              <a:t>NISO Open Discovery Initiative – Promoting Transparency in Discovery @NISO_ODI</a:t>
            </a:r>
          </a:p>
        </p:txBody>
      </p:sp>
    </p:spTree>
    <p:extLst>
      <p:ext uri="{BB962C8B-B14F-4D97-AF65-F5344CB8AC3E}">
        <p14:creationId xmlns:p14="http://schemas.microsoft.com/office/powerpoint/2010/main" val="13087349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tx2">
                    <a:lumMod val="75000"/>
                  </a:schemeClr>
                </a:solidFill>
              </a:rPr>
              <a:t>Major Changes to the ODI RP</a:t>
            </a:r>
          </a:p>
        </p:txBody>
      </p:sp>
      <p:sp>
        <p:nvSpPr>
          <p:cNvPr id="3" name="Content Placeholder 2"/>
          <p:cNvSpPr>
            <a:spLocks noGrp="1"/>
          </p:cNvSpPr>
          <p:nvPr>
            <p:ph idx="1"/>
          </p:nvPr>
        </p:nvSpPr>
        <p:spPr/>
        <p:txBody>
          <a:bodyPr>
            <a:normAutofit/>
          </a:bodyPr>
          <a:lstStyle/>
          <a:p>
            <a:r>
              <a:rPr lang="en-US" sz="2800" dirty="0">
                <a:solidFill>
                  <a:schemeClr val="tx2">
                    <a:lumMod val="75000"/>
                  </a:schemeClr>
                </a:solidFill>
              </a:rPr>
              <a:t>Discovery Service Content Listings (3.3.1)</a:t>
            </a:r>
          </a:p>
          <a:p>
            <a:pPr lvl="1"/>
            <a:r>
              <a:rPr lang="en-US" dirty="0">
                <a:solidFill>
                  <a:schemeClr val="tx2">
                    <a:lumMod val="75000"/>
                  </a:schemeClr>
                </a:solidFill>
              </a:rPr>
              <a:t>Detailed specifications for collection level and title level metadata elements for discovery provider reports sent to libraries </a:t>
            </a:r>
          </a:p>
          <a:p>
            <a:r>
              <a:rPr lang="en-US" sz="2700" dirty="0">
                <a:solidFill>
                  <a:schemeClr val="tx2">
                    <a:lumMod val="75000"/>
                  </a:schemeClr>
                </a:solidFill>
              </a:rPr>
              <a:t>Statistical Reporting Recommendations (3.3.4)</a:t>
            </a:r>
          </a:p>
          <a:p>
            <a:pPr lvl="1"/>
            <a:r>
              <a:rPr lang="en-US" sz="2700" dirty="0">
                <a:solidFill>
                  <a:schemeClr val="tx2">
                    <a:lumMod val="75000"/>
                  </a:schemeClr>
                </a:solidFill>
              </a:rPr>
              <a:t>Inline with current COUNTER standard, which includes discovery usage reports</a:t>
            </a:r>
          </a:p>
          <a:p>
            <a:pPr lvl="1"/>
            <a:endParaRPr lang="en-US" dirty="0">
              <a:solidFill>
                <a:schemeClr val="tx2">
                  <a:lumMod val="75000"/>
                </a:schemeClr>
              </a:solidFill>
            </a:endParaRPr>
          </a:p>
          <a:p>
            <a:pPr lvl="0"/>
            <a:endParaRPr lang="en-US" dirty="0">
              <a:solidFill>
                <a:schemeClr val="tx2">
                  <a:lumMod val="75000"/>
                </a:schemeClr>
              </a:solidFill>
            </a:endParaRPr>
          </a:p>
        </p:txBody>
      </p:sp>
      <p:sp>
        <p:nvSpPr>
          <p:cNvPr id="4" name="Slide Number Placeholder 3"/>
          <p:cNvSpPr>
            <a:spLocks noGrp="1"/>
          </p:cNvSpPr>
          <p:nvPr>
            <p:ph type="sldNum" sz="quarter" idx="12"/>
          </p:nvPr>
        </p:nvSpPr>
        <p:spPr/>
        <p:txBody>
          <a:bodyPr/>
          <a:lstStyle/>
          <a:p>
            <a:pPr>
              <a:defRPr/>
            </a:pPr>
            <a:fld id="{1719B205-2E84-1440-804C-2A6F83BBE5BD}" type="slidenum">
              <a:rPr lang="en-US" smtClean="0"/>
              <a:pPr>
                <a:defRPr/>
              </a:pPr>
              <a:t>16</a:t>
            </a:fld>
            <a:endParaRPr lang="en-US"/>
          </a:p>
        </p:txBody>
      </p:sp>
      <p:sp>
        <p:nvSpPr>
          <p:cNvPr id="6" name="Footer Placeholder 4">
            <a:extLst>
              <a:ext uri="{FF2B5EF4-FFF2-40B4-BE49-F238E27FC236}">
                <a16:creationId xmlns:a16="http://schemas.microsoft.com/office/drawing/2014/main" id="{94C749DA-DCF0-449F-BD05-4A45428445B2}"/>
              </a:ext>
            </a:extLst>
          </p:cNvPr>
          <p:cNvSpPr>
            <a:spLocks noGrp="1"/>
          </p:cNvSpPr>
          <p:nvPr>
            <p:ph type="ftr" sz="quarter" idx="11"/>
          </p:nvPr>
        </p:nvSpPr>
        <p:spPr>
          <a:xfrm>
            <a:off x="3569477" y="6339894"/>
            <a:ext cx="5053045" cy="365125"/>
          </a:xfrm>
        </p:spPr>
        <p:txBody>
          <a:bodyPr/>
          <a:lstStyle/>
          <a:p>
            <a:r>
              <a:rPr lang="en-US" dirty="0"/>
              <a:t>NISO Open Discovery Initiative – Promoting Transparency in Discovery @NISO_ODI</a:t>
            </a:r>
          </a:p>
        </p:txBody>
      </p:sp>
    </p:spTree>
    <p:extLst>
      <p:ext uri="{BB962C8B-B14F-4D97-AF65-F5344CB8AC3E}">
        <p14:creationId xmlns:p14="http://schemas.microsoft.com/office/powerpoint/2010/main" val="3133695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tx2">
                    <a:lumMod val="75000"/>
                  </a:schemeClr>
                </a:solidFill>
              </a:rPr>
              <a:t>Major Changes to the ODI RP</a:t>
            </a:r>
          </a:p>
        </p:txBody>
      </p:sp>
      <p:sp>
        <p:nvSpPr>
          <p:cNvPr id="3" name="Content Placeholder 2"/>
          <p:cNvSpPr>
            <a:spLocks noGrp="1"/>
          </p:cNvSpPr>
          <p:nvPr>
            <p:ph idx="1"/>
          </p:nvPr>
        </p:nvSpPr>
        <p:spPr/>
        <p:txBody>
          <a:bodyPr>
            <a:normAutofit/>
          </a:bodyPr>
          <a:lstStyle/>
          <a:p>
            <a:r>
              <a:rPr lang="en-US" sz="2800" dirty="0">
                <a:solidFill>
                  <a:schemeClr val="tx2">
                    <a:lumMod val="75000"/>
                  </a:schemeClr>
                </a:solidFill>
              </a:rPr>
              <a:t>Treatment of Open Access Content (3.3.5)</a:t>
            </a:r>
          </a:p>
          <a:p>
            <a:pPr lvl="1"/>
            <a:r>
              <a:rPr lang="en-US" dirty="0">
                <a:solidFill>
                  <a:schemeClr val="tx2">
                    <a:lumMod val="75000"/>
                  </a:schemeClr>
                </a:solidFill>
              </a:rPr>
              <a:t>Discovery providers should use Access and License Indicators standard to describe OA content</a:t>
            </a:r>
          </a:p>
          <a:p>
            <a:r>
              <a:rPr lang="en-US" sz="2800" dirty="0">
                <a:solidFill>
                  <a:schemeClr val="tx2">
                    <a:lumMod val="75000"/>
                  </a:schemeClr>
                </a:solidFill>
              </a:rPr>
              <a:t>Authentication (3.3.6)</a:t>
            </a:r>
          </a:p>
          <a:p>
            <a:pPr lvl="1"/>
            <a:r>
              <a:rPr lang="en-US" dirty="0">
                <a:solidFill>
                  <a:schemeClr val="tx2">
                    <a:lumMod val="75000"/>
                  </a:schemeClr>
                </a:solidFill>
              </a:rPr>
              <a:t>Discovery provider systems should include user authentication to ensure restricted content is searched and displayed only to mutual subscribers</a:t>
            </a:r>
          </a:p>
          <a:p>
            <a:pPr lvl="1"/>
            <a:r>
              <a:rPr lang="en-US" dirty="0">
                <a:solidFill>
                  <a:schemeClr val="tx2">
                    <a:lumMod val="75000"/>
                  </a:schemeClr>
                </a:solidFill>
              </a:rPr>
              <a:t>Discovery providers should take measures to ensure that only mutual subscribers can activate restricted collections</a:t>
            </a:r>
          </a:p>
          <a:p>
            <a:pPr lvl="1"/>
            <a:endParaRPr lang="en-US" dirty="0">
              <a:solidFill>
                <a:schemeClr val="tx2">
                  <a:lumMod val="75000"/>
                </a:schemeClr>
              </a:solidFill>
            </a:endParaRPr>
          </a:p>
          <a:p>
            <a:endParaRPr lang="en-US" dirty="0">
              <a:solidFill>
                <a:schemeClr val="tx2">
                  <a:lumMod val="75000"/>
                </a:schemeClr>
              </a:solidFill>
            </a:endParaRPr>
          </a:p>
          <a:p>
            <a:pPr lvl="0"/>
            <a:endParaRPr lang="en-US" dirty="0">
              <a:solidFill>
                <a:schemeClr val="tx2">
                  <a:lumMod val="75000"/>
                </a:schemeClr>
              </a:solidFill>
            </a:endParaRPr>
          </a:p>
        </p:txBody>
      </p:sp>
      <p:sp>
        <p:nvSpPr>
          <p:cNvPr id="4" name="Slide Number Placeholder 3"/>
          <p:cNvSpPr>
            <a:spLocks noGrp="1"/>
          </p:cNvSpPr>
          <p:nvPr>
            <p:ph type="sldNum" sz="quarter" idx="12"/>
          </p:nvPr>
        </p:nvSpPr>
        <p:spPr/>
        <p:txBody>
          <a:bodyPr/>
          <a:lstStyle/>
          <a:p>
            <a:pPr>
              <a:defRPr/>
            </a:pPr>
            <a:fld id="{1719B205-2E84-1440-804C-2A6F83BBE5BD}" type="slidenum">
              <a:rPr lang="en-US" smtClean="0"/>
              <a:pPr>
                <a:defRPr/>
              </a:pPr>
              <a:t>17</a:t>
            </a:fld>
            <a:endParaRPr lang="en-US"/>
          </a:p>
        </p:txBody>
      </p:sp>
      <p:sp>
        <p:nvSpPr>
          <p:cNvPr id="6" name="Footer Placeholder 4">
            <a:extLst>
              <a:ext uri="{FF2B5EF4-FFF2-40B4-BE49-F238E27FC236}">
                <a16:creationId xmlns:a16="http://schemas.microsoft.com/office/drawing/2014/main" id="{55A8D02D-A0AB-441F-B75F-2ADF30227F10}"/>
              </a:ext>
            </a:extLst>
          </p:cNvPr>
          <p:cNvSpPr>
            <a:spLocks noGrp="1"/>
          </p:cNvSpPr>
          <p:nvPr>
            <p:ph type="ftr" sz="quarter" idx="11"/>
          </p:nvPr>
        </p:nvSpPr>
        <p:spPr>
          <a:xfrm>
            <a:off x="3569477" y="6339894"/>
            <a:ext cx="5053045" cy="365125"/>
          </a:xfrm>
        </p:spPr>
        <p:txBody>
          <a:bodyPr/>
          <a:lstStyle/>
          <a:p>
            <a:r>
              <a:rPr lang="en-US" dirty="0"/>
              <a:t>NISO Open Discovery Initiative – Promoting Transparency in Discovery @NISO_ODI</a:t>
            </a:r>
          </a:p>
        </p:txBody>
      </p:sp>
    </p:spTree>
    <p:extLst>
      <p:ext uri="{BB962C8B-B14F-4D97-AF65-F5344CB8AC3E}">
        <p14:creationId xmlns:p14="http://schemas.microsoft.com/office/powerpoint/2010/main" val="42899194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tx2">
                    <a:lumMod val="75000"/>
                  </a:schemeClr>
                </a:solidFill>
              </a:rPr>
              <a:t>Major Changes to the ODI RP</a:t>
            </a:r>
          </a:p>
        </p:txBody>
      </p:sp>
      <p:sp>
        <p:nvSpPr>
          <p:cNvPr id="3" name="Content Placeholder 2"/>
          <p:cNvSpPr>
            <a:spLocks noGrp="1"/>
          </p:cNvSpPr>
          <p:nvPr>
            <p:ph idx="1"/>
          </p:nvPr>
        </p:nvSpPr>
        <p:spPr/>
        <p:txBody>
          <a:bodyPr>
            <a:normAutofit/>
          </a:bodyPr>
          <a:lstStyle/>
          <a:p>
            <a:pPr lvl="0"/>
            <a:r>
              <a:rPr lang="en-US" sz="2800" dirty="0">
                <a:solidFill>
                  <a:schemeClr val="tx2">
                    <a:lumMod val="75000"/>
                  </a:schemeClr>
                </a:solidFill>
              </a:rPr>
              <a:t>Alternative Coverage Lists (3.3.7)</a:t>
            </a:r>
          </a:p>
          <a:p>
            <a:pPr lvl="1"/>
            <a:r>
              <a:rPr lang="en-US" dirty="0">
                <a:solidFill>
                  <a:schemeClr val="tx2">
                    <a:lumMod val="75000"/>
                  </a:schemeClr>
                </a:solidFill>
              </a:rPr>
              <a:t>If discovery service providers make alternative coverage lists for content that is not directly indexed from specialized metadata providers, the reports should clearly indicate that the metadata fields being indexed are alternatives to specialized metadata. Reports should note potential differences in quality, depth, and currency of the alternative metadata.</a:t>
            </a:r>
          </a:p>
          <a:p>
            <a:pPr lvl="0"/>
            <a:endParaRPr lang="en-US" dirty="0">
              <a:solidFill>
                <a:schemeClr val="tx2">
                  <a:lumMod val="75000"/>
                </a:schemeClr>
              </a:solidFill>
            </a:endParaRPr>
          </a:p>
        </p:txBody>
      </p:sp>
      <p:sp>
        <p:nvSpPr>
          <p:cNvPr id="4" name="Slide Number Placeholder 3"/>
          <p:cNvSpPr>
            <a:spLocks noGrp="1"/>
          </p:cNvSpPr>
          <p:nvPr>
            <p:ph type="sldNum" sz="quarter" idx="12"/>
          </p:nvPr>
        </p:nvSpPr>
        <p:spPr/>
        <p:txBody>
          <a:bodyPr/>
          <a:lstStyle/>
          <a:p>
            <a:pPr>
              <a:defRPr/>
            </a:pPr>
            <a:fld id="{1719B205-2E84-1440-804C-2A6F83BBE5BD}" type="slidenum">
              <a:rPr lang="en-US" smtClean="0"/>
              <a:pPr>
                <a:defRPr/>
              </a:pPr>
              <a:t>18</a:t>
            </a:fld>
            <a:endParaRPr lang="en-US"/>
          </a:p>
        </p:txBody>
      </p:sp>
      <p:sp>
        <p:nvSpPr>
          <p:cNvPr id="6" name="Footer Placeholder 4">
            <a:extLst>
              <a:ext uri="{FF2B5EF4-FFF2-40B4-BE49-F238E27FC236}">
                <a16:creationId xmlns:a16="http://schemas.microsoft.com/office/drawing/2014/main" id="{08C957E7-AA3D-491E-8575-827F3E709134}"/>
              </a:ext>
            </a:extLst>
          </p:cNvPr>
          <p:cNvSpPr>
            <a:spLocks noGrp="1"/>
          </p:cNvSpPr>
          <p:nvPr>
            <p:ph type="ftr" sz="quarter" idx="11"/>
          </p:nvPr>
        </p:nvSpPr>
        <p:spPr>
          <a:xfrm>
            <a:off x="3569477" y="6339894"/>
            <a:ext cx="5053045" cy="365125"/>
          </a:xfrm>
        </p:spPr>
        <p:txBody>
          <a:bodyPr/>
          <a:lstStyle/>
          <a:p>
            <a:r>
              <a:rPr lang="en-US" dirty="0"/>
              <a:t>NISO Open Discovery Initiative – Promoting Transparency in Discovery @NISO_ODI</a:t>
            </a:r>
          </a:p>
        </p:txBody>
      </p:sp>
    </p:spTree>
    <p:extLst>
      <p:ext uri="{BB962C8B-B14F-4D97-AF65-F5344CB8AC3E}">
        <p14:creationId xmlns:p14="http://schemas.microsoft.com/office/powerpoint/2010/main" val="53201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2">
                    <a:lumMod val="75000"/>
                  </a:schemeClr>
                </a:solidFill>
              </a:rPr>
              <a:t>Background</a:t>
            </a:r>
          </a:p>
        </p:txBody>
      </p:sp>
      <p:sp>
        <p:nvSpPr>
          <p:cNvPr id="3" name="Content Placeholder 2"/>
          <p:cNvSpPr>
            <a:spLocks noGrp="1"/>
          </p:cNvSpPr>
          <p:nvPr>
            <p:ph idx="1"/>
          </p:nvPr>
        </p:nvSpPr>
        <p:spPr>
          <a:xfrm>
            <a:off x="400051" y="1600201"/>
            <a:ext cx="6274734" cy="4525963"/>
          </a:xfrm>
        </p:spPr>
        <p:txBody>
          <a:bodyPr>
            <a:normAutofit/>
          </a:bodyPr>
          <a:lstStyle/>
          <a:p>
            <a:r>
              <a:rPr lang="en-US" sz="3000" dirty="0">
                <a:solidFill>
                  <a:schemeClr val="tx2">
                    <a:lumMod val="75000"/>
                  </a:schemeClr>
                </a:solidFill>
              </a:rPr>
              <a:t>Emergence of Library Discovery Service solutions by 2011</a:t>
            </a:r>
          </a:p>
          <a:p>
            <a:r>
              <a:rPr lang="en-US" sz="3000" dirty="0">
                <a:solidFill>
                  <a:schemeClr val="tx2">
                    <a:lumMod val="75000"/>
                  </a:schemeClr>
                </a:solidFill>
              </a:rPr>
              <a:t>Agreements between content providers and discovery providers were ad-hoc, not representative of all content, and opaque to customers</a:t>
            </a:r>
          </a:p>
          <a:p>
            <a:pPr marL="0" indent="0">
              <a:buNone/>
            </a:pPr>
            <a:endParaRPr lang="en-US" sz="3000" dirty="0">
              <a:solidFill>
                <a:schemeClr val="tx2">
                  <a:lumMod val="75000"/>
                </a:schemeClr>
              </a:solidFill>
            </a:endParaRPr>
          </a:p>
          <a:p>
            <a:endParaRPr lang="en-US" sz="2800" dirty="0">
              <a:solidFill>
                <a:schemeClr val="tx2">
                  <a:lumMod val="75000"/>
                </a:schemeClr>
              </a:solidFill>
            </a:endParaRPr>
          </a:p>
          <a:p>
            <a:pPr marL="0" indent="0">
              <a:buNone/>
            </a:pPr>
            <a:endParaRPr lang="en-US" sz="2800" dirty="0">
              <a:solidFill>
                <a:schemeClr val="tx2">
                  <a:lumMod val="75000"/>
                </a:schemeClr>
              </a:solidFill>
            </a:endParaRPr>
          </a:p>
        </p:txBody>
      </p:sp>
      <p:sp>
        <p:nvSpPr>
          <p:cNvPr id="7" name="Footer Placeholder 4">
            <a:extLst>
              <a:ext uri="{FF2B5EF4-FFF2-40B4-BE49-F238E27FC236}">
                <a16:creationId xmlns:a16="http://schemas.microsoft.com/office/drawing/2014/main" id="{A381B4F0-32DF-44F4-A476-5EC2B3C8FFE2}"/>
              </a:ext>
            </a:extLst>
          </p:cNvPr>
          <p:cNvSpPr>
            <a:spLocks noGrp="1"/>
          </p:cNvSpPr>
          <p:nvPr>
            <p:ph type="ftr" sz="quarter" idx="11"/>
          </p:nvPr>
        </p:nvSpPr>
        <p:spPr>
          <a:xfrm>
            <a:off x="3569477" y="6339894"/>
            <a:ext cx="5053045" cy="365125"/>
          </a:xfrm>
        </p:spPr>
        <p:txBody>
          <a:bodyPr/>
          <a:lstStyle/>
          <a:p>
            <a:r>
              <a:rPr lang="en-US" dirty="0"/>
              <a:t>NISO Open Discovery Initiative – Promoting Transparency in Discovery @NISO_ODI</a:t>
            </a:r>
          </a:p>
        </p:txBody>
      </p:sp>
      <p:pic>
        <p:nvPicPr>
          <p:cNvPr id="17" name="Picture 16">
            <a:extLst>
              <a:ext uri="{FF2B5EF4-FFF2-40B4-BE49-F238E27FC236}">
                <a16:creationId xmlns:a16="http://schemas.microsoft.com/office/drawing/2014/main" id="{BD949FD2-400A-4D69-B79A-0F06289D2385}"/>
              </a:ext>
            </a:extLst>
          </p:cNvPr>
          <p:cNvPicPr>
            <a:picLocks noChangeAspect="1"/>
          </p:cNvPicPr>
          <p:nvPr/>
        </p:nvPicPr>
        <p:blipFill>
          <a:blip r:embed="rId3"/>
          <a:stretch>
            <a:fillRect/>
          </a:stretch>
        </p:blipFill>
        <p:spPr>
          <a:xfrm>
            <a:off x="6905025" y="2031575"/>
            <a:ext cx="4677375" cy="4121839"/>
          </a:xfrm>
          <a:prstGeom prst="rect">
            <a:avLst/>
          </a:prstGeom>
        </p:spPr>
      </p:pic>
      <p:pic>
        <p:nvPicPr>
          <p:cNvPr id="11" name="Picture 10" descr="A picture containing food&#10;&#10;Description automatically generated">
            <a:extLst>
              <a:ext uri="{FF2B5EF4-FFF2-40B4-BE49-F238E27FC236}">
                <a16:creationId xmlns:a16="http://schemas.microsoft.com/office/drawing/2014/main" id="{06A9BAB3-405C-4566-B9D4-A3B8D9A3D0CE}"/>
              </a:ext>
            </a:extLst>
          </p:cNvPr>
          <p:cNvPicPr>
            <a:picLocks noChangeAspect="1"/>
          </p:cNvPicPr>
          <p:nvPr/>
        </p:nvPicPr>
        <p:blipFill>
          <a:blip r:embed="rId4"/>
          <a:stretch>
            <a:fillRect/>
          </a:stretch>
        </p:blipFill>
        <p:spPr>
          <a:xfrm>
            <a:off x="8372556" y="1864042"/>
            <a:ext cx="2033704" cy="2014723"/>
          </a:xfrm>
          <a:prstGeom prst="rect">
            <a:avLst/>
          </a:prstGeom>
        </p:spPr>
      </p:pic>
    </p:spTree>
    <p:extLst>
      <p:ext uri="{BB962C8B-B14F-4D97-AF65-F5344CB8AC3E}">
        <p14:creationId xmlns:p14="http://schemas.microsoft.com/office/powerpoint/2010/main" val="19934177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tx2">
                    <a:lumMod val="75000"/>
                  </a:schemeClr>
                </a:solidFill>
              </a:rPr>
              <a:t>Major Changes to the ODI RP</a:t>
            </a:r>
          </a:p>
        </p:txBody>
      </p:sp>
      <p:sp>
        <p:nvSpPr>
          <p:cNvPr id="3" name="Content Placeholder 2"/>
          <p:cNvSpPr>
            <a:spLocks noGrp="1"/>
          </p:cNvSpPr>
          <p:nvPr>
            <p:ph idx="1"/>
          </p:nvPr>
        </p:nvSpPr>
        <p:spPr/>
        <p:txBody>
          <a:bodyPr>
            <a:normAutofit fontScale="92500" lnSpcReduction="20000"/>
          </a:bodyPr>
          <a:lstStyle/>
          <a:p>
            <a:pPr lvl="0"/>
            <a:r>
              <a:rPr lang="en-US" sz="3100" dirty="0">
                <a:solidFill>
                  <a:schemeClr val="tx2">
                    <a:lumMod val="75000"/>
                  </a:schemeClr>
                </a:solidFill>
              </a:rPr>
              <a:t>Record Display (3.3.8)</a:t>
            </a:r>
          </a:p>
          <a:p>
            <a:pPr lvl="1"/>
            <a:r>
              <a:rPr lang="en-US" sz="3100" dirty="0">
                <a:solidFill>
                  <a:schemeClr val="tx2">
                    <a:lumMod val="75000"/>
                  </a:schemeClr>
                </a:solidFill>
              </a:rPr>
              <a:t>Discovery services should have the ability to exclude records from merged records that combine metadata from multiple providers and groups of records that reflect the same item such that records can stand alone if requested by the content provider.</a:t>
            </a:r>
          </a:p>
          <a:p>
            <a:pPr lvl="1"/>
            <a:r>
              <a:rPr lang="en-US" sz="3100" dirty="0">
                <a:solidFill>
                  <a:schemeClr val="tx2">
                    <a:lumMod val="75000"/>
                  </a:schemeClr>
                </a:solidFill>
              </a:rPr>
              <a:t>Discovery services should be able to display the source provider of the record and the provider logo.</a:t>
            </a:r>
          </a:p>
          <a:p>
            <a:pPr lvl="1"/>
            <a:r>
              <a:rPr lang="en-US" sz="3100" dirty="0">
                <a:solidFill>
                  <a:schemeClr val="tx2">
                    <a:lumMod val="75000"/>
                  </a:schemeClr>
                </a:solidFill>
              </a:rPr>
              <a:t>Records in discovery services should include a link back to the source provider’s platform if supplied by the provider. It is preferable that these links be proxied so that users are authenticated upon reaching the provider’s platform</a:t>
            </a:r>
            <a:r>
              <a:rPr lang="en-US" sz="2900" dirty="0">
                <a:solidFill>
                  <a:schemeClr val="tx2">
                    <a:lumMod val="75000"/>
                  </a:schemeClr>
                </a:solidFill>
              </a:rPr>
              <a:t>.</a:t>
            </a:r>
          </a:p>
          <a:p>
            <a:pPr lvl="0"/>
            <a:endParaRPr lang="en-US" dirty="0">
              <a:solidFill>
                <a:schemeClr val="tx2">
                  <a:lumMod val="75000"/>
                </a:schemeClr>
              </a:solidFill>
            </a:endParaRPr>
          </a:p>
          <a:p>
            <a:pPr lvl="0"/>
            <a:endParaRPr lang="en-US" dirty="0">
              <a:solidFill>
                <a:schemeClr val="tx2">
                  <a:lumMod val="75000"/>
                </a:schemeClr>
              </a:solidFill>
            </a:endParaRPr>
          </a:p>
          <a:p>
            <a:pPr lvl="0"/>
            <a:endParaRPr lang="en-US" dirty="0">
              <a:solidFill>
                <a:schemeClr val="tx2">
                  <a:lumMod val="75000"/>
                </a:schemeClr>
              </a:solidFill>
            </a:endParaRPr>
          </a:p>
        </p:txBody>
      </p:sp>
      <p:sp>
        <p:nvSpPr>
          <p:cNvPr id="4" name="Slide Number Placeholder 3"/>
          <p:cNvSpPr>
            <a:spLocks noGrp="1"/>
          </p:cNvSpPr>
          <p:nvPr>
            <p:ph type="sldNum" sz="quarter" idx="12"/>
          </p:nvPr>
        </p:nvSpPr>
        <p:spPr/>
        <p:txBody>
          <a:bodyPr/>
          <a:lstStyle/>
          <a:p>
            <a:pPr>
              <a:defRPr/>
            </a:pPr>
            <a:fld id="{1719B205-2E84-1440-804C-2A6F83BBE5BD}" type="slidenum">
              <a:rPr lang="en-US" smtClean="0"/>
              <a:pPr>
                <a:defRPr/>
              </a:pPr>
              <a:t>19</a:t>
            </a:fld>
            <a:endParaRPr lang="en-US"/>
          </a:p>
        </p:txBody>
      </p:sp>
      <p:sp>
        <p:nvSpPr>
          <p:cNvPr id="8" name="Footer Placeholder 4">
            <a:extLst>
              <a:ext uri="{FF2B5EF4-FFF2-40B4-BE49-F238E27FC236}">
                <a16:creationId xmlns:a16="http://schemas.microsoft.com/office/drawing/2014/main" id="{48A2E3E7-A8B1-4CAE-A467-50A27B75E652}"/>
              </a:ext>
            </a:extLst>
          </p:cNvPr>
          <p:cNvSpPr>
            <a:spLocks noGrp="1"/>
          </p:cNvSpPr>
          <p:nvPr>
            <p:ph type="ftr" sz="quarter" idx="11"/>
          </p:nvPr>
        </p:nvSpPr>
        <p:spPr>
          <a:xfrm>
            <a:off x="3569477" y="6339894"/>
            <a:ext cx="5053045" cy="365125"/>
          </a:xfrm>
        </p:spPr>
        <p:txBody>
          <a:bodyPr/>
          <a:lstStyle/>
          <a:p>
            <a:r>
              <a:rPr lang="en-US" dirty="0"/>
              <a:t>NISO Open Discovery Initiative – Promoting Transparency in Discovery @NISO_ODI</a:t>
            </a:r>
          </a:p>
        </p:txBody>
      </p:sp>
    </p:spTree>
    <p:extLst>
      <p:ext uri="{BB962C8B-B14F-4D97-AF65-F5344CB8AC3E}">
        <p14:creationId xmlns:p14="http://schemas.microsoft.com/office/powerpoint/2010/main" val="5652664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tx2">
                    <a:lumMod val="75000"/>
                  </a:schemeClr>
                </a:solidFill>
              </a:rPr>
              <a:t>Major Changes to the ODI RP</a:t>
            </a:r>
          </a:p>
        </p:txBody>
      </p:sp>
      <p:sp>
        <p:nvSpPr>
          <p:cNvPr id="3" name="Content Placeholder 2"/>
          <p:cNvSpPr>
            <a:spLocks noGrp="1"/>
          </p:cNvSpPr>
          <p:nvPr>
            <p:ph idx="1"/>
          </p:nvPr>
        </p:nvSpPr>
        <p:spPr/>
        <p:txBody>
          <a:bodyPr>
            <a:normAutofit lnSpcReduction="10000"/>
          </a:bodyPr>
          <a:lstStyle/>
          <a:p>
            <a:pPr lvl="0"/>
            <a:r>
              <a:rPr lang="en-US" sz="2800" dirty="0">
                <a:solidFill>
                  <a:schemeClr val="tx2">
                    <a:lumMod val="75000"/>
                  </a:schemeClr>
                </a:solidFill>
              </a:rPr>
              <a:t>Ranking Algorithm Disclosure (3.3.9)</a:t>
            </a:r>
          </a:p>
          <a:p>
            <a:pPr lvl="1"/>
            <a:r>
              <a:rPr lang="en-US" dirty="0">
                <a:solidFill>
                  <a:schemeClr val="tx2">
                    <a:lumMod val="75000"/>
                  </a:schemeClr>
                </a:solidFill>
              </a:rPr>
              <a:t>Discovery Service Providers should explain the fundamentals of how metadata is generally utilized within the relevance algorithm (mapping metadata to indices, weighting of indices, etc.) and how it enhances discoverability.</a:t>
            </a:r>
          </a:p>
          <a:p>
            <a:pPr lvl="0"/>
            <a:r>
              <a:rPr lang="en-US" sz="2800" dirty="0">
                <a:solidFill>
                  <a:schemeClr val="tx2">
                    <a:lumMod val="75000"/>
                  </a:schemeClr>
                </a:solidFill>
              </a:rPr>
              <a:t>Use of Content Provider Metadata (3.3.10)</a:t>
            </a:r>
          </a:p>
          <a:p>
            <a:pPr lvl="1"/>
            <a:r>
              <a:rPr lang="en-US" dirty="0">
                <a:solidFill>
                  <a:schemeClr val="tx2">
                    <a:lumMod val="75000"/>
                  </a:schemeClr>
                </a:solidFill>
              </a:rPr>
              <a:t>Discovery service providers should utilize the core metadata and underlying full-text/original content for complete offerings provided by content providers, for the purposes of indexing to meet licensed customers’ and authenticated end users’ needs.</a:t>
            </a:r>
          </a:p>
          <a:p>
            <a:pPr lvl="0"/>
            <a:endParaRPr lang="en-US" sz="2500" dirty="0">
              <a:solidFill>
                <a:schemeClr val="tx2">
                  <a:lumMod val="75000"/>
                </a:schemeClr>
              </a:solidFill>
            </a:endParaRPr>
          </a:p>
          <a:p>
            <a:pPr lvl="0"/>
            <a:endParaRPr lang="en-US" dirty="0">
              <a:solidFill>
                <a:schemeClr val="tx2">
                  <a:lumMod val="75000"/>
                </a:schemeClr>
              </a:solidFill>
            </a:endParaRPr>
          </a:p>
        </p:txBody>
      </p:sp>
      <p:sp>
        <p:nvSpPr>
          <p:cNvPr id="4" name="Slide Number Placeholder 3"/>
          <p:cNvSpPr>
            <a:spLocks noGrp="1"/>
          </p:cNvSpPr>
          <p:nvPr>
            <p:ph type="sldNum" sz="quarter" idx="12"/>
          </p:nvPr>
        </p:nvSpPr>
        <p:spPr/>
        <p:txBody>
          <a:bodyPr/>
          <a:lstStyle/>
          <a:p>
            <a:pPr>
              <a:defRPr/>
            </a:pPr>
            <a:fld id="{1719B205-2E84-1440-804C-2A6F83BBE5BD}" type="slidenum">
              <a:rPr lang="en-US" smtClean="0"/>
              <a:pPr>
                <a:defRPr/>
              </a:pPr>
              <a:t>20</a:t>
            </a:fld>
            <a:endParaRPr lang="en-US"/>
          </a:p>
        </p:txBody>
      </p:sp>
      <p:sp>
        <p:nvSpPr>
          <p:cNvPr id="6" name="Footer Placeholder 4">
            <a:extLst>
              <a:ext uri="{FF2B5EF4-FFF2-40B4-BE49-F238E27FC236}">
                <a16:creationId xmlns:a16="http://schemas.microsoft.com/office/drawing/2014/main" id="{B923687C-4512-4B5D-AFA2-DE92D081BE6E}"/>
              </a:ext>
            </a:extLst>
          </p:cNvPr>
          <p:cNvSpPr>
            <a:spLocks noGrp="1"/>
          </p:cNvSpPr>
          <p:nvPr>
            <p:ph type="ftr" sz="quarter" idx="11"/>
          </p:nvPr>
        </p:nvSpPr>
        <p:spPr>
          <a:xfrm>
            <a:off x="3569477" y="6339894"/>
            <a:ext cx="5053045" cy="365125"/>
          </a:xfrm>
        </p:spPr>
        <p:txBody>
          <a:bodyPr/>
          <a:lstStyle/>
          <a:p>
            <a:r>
              <a:rPr lang="en-US" dirty="0"/>
              <a:t>NISO Open Discovery Initiative – Promoting Transparency in Discovery @NISO_ODI</a:t>
            </a:r>
          </a:p>
        </p:txBody>
      </p:sp>
    </p:spTree>
    <p:extLst>
      <p:ext uri="{BB962C8B-B14F-4D97-AF65-F5344CB8AC3E}">
        <p14:creationId xmlns:p14="http://schemas.microsoft.com/office/powerpoint/2010/main" val="30804424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tx2">
                    <a:lumMod val="75000"/>
                  </a:schemeClr>
                </a:solidFill>
              </a:rPr>
              <a:t>Major Changes to the ODI RP</a:t>
            </a:r>
          </a:p>
        </p:txBody>
      </p:sp>
      <p:sp>
        <p:nvSpPr>
          <p:cNvPr id="3" name="Content Placeholder 2"/>
          <p:cNvSpPr>
            <a:spLocks noGrp="1"/>
          </p:cNvSpPr>
          <p:nvPr>
            <p:ph idx="1"/>
          </p:nvPr>
        </p:nvSpPr>
        <p:spPr/>
        <p:txBody>
          <a:bodyPr>
            <a:normAutofit lnSpcReduction="10000"/>
          </a:bodyPr>
          <a:lstStyle/>
          <a:p>
            <a:pPr lvl="0"/>
            <a:r>
              <a:rPr lang="en-US" sz="2800" dirty="0">
                <a:solidFill>
                  <a:schemeClr val="tx2">
                    <a:lumMod val="75000"/>
                  </a:schemeClr>
                </a:solidFill>
              </a:rPr>
              <a:t>Best Practices for Libraries (3.4) &amp; Library Conformance Checklist (Appendix )</a:t>
            </a:r>
          </a:p>
          <a:p>
            <a:pPr lvl="1"/>
            <a:r>
              <a:rPr lang="en-US" dirty="0">
                <a:solidFill>
                  <a:schemeClr val="tx2">
                    <a:lumMod val="75000"/>
                  </a:schemeClr>
                </a:solidFill>
              </a:rPr>
              <a:t>Brand New Section!</a:t>
            </a:r>
          </a:p>
          <a:p>
            <a:pPr lvl="1"/>
            <a:r>
              <a:rPr lang="en-US" dirty="0">
                <a:solidFill>
                  <a:schemeClr val="tx2">
                    <a:lumMod val="75000"/>
                  </a:schemeClr>
                </a:solidFill>
              </a:rPr>
              <a:t>Outline tasks for system maintenance, advocacy with content providers and vendors, training and communication </a:t>
            </a:r>
          </a:p>
          <a:p>
            <a:pPr lvl="0"/>
            <a:r>
              <a:rPr lang="en-US" sz="2800" dirty="0">
                <a:solidFill>
                  <a:schemeClr val="tx2">
                    <a:lumMod val="75000"/>
                  </a:schemeClr>
                </a:solidFill>
              </a:rPr>
              <a:t>Discovery Service Providers &amp; Content Provider Conformance Checklists were updated in line with Recommended Practice changes</a:t>
            </a:r>
          </a:p>
          <a:p>
            <a:pPr lvl="0"/>
            <a:r>
              <a:rPr lang="en-US" sz="2800" dirty="0">
                <a:solidFill>
                  <a:schemeClr val="tx2">
                    <a:lumMod val="75000"/>
                  </a:schemeClr>
                </a:solidFill>
              </a:rPr>
              <a:t>Two areas are no longer out of scope of the Recommended Practice</a:t>
            </a:r>
          </a:p>
          <a:p>
            <a:pPr lvl="1"/>
            <a:r>
              <a:rPr lang="en-US" dirty="0">
                <a:solidFill>
                  <a:schemeClr val="tx2">
                    <a:lumMod val="75000"/>
                  </a:schemeClr>
                </a:solidFill>
              </a:rPr>
              <a:t>A&amp;I Content Products</a:t>
            </a:r>
          </a:p>
          <a:p>
            <a:pPr lvl="1"/>
            <a:r>
              <a:rPr lang="en-US" dirty="0">
                <a:solidFill>
                  <a:schemeClr val="tx2">
                    <a:lumMod val="75000"/>
                  </a:schemeClr>
                </a:solidFill>
              </a:rPr>
              <a:t>Fair Linking</a:t>
            </a:r>
          </a:p>
          <a:p>
            <a:pPr lvl="0"/>
            <a:endParaRPr lang="en-US" dirty="0">
              <a:solidFill>
                <a:schemeClr val="tx2">
                  <a:lumMod val="75000"/>
                </a:schemeClr>
              </a:solidFill>
            </a:endParaRPr>
          </a:p>
        </p:txBody>
      </p:sp>
      <p:sp>
        <p:nvSpPr>
          <p:cNvPr id="4" name="Slide Number Placeholder 3"/>
          <p:cNvSpPr>
            <a:spLocks noGrp="1"/>
          </p:cNvSpPr>
          <p:nvPr>
            <p:ph type="sldNum" sz="quarter" idx="12"/>
          </p:nvPr>
        </p:nvSpPr>
        <p:spPr/>
        <p:txBody>
          <a:bodyPr/>
          <a:lstStyle/>
          <a:p>
            <a:pPr>
              <a:defRPr/>
            </a:pPr>
            <a:fld id="{1719B205-2E84-1440-804C-2A6F83BBE5BD}" type="slidenum">
              <a:rPr lang="en-US" smtClean="0"/>
              <a:pPr>
                <a:defRPr/>
              </a:pPr>
              <a:t>21</a:t>
            </a:fld>
            <a:endParaRPr lang="en-US"/>
          </a:p>
        </p:txBody>
      </p:sp>
      <p:sp>
        <p:nvSpPr>
          <p:cNvPr id="6" name="Footer Placeholder 4">
            <a:extLst>
              <a:ext uri="{FF2B5EF4-FFF2-40B4-BE49-F238E27FC236}">
                <a16:creationId xmlns:a16="http://schemas.microsoft.com/office/drawing/2014/main" id="{14F9A44F-32AA-4F12-B30B-2E4ED2A46247}"/>
              </a:ext>
            </a:extLst>
          </p:cNvPr>
          <p:cNvSpPr>
            <a:spLocks noGrp="1"/>
          </p:cNvSpPr>
          <p:nvPr>
            <p:ph type="ftr" sz="quarter" idx="11"/>
          </p:nvPr>
        </p:nvSpPr>
        <p:spPr>
          <a:xfrm>
            <a:off x="3569477" y="6339894"/>
            <a:ext cx="5053045" cy="365125"/>
          </a:xfrm>
        </p:spPr>
        <p:txBody>
          <a:bodyPr/>
          <a:lstStyle/>
          <a:p>
            <a:r>
              <a:rPr lang="en-US" dirty="0"/>
              <a:t>NISO Open Discovery Initiative – Promoting Transparency in Discovery @NISO_ODI</a:t>
            </a:r>
          </a:p>
        </p:txBody>
      </p:sp>
    </p:spTree>
    <p:extLst>
      <p:ext uri="{BB962C8B-B14F-4D97-AF65-F5344CB8AC3E}">
        <p14:creationId xmlns:p14="http://schemas.microsoft.com/office/powerpoint/2010/main" val="33477345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tx2">
                    <a:lumMod val="75000"/>
                  </a:schemeClr>
                </a:solidFill>
              </a:rPr>
              <a:t>Provide Feedback on the ODI RP</a:t>
            </a:r>
          </a:p>
        </p:txBody>
      </p:sp>
      <p:sp>
        <p:nvSpPr>
          <p:cNvPr id="3" name="Content Placeholder 2"/>
          <p:cNvSpPr>
            <a:spLocks noGrp="1"/>
          </p:cNvSpPr>
          <p:nvPr>
            <p:ph idx="1"/>
          </p:nvPr>
        </p:nvSpPr>
        <p:spPr/>
        <p:txBody>
          <a:bodyPr>
            <a:normAutofit/>
          </a:bodyPr>
          <a:lstStyle/>
          <a:p>
            <a:pPr marL="0" indent="0">
              <a:buNone/>
            </a:pPr>
            <a:r>
              <a:rPr lang="en-US" b="1" dirty="0">
                <a:solidFill>
                  <a:srgbClr val="FF0000"/>
                </a:solidFill>
              </a:rPr>
              <a:t>We need your help!</a:t>
            </a:r>
          </a:p>
          <a:p>
            <a:r>
              <a:rPr lang="en-US" sz="2800" dirty="0">
                <a:solidFill>
                  <a:schemeClr val="tx2">
                    <a:lumMod val="75000"/>
                  </a:schemeClr>
                </a:solidFill>
              </a:rPr>
              <a:t>Revision Available for Public Comment January 24 – March 9, 2020</a:t>
            </a:r>
            <a:br>
              <a:rPr lang="en-US" sz="2800" dirty="0">
                <a:solidFill>
                  <a:schemeClr val="tx2">
                    <a:lumMod val="75000"/>
                  </a:schemeClr>
                </a:solidFill>
              </a:rPr>
            </a:br>
            <a:endParaRPr lang="en-US" sz="2800" dirty="0">
              <a:solidFill>
                <a:schemeClr val="tx2">
                  <a:lumMod val="75000"/>
                </a:schemeClr>
              </a:solidFill>
            </a:endParaRPr>
          </a:p>
          <a:p>
            <a:r>
              <a:rPr lang="en-US" sz="2800" dirty="0">
                <a:solidFill>
                  <a:schemeClr val="tx2">
                    <a:lumMod val="75000"/>
                  </a:schemeClr>
                </a:solidFill>
                <a:hlinkClick r:id="rId3">
                  <a:extLst>
                    <a:ext uri="{A12FA001-AC4F-418D-AE19-62706E023703}">
                      <ahyp:hlinkClr xmlns:ahyp="http://schemas.microsoft.com/office/drawing/2018/hyperlinkcolor" val="tx"/>
                    </a:ext>
                  </a:extLst>
                </a:hlinkClick>
              </a:rPr>
              <a:t>h</a:t>
            </a:r>
            <a:r>
              <a:rPr lang="en-US" sz="2800" dirty="0">
                <a:hlinkClick r:id="rId3">
                  <a:extLst>
                    <a:ext uri="{A12FA001-AC4F-418D-AE19-62706E023703}">
                      <ahyp:hlinkClr xmlns:ahyp="http://schemas.microsoft.com/office/drawing/2018/hyperlinkcolor" val="tx"/>
                    </a:ext>
                  </a:extLst>
                </a:hlinkClick>
              </a:rPr>
              <a:t>ttps://www.niso.org/standards-committees/odi</a:t>
            </a:r>
            <a:br>
              <a:rPr lang="en-US" sz="2800" dirty="0"/>
            </a:br>
            <a:endParaRPr lang="en-US" sz="2800" dirty="0"/>
          </a:p>
          <a:p>
            <a:pPr lvl="0" fontAlgn="base"/>
            <a:r>
              <a:rPr lang="en-US" sz="2800" dirty="0">
                <a:solidFill>
                  <a:schemeClr val="tx2">
                    <a:lumMod val="75000"/>
                  </a:schemeClr>
                </a:solidFill>
              </a:rPr>
              <a:t>Please review and provide feedback!</a:t>
            </a:r>
          </a:p>
          <a:p>
            <a:pPr lvl="0"/>
            <a:endParaRPr lang="en-US" b="1" dirty="0">
              <a:solidFill>
                <a:srgbClr val="FF0000"/>
              </a:solidFill>
            </a:endParaRPr>
          </a:p>
        </p:txBody>
      </p:sp>
      <p:sp>
        <p:nvSpPr>
          <p:cNvPr id="4" name="Slide Number Placeholder 3"/>
          <p:cNvSpPr>
            <a:spLocks noGrp="1"/>
          </p:cNvSpPr>
          <p:nvPr>
            <p:ph type="sldNum" sz="quarter" idx="12"/>
          </p:nvPr>
        </p:nvSpPr>
        <p:spPr/>
        <p:txBody>
          <a:bodyPr/>
          <a:lstStyle/>
          <a:p>
            <a:pPr>
              <a:defRPr/>
            </a:pPr>
            <a:fld id="{1719B205-2E84-1440-804C-2A6F83BBE5BD}" type="slidenum">
              <a:rPr lang="en-US" smtClean="0"/>
              <a:pPr>
                <a:defRPr/>
              </a:pPr>
              <a:t>22</a:t>
            </a:fld>
            <a:endParaRPr lang="en-US"/>
          </a:p>
        </p:txBody>
      </p:sp>
      <p:sp>
        <p:nvSpPr>
          <p:cNvPr id="6" name="Footer Placeholder 4">
            <a:extLst>
              <a:ext uri="{FF2B5EF4-FFF2-40B4-BE49-F238E27FC236}">
                <a16:creationId xmlns:a16="http://schemas.microsoft.com/office/drawing/2014/main" id="{0DFA533D-6C86-4193-9636-F1BA68D19C7C}"/>
              </a:ext>
            </a:extLst>
          </p:cNvPr>
          <p:cNvSpPr>
            <a:spLocks noGrp="1"/>
          </p:cNvSpPr>
          <p:nvPr>
            <p:ph type="ftr" sz="quarter" idx="11"/>
          </p:nvPr>
        </p:nvSpPr>
        <p:spPr>
          <a:xfrm>
            <a:off x="3569477" y="6339894"/>
            <a:ext cx="5053045" cy="365125"/>
          </a:xfrm>
        </p:spPr>
        <p:txBody>
          <a:bodyPr/>
          <a:lstStyle/>
          <a:p>
            <a:r>
              <a:rPr lang="en-US" dirty="0"/>
              <a:t>NISO Open Discovery Initiative – Promoting Transparency in Discovery @NISO_ODI</a:t>
            </a:r>
          </a:p>
        </p:txBody>
      </p:sp>
    </p:spTree>
    <p:extLst>
      <p:ext uri="{BB962C8B-B14F-4D97-AF65-F5344CB8AC3E}">
        <p14:creationId xmlns:p14="http://schemas.microsoft.com/office/powerpoint/2010/main" val="31176819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tx2">
                    <a:lumMod val="75000"/>
                  </a:schemeClr>
                </a:solidFill>
              </a:rPr>
              <a:t>Upcoming 2020 Work</a:t>
            </a:r>
          </a:p>
        </p:txBody>
      </p:sp>
      <p:sp>
        <p:nvSpPr>
          <p:cNvPr id="3" name="Content Placeholder 2"/>
          <p:cNvSpPr>
            <a:spLocks noGrp="1"/>
          </p:cNvSpPr>
          <p:nvPr>
            <p:ph idx="1"/>
          </p:nvPr>
        </p:nvSpPr>
        <p:spPr/>
        <p:txBody>
          <a:bodyPr>
            <a:normAutofit/>
          </a:bodyPr>
          <a:lstStyle/>
          <a:p>
            <a:r>
              <a:rPr lang="en-US" sz="2800" dirty="0">
                <a:solidFill>
                  <a:schemeClr val="tx2">
                    <a:lumMod val="75000"/>
                  </a:schemeClr>
                </a:solidFill>
              </a:rPr>
              <a:t>Review feedback and make necessary revisions</a:t>
            </a:r>
          </a:p>
          <a:p>
            <a:r>
              <a:rPr lang="en-US" sz="2800" dirty="0">
                <a:solidFill>
                  <a:schemeClr val="tx2">
                    <a:lumMod val="75000"/>
                  </a:schemeClr>
                </a:solidFill>
              </a:rPr>
              <a:t>Promote RP with stakeholders</a:t>
            </a:r>
          </a:p>
          <a:p>
            <a:r>
              <a:rPr lang="en-US" sz="2800" dirty="0">
                <a:solidFill>
                  <a:schemeClr val="tx2">
                    <a:lumMod val="75000"/>
                  </a:schemeClr>
                </a:solidFill>
              </a:rPr>
              <a:t>Provide educational opportunities for stakeholders related to discovery environments and the benefits of conformance </a:t>
            </a:r>
          </a:p>
          <a:p>
            <a:r>
              <a:rPr lang="en-US" sz="2800" dirty="0">
                <a:solidFill>
                  <a:schemeClr val="tx2">
                    <a:lumMod val="75000"/>
                  </a:schemeClr>
                </a:solidFill>
              </a:rPr>
              <a:t>Contact stakeholders for update/publication of conformance statements</a:t>
            </a:r>
          </a:p>
          <a:p>
            <a:pPr lvl="0"/>
            <a:endParaRPr lang="en-US" b="1" dirty="0">
              <a:solidFill>
                <a:schemeClr val="tx2">
                  <a:lumMod val="75000"/>
                </a:schemeClr>
              </a:solidFill>
            </a:endParaRPr>
          </a:p>
        </p:txBody>
      </p:sp>
      <p:sp>
        <p:nvSpPr>
          <p:cNvPr id="4" name="Slide Number Placeholder 3"/>
          <p:cNvSpPr>
            <a:spLocks noGrp="1"/>
          </p:cNvSpPr>
          <p:nvPr>
            <p:ph type="sldNum" sz="quarter" idx="12"/>
          </p:nvPr>
        </p:nvSpPr>
        <p:spPr/>
        <p:txBody>
          <a:bodyPr/>
          <a:lstStyle/>
          <a:p>
            <a:pPr>
              <a:defRPr/>
            </a:pPr>
            <a:fld id="{1719B205-2E84-1440-804C-2A6F83BBE5BD}" type="slidenum">
              <a:rPr lang="en-US" smtClean="0"/>
              <a:pPr>
                <a:defRPr/>
              </a:pPr>
              <a:t>23</a:t>
            </a:fld>
            <a:endParaRPr lang="en-US"/>
          </a:p>
        </p:txBody>
      </p:sp>
      <p:sp>
        <p:nvSpPr>
          <p:cNvPr id="6" name="Footer Placeholder 4">
            <a:extLst>
              <a:ext uri="{FF2B5EF4-FFF2-40B4-BE49-F238E27FC236}">
                <a16:creationId xmlns:a16="http://schemas.microsoft.com/office/drawing/2014/main" id="{4E1AA2AA-B9EB-4A13-83A7-CC3F954A87B5}"/>
              </a:ext>
            </a:extLst>
          </p:cNvPr>
          <p:cNvSpPr>
            <a:spLocks noGrp="1"/>
          </p:cNvSpPr>
          <p:nvPr>
            <p:ph type="ftr" sz="quarter" idx="11"/>
          </p:nvPr>
        </p:nvSpPr>
        <p:spPr>
          <a:xfrm>
            <a:off x="3569477" y="6339894"/>
            <a:ext cx="5053045" cy="365125"/>
          </a:xfrm>
        </p:spPr>
        <p:txBody>
          <a:bodyPr/>
          <a:lstStyle/>
          <a:p>
            <a:r>
              <a:rPr lang="en-US" dirty="0"/>
              <a:t>NISO Open Discovery Initiative – Promoting Transparency in Discovery @NISO_ODI</a:t>
            </a:r>
          </a:p>
        </p:txBody>
      </p:sp>
    </p:spTree>
    <p:extLst>
      <p:ext uri="{BB962C8B-B14F-4D97-AF65-F5344CB8AC3E}">
        <p14:creationId xmlns:p14="http://schemas.microsoft.com/office/powerpoint/2010/main" val="29737643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2">
                    <a:lumMod val="75000"/>
                  </a:schemeClr>
                </a:solidFill>
              </a:rPr>
              <a:t>Resources for CPs and DSPs</a:t>
            </a:r>
          </a:p>
        </p:txBody>
      </p:sp>
      <p:sp>
        <p:nvSpPr>
          <p:cNvPr id="3" name="Content Placeholder 2"/>
          <p:cNvSpPr>
            <a:spLocks noGrp="1"/>
          </p:cNvSpPr>
          <p:nvPr>
            <p:ph idx="1"/>
          </p:nvPr>
        </p:nvSpPr>
        <p:spPr/>
        <p:txBody>
          <a:bodyPr>
            <a:noAutofit/>
          </a:bodyPr>
          <a:lstStyle/>
          <a:p>
            <a:r>
              <a:rPr lang="en-US" sz="2800" dirty="0">
                <a:solidFill>
                  <a:schemeClr val="tx2">
                    <a:lumMod val="75000"/>
                  </a:schemeClr>
                </a:solidFill>
              </a:rPr>
              <a:t>Content Provider FAQ</a:t>
            </a:r>
          </a:p>
          <a:p>
            <a:pPr marL="400050" lvl="1" indent="0">
              <a:buNone/>
            </a:pPr>
            <a:r>
              <a:rPr lang="en-US" sz="2400" dirty="0">
                <a:solidFill>
                  <a:srgbClr val="3B3BFF"/>
                </a:solidFill>
                <a:hlinkClick r:id="rId2">
                  <a:extLst>
                    <a:ext uri="{A12FA001-AC4F-418D-AE19-62706E023703}">
                      <ahyp:hlinkClr xmlns:ahyp="http://schemas.microsoft.com/office/drawing/2018/hyperlinkcolor" val="tx"/>
                    </a:ext>
                  </a:extLst>
                </a:hlinkClick>
              </a:rPr>
              <a:t>https://www.niso.org/standards-committees/odi/content-provider-faq</a:t>
            </a:r>
            <a:endParaRPr lang="en-US" sz="2400" dirty="0">
              <a:solidFill>
                <a:srgbClr val="3B3BFF"/>
              </a:solidFill>
            </a:endParaRPr>
          </a:p>
          <a:p>
            <a:r>
              <a:rPr lang="en-US" sz="2800" dirty="0">
                <a:solidFill>
                  <a:schemeClr val="tx2">
                    <a:lumMod val="75000"/>
                  </a:schemeClr>
                </a:solidFill>
              </a:rPr>
              <a:t>Implementation Guide</a:t>
            </a:r>
          </a:p>
          <a:p>
            <a:pPr marL="400050" lvl="1" indent="0">
              <a:buNone/>
            </a:pPr>
            <a:r>
              <a:rPr lang="en-US" sz="2400" dirty="0">
                <a:solidFill>
                  <a:srgbClr val="3B3BFF"/>
                </a:solidFill>
                <a:hlinkClick r:id="rId3">
                  <a:extLst>
                    <a:ext uri="{A12FA001-AC4F-418D-AE19-62706E023703}">
                      <ahyp:hlinkClr xmlns:ahyp="http://schemas.microsoft.com/office/drawing/2018/hyperlinkcolor" val="tx"/>
                    </a:ext>
                  </a:extLst>
                </a:hlinkClick>
              </a:rPr>
              <a:t>https://bit.ly/2Wblk7W</a:t>
            </a:r>
            <a:r>
              <a:rPr lang="en-US" sz="2400" dirty="0">
                <a:solidFill>
                  <a:srgbClr val="3B3BFF"/>
                </a:solidFill>
              </a:rPr>
              <a:t> </a:t>
            </a:r>
          </a:p>
          <a:p>
            <a:r>
              <a:rPr lang="en-US" sz="2800" dirty="0">
                <a:solidFill>
                  <a:schemeClr val="tx2">
                    <a:lumMod val="75000"/>
                  </a:schemeClr>
                </a:solidFill>
              </a:rPr>
              <a:t>Conformance Checklist Templates &amp; Statements</a:t>
            </a:r>
          </a:p>
          <a:p>
            <a:pPr marL="742950" lvl="2" indent="-342900"/>
            <a:r>
              <a:rPr lang="en-US" dirty="0">
                <a:solidFill>
                  <a:schemeClr val="tx2">
                    <a:lumMod val="75000"/>
                  </a:schemeClr>
                </a:solidFill>
              </a:rPr>
              <a:t>Goal is transparency, not perfection! </a:t>
            </a:r>
          </a:p>
          <a:p>
            <a:pPr marL="400050" lvl="1" indent="0">
              <a:buNone/>
            </a:pPr>
            <a:r>
              <a:rPr lang="en-US" sz="2400" dirty="0">
                <a:hlinkClick r:id="rId4"/>
              </a:rPr>
              <a:t>https://www.niso.org/standards-committees/odi/conformance</a:t>
            </a:r>
            <a:br>
              <a:rPr lang="en-US" sz="2400" dirty="0"/>
            </a:br>
            <a:r>
              <a:rPr lang="en-US" sz="2400" dirty="0">
                <a:hlinkClick r:id="rId5"/>
              </a:rPr>
              <a:t>https://www.niso.org/standards-committees/odi/completed-statements</a:t>
            </a:r>
            <a:endParaRPr lang="en-US" sz="2400" dirty="0"/>
          </a:p>
        </p:txBody>
      </p:sp>
      <p:sp>
        <p:nvSpPr>
          <p:cNvPr id="5" name="Footer Placeholder 4">
            <a:extLst>
              <a:ext uri="{FF2B5EF4-FFF2-40B4-BE49-F238E27FC236}">
                <a16:creationId xmlns:a16="http://schemas.microsoft.com/office/drawing/2014/main" id="{EC35379C-ED69-4860-8F43-9A7CE85E9979}"/>
              </a:ext>
            </a:extLst>
          </p:cNvPr>
          <p:cNvSpPr>
            <a:spLocks noGrp="1"/>
          </p:cNvSpPr>
          <p:nvPr>
            <p:ph type="ftr" sz="quarter" idx="11"/>
          </p:nvPr>
        </p:nvSpPr>
        <p:spPr>
          <a:xfrm>
            <a:off x="3569477" y="6339894"/>
            <a:ext cx="5053045" cy="365125"/>
          </a:xfrm>
        </p:spPr>
        <p:txBody>
          <a:bodyPr/>
          <a:lstStyle/>
          <a:p>
            <a:r>
              <a:rPr lang="en-US" dirty="0"/>
              <a:t>NISO Open Discovery Initiative – Promoting Transparency in Discovery @NISO_ODI</a:t>
            </a:r>
          </a:p>
        </p:txBody>
      </p:sp>
    </p:spTree>
    <p:extLst>
      <p:ext uri="{BB962C8B-B14F-4D97-AF65-F5344CB8AC3E}">
        <p14:creationId xmlns:p14="http://schemas.microsoft.com/office/powerpoint/2010/main" val="35695925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2">
                    <a:lumMod val="75000"/>
                  </a:schemeClr>
                </a:solidFill>
              </a:rPr>
              <a:t>Resources for Librarians</a:t>
            </a:r>
          </a:p>
        </p:txBody>
      </p:sp>
      <p:sp>
        <p:nvSpPr>
          <p:cNvPr id="3" name="Content Placeholder 2"/>
          <p:cNvSpPr>
            <a:spLocks noGrp="1"/>
          </p:cNvSpPr>
          <p:nvPr>
            <p:ph idx="1"/>
          </p:nvPr>
        </p:nvSpPr>
        <p:spPr/>
        <p:txBody>
          <a:bodyPr>
            <a:normAutofit/>
          </a:bodyPr>
          <a:lstStyle/>
          <a:p>
            <a:r>
              <a:rPr lang="en-US" sz="2800" dirty="0">
                <a:solidFill>
                  <a:schemeClr val="tx2">
                    <a:lumMod val="75000"/>
                  </a:schemeClr>
                </a:solidFill>
              </a:rPr>
              <a:t>FAQ and Talking Points</a:t>
            </a:r>
          </a:p>
          <a:p>
            <a:pPr marL="400050" lvl="1" indent="0">
              <a:buNone/>
            </a:pPr>
            <a:r>
              <a:rPr lang="en-US" sz="2400" dirty="0">
                <a:solidFill>
                  <a:srgbClr val="3B3BFF"/>
                </a:solidFill>
                <a:hlinkClick r:id="rId2">
                  <a:extLst>
                    <a:ext uri="{A12FA001-AC4F-418D-AE19-62706E023703}">
                      <ahyp:hlinkClr xmlns:ahyp="http://schemas.microsoft.com/office/drawing/2018/hyperlinkcolor" val="tx"/>
                    </a:ext>
                  </a:extLst>
                </a:hlinkClick>
              </a:rPr>
              <a:t>https://www.niso.org/standards-committees/odi/library-talking-points</a:t>
            </a:r>
            <a:endParaRPr lang="en-US" sz="2400" dirty="0">
              <a:solidFill>
                <a:srgbClr val="3B3BFF"/>
              </a:solidFill>
            </a:endParaRPr>
          </a:p>
          <a:p>
            <a:r>
              <a:rPr lang="en-US" sz="2800" dirty="0">
                <a:solidFill>
                  <a:schemeClr val="tx2">
                    <a:lumMod val="75000"/>
                  </a:schemeClr>
                </a:solidFill>
              </a:rPr>
              <a:t>Publishers Discovery Configuration Guides</a:t>
            </a:r>
          </a:p>
          <a:p>
            <a:pPr marL="400050" lvl="1" indent="0">
              <a:buNone/>
            </a:pPr>
            <a:r>
              <a:rPr lang="en-US" sz="2400" dirty="0">
                <a:solidFill>
                  <a:srgbClr val="3B3BFF"/>
                </a:solidFill>
                <a:hlinkClick r:id="rId3">
                  <a:extLst>
                    <a:ext uri="{A12FA001-AC4F-418D-AE19-62706E023703}">
                      <ahyp:hlinkClr xmlns:ahyp="http://schemas.microsoft.com/office/drawing/2018/hyperlinkcolor" val="tx"/>
                    </a:ext>
                  </a:extLst>
                </a:hlinkClick>
              </a:rPr>
              <a:t>https://niso.org/standards-committees/odi/configuring-content-providers</a:t>
            </a:r>
            <a:endParaRPr lang="en-US" sz="2400" dirty="0">
              <a:solidFill>
                <a:srgbClr val="3B3BFF"/>
              </a:solidFill>
            </a:endParaRPr>
          </a:p>
          <a:p>
            <a:pPr marL="400050" lvl="1" indent="0">
              <a:buNone/>
            </a:pPr>
            <a:endParaRPr lang="en-US" sz="2400" dirty="0"/>
          </a:p>
        </p:txBody>
      </p:sp>
      <p:sp>
        <p:nvSpPr>
          <p:cNvPr id="5" name="Footer Placeholder 4">
            <a:extLst>
              <a:ext uri="{FF2B5EF4-FFF2-40B4-BE49-F238E27FC236}">
                <a16:creationId xmlns:a16="http://schemas.microsoft.com/office/drawing/2014/main" id="{F7E52B11-7709-417D-9618-C2369DF5C7E7}"/>
              </a:ext>
            </a:extLst>
          </p:cNvPr>
          <p:cNvSpPr>
            <a:spLocks noGrp="1"/>
          </p:cNvSpPr>
          <p:nvPr>
            <p:ph type="ftr" sz="quarter" idx="11"/>
          </p:nvPr>
        </p:nvSpPr>
        <p:spPr>
          <a:xfrm>
            <a:off x="3569477" y="6339894"/>
            <a:ext cx="5053045" cy="365125"/>
          </a:xfrm>
        </p:spPr>
        <p:txBody>
          <a:bodyPr/>
          <a:lstStyle/>
          <a:p>
            <a:r>
              <a:rPr lang="en-US" dirty="0"/>
              <a:t>NISO Open Discovery Initiative – Promoting Transparency in Discovery @NISO_ODI</a:t>
            </a:r>
          </a:p>
        </p:txBody>
      </p:sp>
    </p:spTree>
    <p:extLst>
      <p:ext uri="{BB962C8B-B14F-4D97-AF65-F5344CB8AC3E}">
        <p14:creationId xmlns:p14="http://schemas.microsoft.com/office/powerpoint/2010/main" val="33778111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2">
                    <a:lumMod val="75000"/>
                  </a:schemeClr>
                </a:solidFill>
              </a:rPr>
              <a:t>General</a:t>
            </a:r>
            <a:r>
              <a:rPr lang="en-US" dirty="0">
                <a:solidFill>
                  <a:schemeClr val="tx2">
                    <a:lumMod val="75000"/>
                  </a:schemeClr>
                </a:solidFill>
              </a:rPr>
              <a:t> </a:t>
            </a:r>
            <a:r>
              <a:rPr lang="en-US" b="1" dirty="0">
                <a:solidFill>
                  <a:schemeClr val="tx2">
                    <a:lumMod val="75000"/>
                  </a:schemeClr>
                </a:solidFill>
              </a:rPr>
              <a:t>Resources</a:t>
            </a:r>
          </a:p>
        </p:txBody>
      </p:sp>
      <p:sp>
        <p:nvSpPr>
          <p:cNvPr id="3" name="Content Placeholder 2"/>
          <p:cNvSpPr>
            <a:spLocks noGrp="1"/>
          </p:cNvSpPr>
          <p:nvPr>
            <p:ph idx="1"/>
          </p:nvPr>
        </p:nvSpPr>
        <p:spPr/>
        <p:txBody>
          <a:bodyPr>
            <a:normAutofit/>
          </a:bodyPr>
          <a:lstStyle/>
          <a:p>
            <a:r>
              <a:rPr lang="en-US" sz="2800" dirty="0">
                <a:solidFill>
                  <a:schemeClr val="tx2">
                    <a:lumMod val="75000"/>
                  </a:schemeClr>
                </a:solidFill>
              </a:rPr>
              <a:t>Website</a:t>
            </a:r>
          </a:p>
          <a:p>
            <a:pPr marL="400050" lvl="1" indent="0">
              <a:buNone/>
            </a:pPr>
            <a:r>
              <a:rPr lang="en-US" sz="2400" dirty="0">
                <a:solidFill>
                  <a:srgbClr val="3B3BFF"/>
                </a:solidFill>
                <a:hlinkClick r:id="rId2">
                  <a:extLst>
                    <a:ext uri="{A12FA001-AC4F-418D-AE19-62706E023703}">
                      <ahyp:hlinkClr xmlns:ahyp="http://schemas.microsoft.com/office/drawing/2018/hyperlinkcolor" val="tx"/>
                    </a:ext>
                  </a:extLst>
                </a:hlinkClick>
              </a:rPr>
              <a:t>https://www.niso.org/standards-committees/odi</a:t>
            </a:r>
            <a:r>
              <a:rPr lang="en-US" sz="2400" dirty="0">
                <a:solidFill>
                  <a:srgbClr val="3B3BFF"/>
                </a:solidFill>
              </a:rPr>
              <a:t>  </a:t>
            </a:r>
          </a:p>
          <a:p>
            <a:r>
              <a:rPr lang="en-US" sz="2800" dirty="0">
                <a:solidFill>
                  <a:schemeClr val="tx2">
                    <a:lumMod val="75000"/>
                  </a:schemeClr>
                </a:solidFill>
              </a:rPr>
              <a:t>Mailing List</a:t>
            </a:r>
          </a:p>
          <a:p>
            <a:pPr marL="400050" lvl="1" indent="0">
              <a:buNone/>
            </a:pPr>
            <a:r>
              <a:rPr lang="en-US" sz="2400" dirty="0">
                <a:solidFill>
                  <a:srgbClr val="3B3BFF"/>
                </a:solidFill>
                <a:hlinkClick r:id="rId3">
                  <a:extLst>
                    <a:ext uri="{A12FA001-AC4F-418D-AE19-62706E023703}">
                      <ahyp:hlinkClr xmlns:ahyp="http://schemas.microsoft.com/office/drawing/2018/hyperlinkcolor" val="tx"/>
                    </a:ext>
                  </a:extLst>
                </a:hlinkClick>
              </a:rPr>
              <a:t>http://groups.niso.org/lists/opendiscovery/</a:t>
            </a:r>
            <a:endParaRPr lang="en-US" sz="2400" dirty="0">
              <a:solidFill>
                <a:srgbClr val="3B3BFF"/>
              </a:solidFill>
            </a:endParaRPr>
          </a:p>
          <a:p>
            <a:r>
              <a:rPr lang="en-US" sz="2800" dirty="0">
                <a:solidFill>
                  <a:schemeClr val="tx2">
                    <a:lumMod val="75000"/>
                  </a:schemeClr>
                </a:solidFill>
              </a:rPr>
              <a:t>ODI Updates</a:t>
            </a:r>
            <a:br>
              <a:rPr lang="en-US" dirty="0">
                <a:solidFill>
                  <a:schemeClr val="tx2">
                    <a:lumMod val="75000"/>
                  </a:schemeClr>
                </a:solidFill>
              </a:rPr>
            </a:br>
            <a:r>
              <a:rPr lang="en-US" sz="2800" dirty="0">
                <a:solidFill>
                  <a:srgbClr val="3B3BFF"/>
                </a:solidFill>
                <a:hlinkClick r:id="rId4">
                  <a:extLst>
                    <a:ext uri="{A12FA001-AC4F-418D-AE19-62706E023703}">
                      <ahyp:hlinkClr xmlns:ahyp="http://schemas.microsoft.com/office/drawing/2018/hyperlinkcolor" val="tx"/>
                    </a:ext>
                  </a:extLst>
                </a:hlinkClick>
              </a:rPr>
              <a:t>https://www.niso.org/standards-committees/odi/updates</a:t>
            </a:r>
            <a:endParaRPr lang="en-US" sz="2800" dirty="0">
              <a:solidFill>
                <a:srgbClr val="3B3BFF"/>
              </a:solidFill>
            </a:endParaRPr>
          </a:p>
          <a:p>
            <a:r>
              <a:rPr lang="en-US" sz="2800" dirty="0">
                <a:solidFill>
                  <a:schemeClr val="tx2">
                    <a:lumMod val="75000"/>
                  </a:schemeClr>
                </a:solidFill>
              </a:rPr>
              <a:t>Twitter</a:t>
            </a:r>
          </a:p>
          <a:p>
            <a:pPr marL="400050" lvl="1" indent="0">
              <a:buNone/>
            </a:pPr>
            <a:r>
              <a:rPr lang="en-US" sz="2400" dirty="0">
                <a:solidFill>
                  <a:srgbClr val="3B3BFF"/>
                </a:solidFill>
                <a:hlinkClick r:id="rId5">
                  <a:extLst>
                    <a:ext uri="{A12FA001-AC4F-418D-AE19-62706E023703}">
                      <ahyp:hlinkClr xmlns:ahyp="http://schemas.microsoft.com/office/drawing/2018/hyperlinkcolor" val="tx"/>
                    </a:ext>
                  </a:extLst>
                </a:hlinkClick>
              </a:rPr>
              <a:t>https://twitter.com/NISO_ODI</a:t>
            </a:r>
            <a:r>
              <a:rPr lang="en-US" sz="2400" dirty="0">
                <a:solidFill>
                  <a:srgbClr val="3B3BFF"/>
                </a:solidFill>
              </a:rPr>
              <a:t> </a:t>
            </a:r>
          </a:p>
        </p:txBody>
      </p:sp>
      <p:sp>
        <p:nvSpPr>
          <p:cNvPr id="5" name="Footer Placeholder 4">
            <a:extLst>
              <a:ext uri="{FF2B5EF4-FFF2-40B4-BE49-F238E27FC236}">
                <a16:creationId xmlns:a16="http://schemas.microsoft.com/office/drawing/2014/main" id="{01921EDE-CC3F-4346-98DF-05ECD87A729F}"/>
              </a:ext>
            </a:extLst>
          </p:cNvPr>
          <p:cNvSpPr>
            <a:spLocks noGrp="1"/>
          </p:cNvSpPr>
          <p:nvPr>
            <p:ph type="ftr" sz="quarter" idx="11"/>
          </p:nvPr>
        </p:nvSpPr>
        <p:spPr>
          <a:xfrm>
            <a:off x="3569477" y="6339894"/>
            <a:ext cx="5053045" cy="365125"/>
          </a:xfrm>
        </p:spPr>
        <p:txBody>
          <a:bodyPr/>
          <a:lstStyle/>
          <a:p>
            <a:r>
              <a:rPr lang="en-US" dirty="0"/>
              <a:t>NISO Open Discovery Initiative – Promoting Transparency in Discovery @NISO_ODI</a:t>
            </a:r>
          </a:p>
        </p:txBody>
      </p:sp>
    </p:spTree>
    <p:extLst>
      <p:ext uri="{BB962C8B-B14F-4D97-AF65-F5344CB8AC3E}">
        <p14:creationId xmlns:p14="http://schemas.microsoft.com/office/powerpoint/2010/main" val="41854705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5234" y="3616260"/>
            <a:ext cx="11178072" cy="2725645"/>
          </a:xfrm>
        </p:spPr>
        <p:txBody>
          <a:bodyPr>
            <a:normAutofit fontScale="90000"/>
          </a:bodyPr>
          <a:lstStyle/>
          <a:p>
            <a:r>
              <a:rPr lang="en-US" b="1" dirty="0">
                <a:solidFill>
                  <a:schemeClr val="tx2">
                    <a:lumMod val="75000"/>
                  </a:schemeClr>
                </a:solidFill>
              </a:rPr>
              <a:t>Thank you! Questions?</a:t>
            </a:r>
            <a:br>
              <a:rPr lang="en-US" b="1" dirty="0">
                <a:solidFill>
                  <a:schemeClr val="tx2">
                    <a:lumMod val="75000"/>
                  </a:schemeClr>
                </a:solidFill>
              </a:rPr>
            </a:br>
            <a:br>
              <a:rPr lang="en-US" b="1" dirty="0">
                <a:solidFill>
                  <a:srgbClr val="16A8A5"/>
                </a:solidFill>
              </a:rPr>
            </a:br>
            <a:r>
              <a:rPr lang="en-US" dirty="0">
                <a:solidFill>
                  <a:srgbClr val="16A8A5"/>
                </a:solidFill>
                <a:hlinkClick r:id="rId3"/>
              </a:rPr>
              <a:t>https://www.niso.org/standards-committees/odi</a:t>
            </a:r>
            <a:r>
              <a:rPr lang="en-US" dirty="0">
                <a:solidFill>
                  <a:srgbClr val="16A8A5"/>
                </a:solidFill>
              </a:rPr>
              <a:t> </a:t>
            </a:r>
          </a:p>
        </p:txBody>
      </p:sp>
      <p:pic>
        <p:nvPicPr>
          <p:cNvPr id="5" name="Picture 4" descr="ODI_logo_sm (1).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37762" y="903586"/>
            <a:ext cx="2758191" cy="2467327"/>
          </a:xfrm>
          <a:prstGeom prst="rect">
            <a:avLst/>
          </a:prstGeom>
        </p:spPr>
      </p:pic>
      <p:sp>
        <p:nvSpPr>
          <p:cNvPr id="6" name="Footer Placeholder 4">
            <a:extLst>
              <a:ext uri="{FF2B5EF4-FFF2-40B4-BE49-F238E27FC236}">
                <a16:creationId xmlns:a16="http://schemas.microsoft.com/office/drawing/2014/main" id="{ED263FE4-468D-4E6C-ADF8-C3DCB8A25C67}"/>
              </a:ext>
            </a:extLst>
          </p:cNvPr>
          <p:cNvSpPr>
            <a:spLocks noGrp="1"/>
          </p:cNvSpPr>
          <p:nvPr>
            <p:ph type="ftr" sz="quarter" idx="11"/>
          </p:nvPr>
        </p:nvSpPr>
        <p:spPr>
          <a:xfrm>
            <a:off x="3569477" y="6339894"/>
            <a:ext cx="5053045" cy="365125"/>
          </a:xfrm>
        </p:spPr>
        <p:txBody>
          <a:bodyPr/>
          <a:lstStyle/>
          <a:p>
            <a:r>
              <a:rPr lang="en-US" dirty="0"/>
              <a:t>NISO Open Discovery Initiative – Promoting Transparency in Discovery @NISO_ODI</a:t>
            </a:r>
          </a:p>
        </p:txBody>
      </p:sp>
    </p:spTree>
    <p:extLst>
      <p:ext uri="{BB962C8B-B14F-4D97-AF65-F5344CB8AC3E}">
        <p14:creationId xmlns:p14="http://schemas.microsoft.com/office/powerpoint/2010/main" val="21861981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tx2">
                    <a:lumMod val="75000"/>
                  </a:schemeClr>
                </a:solidFill>
              </a:rPr>
              <a:t>Goals of Open Discovery Initiative</a:t>
            </a:r>
          </a:p>
        </p:txBody>
      </p:sp>
      <p:sp>
        <p:nvSpPr>
          <p:cNvPr id="3" name="Content Placeholder 2"/>
          <p:cNvSpPr>
            <a:spLocks noGrp="1"/>
          </p:cNvSpPr>
          <p:nvPr>
            <p:ph idx="1"/>
          </p:nvPr>
        </p:nvSpPr>
        <p:spPr/>
        <p:txBody>
          <a:bodyPr>
            <a:normAutofit/>
          </a:bodyPr>
          <a:lstStyle/>
          <a:p>
            <a:r>
              <a:rPr lang="en-ZA" sz="2800" dirty="0">
                <a:solidFill>
                  <a:schemeClr val="tx2">
                    <a:lumMod val="75000"/>
                  </a:schemeClr>
                </a:solidFill>
              </a:rPr>
              <a:t>Define ways for libraries to assess the level of content provider participation and for discovery services to affirm how they use that content</a:t>
            </a:r>
          </a:p>
          <a:p>
            <a:pPr lvl="0"/>
            <a:r>
              <a:rPr lang="en-ZA" sz="2800" dirty="0">
                <a:solidFill>
                  <a:schemeClr val="tx2">
                    <a:lumMod val="75000"/>
                  </a:schemeClr>
                </a:solidFill>
              </a:rPr>
              <a:t>Help streamline the process by which content providers work with discovery service vendors</a:t>
            </a:r>
            <a:endParaRPr lang="en-US" sz="2800" dirty="0">
              <a:solidFill>
                <a:schemeClr val="tx2">
                  <a:lumMod val="75000"/>
                </a:schemeClr>
              </a:solidFill>
            </a:endParaRPr>
          </a:p>
          <a:p>
            <a:pPr lvl="0"/>
            <a:r>
              <a:rPr lang="en-ZA" sz="2800" dirty="0">
                <a:solidFill>
                  <a:schemeClr val="tx2">
                    <a:lumMod val="75000"/>
                  </a:schemeClr>
                </a:solidFill>
              </a:rPr>
              <a:t>Define models for “fair” linking from discovery services to publishers’ content</a:t>
            </a:r>
            <a:endParaRPr lang="en-US" sz="2800" dirty="0">
              <a:solidFill>
                <a:schemeClr val="tx2">
                  <a:lumMod val="75000"/>
                </a:schemeClr>
              </a:solidFill>
            </a:endParaRPr>
          </a:p>
          <a:p>
            <a:pPr lvl="0"/>
            <a:r>
              <a:rPr lang="en-ZA" sz="2800" dirty="0">
                <a:solidFill>
                  <a:schemeClr val="tx2">
                    <a:lumMod val="75000"/>
                  </a:schemeClr>
                </a:solidFill>
              </a:rPr>
              <a:t>Determine what usage statistics should be collected for libraries and for content providers</a:t>
            </a:r>
            <a:endParaRPr lang="en-US" sz="2800" dirty="0">
              <a:solidFill>
                <a:schemeClr val="tx2">
                  <a:lumMod val="75000"/>
                </a:schemeClr>
              </a:solidFill>
            </a:endParaRPr>
          </a:p>
          <a:p>
            <a:endParaRPr lang="en-US" dirty="0">
              <a:solidFill>
                <a:schemeClr val="tx2">
                  <a:lumMod val="75000"/>
                </a:schemeClr>
              </a:solidFill>
            </a:endParaRPr>
          </a:p>
          <a:p>
            <a:pPr lvl="1"/>
            <a:endParaRPr lang="en-US" dirty="0">
              <a:solidFill>
                <a:schemeClr val="tx2">
                  <a:lumMod val="75000"/>
                </a:schemeClr>
              </a:solidFill>
            </a:endParaRPr>
          </a:p>
        </p:txBody>
      </p:sp>
      <p:sp>
        <p:nvSpPr>
          <p:cNvPr id="4" name="Slide Number Placeholder 3"/>
          <p:cNvSpPr>
            <a:spLocks noGrp="1"/>
          </p:cNvSpPr>
          <p:nvPr>
            <p:ph type="sldNum" sz="quarter" idx="12"/>
          </p:nvPr>
        </p:nvSpPr>
        <p:spPr/>
        <p:txBody>
          <a:bodyPr/>
          <a:lstStyle/>
          <a:p>
            <a:pPr>
              <a:defRPr/>
            </a:pPr>
            <a:fld id="{1719B205-2E84-1440-804C-2A6F83BBE5BD}" type="slidenum">
              <a:rPr lang="en-US" smtClean="0"/>
              <a:pPr>
                <a:defRPr/>
              </a:pPr>
              <a:t>2</a:t>
            </a:fld>
            <a:endParaRPr lang="en-US"/>
          </a:p>
        </p:txBody>
      </p:sp>
      <p:sp>
        <p:nvSpPr>
          <p:cNvPr id="6" name="Footer Placeholder 4">
            <a:extLst>
              <a:ext uri="{FF2B5EF4-FFF2-40B4-BE49-F238E27FC236}">
                <a16:creationId xmlns:a16="http://schemas.microsoft.com/office/drawing/2014/main" id="{7DF3C985-94CC-41CA-A1B8-018C7A7CA567}"/>
              </a:ext>
            </a:extLst>
          </p:cNvPr>
          <p:cNvSpPr>
            <a:spLocks noGrp="1"/>
          </p:cNvSpPr>
          <p:nvPr>
            <p:ph type="ftr" sz="quarter" idx="11"/>
          </p:nvPr>
        </p:nvSpPr>
        <p:spPr>
          <a:xfrm>
            <a:off x="3569477" y="6339894"/>
            <a:ext cx="5053045" cy="365125"/>
          </a:xfrm>
        </p:spPr>
        <p:txBody>
          <a:bodyPr/>
          <a:lstStyle/>
          <a:p>
            <a:r>
              <a:rPr lang="en-US" dirty="0"/>
              <a:t>NISO Open Discovery Initiative – Promoting Transparency in Discovery @NISO_ODI</a:t>
            </a:r>
          </a:p>
        </p:txBody>
      </p:sp>
    </p:spTree>
    <p:extLst>
      <p:ext uri="{BB962C8B-B14F-4D97-AF65-F5344CB8AC3E}">
        <p14:creationId xmlns:p14="http://schemas.microsoft.com/office/powerpoint/2010/main" val="41250899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tx2">
                    <a:lumMod val="75000"/>
                  </a:schemeClr>
                </a:solidFill>
              </a:rPr>
              <a:t>2014 Recommended Practice</a:t>
            </a:r>
          </a:p>
        </p:txBody>
      </p:sp>
      <p:sp>
        <p:nvSpPr>
          <p:cNvPr id="3" name="Content Placeholder 2"/>
          <p:cNvSpPr>
            <a:spLocks noGrp="1"/>
          </p:cNvSpPr>
          <p:nvPr>
            <p:ph idx="1"/>
          </p:nvPr>
        </p:nvSpPr>
        <p:spPr/>
        <p:txBody>
          <a:bodyPr>
            <a:normAutofit/>
          </a:bodyPr>
          <a:lstStyle/>
          <a:p>
            <a:pPr lvl="0"/>
            <a:r>
              <a:rPr lang="en-GB" sz="2800" dirty="0">
                <a:solidFill>
                  <a:schemeClr val="tx2">
                    <a:lumMod val="75000"/>
                  </a:schemeClr>
                </a:solidFill>
              </a:rPr>
              <a:t>Technical recommendations for content providers and discovery provider for data exchange including data formats, method of delivery, usage reporting, frequency of updates and rights of use</a:t>
            </a:r>
            <a:endParaRPr lang="en-US" sz="2800" dirty="0">
              <a:solidFill>
                <a:schemeClr val="tx2">
                  <a:lumMod val="75000"/>
                </a:schemeClr>
              </a:solidFill>
            </a:endParaRPr>
          </a:p>
          <a:p>
            <a:pPr lvl="0"/>
            <a:r>
              <a:rPr lang="en-GB" sz="2800" dirty="0">
                <a:solidFill>
                  <a:schemeClr val="tx2">
                    <a:lumMod val="75000"/>
                  </a:schemeClr>
                </a:solidFill>
              </a:rPr>
              <a:t>A model by which content providers work with discovery service vendors via fair and unbiased indexing and linking</a:t>
            </a:r>
          </a:p>
          <a:p>
            <a:r>
              <a:rPr lang="en-GB" sz="2800" dirty="0">
                <a:solidFill>
                  <a:schemeClr val="tx2">
                    <a:lumMod val="75000"/>
                  </a:schemeClr>
                </a:solidFill>
              </a:rPr>
              <a:t>A way to assess conformance by content providers and discovery providers </a:t>
            </a:r>
          </a:p>
          <a:p>
            <a:pPr lvl="0"/>
            <a:endParaRPr lang="en-US" sz="2800" dirty="0">
              <a:solidFill>
                <a:schemeClr val="tx2">
                  <a:lumMod val="75000"/>
                </a:schemeClr>
              </a:solidFill>
            </a:endParaRPr>
          </a:p>
          <a:p>
            <a:endParaRPr lang="en-US" dirty="0">
              <a:solidFill>
                <a:schemeClr val="tx2">
                  <a:lumMod val="75000"/>
                </a:schemeClr>
              </a:solidFill>
            </a:endParaRPr>
          </a:p>
          <a:p>
            <a:pPr lvl="1"/>
            <a:endParaRPr lang="en-US" dirty="0">
              <a:solidFill>
                <a:schemeClr val="tx2">
                  <a:lumMod val="75000"/>
                </a:schemeClr>
              </a:solidFill>
            </a:endParaRPr>
          </a:p>
        </p:txBody>
      </p:sp>
      <p:sp>
        <p:nvSpPr>
          <p:cNvPr id="4" name="Slide Number Placeholder 3"/>
          <p:cNvSpPr>
            <a:spLocks noGrp="1"/>
          </p:cNvSpPr>
          <p:nvPr>
            <p:ph type="sldNum" sz="quarter" idx="12"/>
          </p:nvPr>
        </p:nvSpPr>
        <p:spPr/>
        <p:txBody>
          <a:bodyPr/>
          <a:lstStyle/>
          <a:p>
            <a:pPr>
              <a:defRPr/>
            </a:pPr>
            <a:fld id="{1719B205-2E84-1440-804C-2A6F83BBE5BD}" type="slidenum">
              <a:rPr lang="en-US" smtClean="0"/>
              <a:pPr>
                <a:defRPr/>
              </a:pPr>
              <a:t>3</a:t>
            </a:fld>
            <a:endParaRPr lang="en-US"/>
          </a:p>
        </p:txBody>
      </p:sp>
      <p:sp>
        <p:nvSpPr>
          <p:cNvPr id="6" name="Footer Placeholder 4">
            <a:extLst>
              <a:ext uri="{FF2B5EF4-FFF2-40B4-BE49-F238E27FC236}">
                <a16:creationId xmlns:a16="http://schemas.microsoft.com/office/drawing/2014/main" id="{BCB8539B-DDCE-406A-9048-3B749CED35A9}"/>
              </a:ext>
            </a:extLst>
          </p:cNvPr>
          <p:cNvSpPr>
            <a:spLocks noGrp="1"/>
          </p:cNvSpPr>
          <p:nvPr>
            <p:ph type="ftr" sz="quarter" idx="11"/>
          </p:nvPr>
        </p:nvSpPr>
        <p:spPr>
          <a:xfrm>
            <a:off x="3569477" y="6339894"/>
            <a:ext cx="5053045" cy="365125"/>
          </a:xfrm>
        </p:spPr>
        <p:txBody>
          <a:bodyPr/>
          <a:lstStyle/>
          <a:p>
            <a:r>
              <a:rPr lang="en-US" dirty="0"/>
              <a:t>NISO Open Discovery Initiative – Promoting Transparency in Discovery @NISO_ODI</a:t>
            </a:r>
          </a:p>
        </p:txBody>
      </p:sp>
    </p:spTree>
    <p:extLst>
      <p:ext uri="{BB962C8B-B14F-4D97-AF65-F5344CB8AC3E}">
        <p14:creationId xmlns:p14="http://schemas.microsoft.com/office/powerpoint/2010/main" val="25364448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tx2">
                    <a:lumMod val="75000"/>
                  </a:schemeClr>
                </a:solidFill>
              </a:rPr>
              <a:t>Value Propositions – Libraries</a:t>
            </a:r>
          </a:p>
        </p:txBody>
      </p:sp>
      <p:sp>
        <p:nvSpPr>
          <p:cNvPr id="4" name="TextBox 3"/>
          <p:cNvSpPr txBox="1"/>
          <p:nvPr/>
        </p:nvSpPr>
        <p:spPr>
          <a:xfrm>
            <a:off x="746449" y="1749974"/>
            <a:ext cx="10612431" cy="2677656"/>
          </a:xfrm>
          <a:prstGeom prst="rect">
            <a:avLst/>
          </a:prstGeom>
          <a:noFill/>
        </p:spPr>
        <p:txBody>
          <a:bodyPr wrap="square" rtlCol="0">
            <a:spAutoFit/>
          </a:bodyPr>
          <a:lstStyle/>
          <a:p>
            <a:pPr marL="285750" lvl="0" indent="-285750">
              <a:buFont typeface="Arial" panose="020B0604020202020204" pitchFamily="34" charset="0"/>
              <a:buChar char="•"/>
            </a:pPr>
            <a:r>
              <a:rPr lang="en-US" sz="2800" dirty="0">
                <a:solidFill>
                  <a:schemeClr val="tx2">
                    <a:lumMod val="75000"/>
                  </a:schemeClr>
                </a:solidFill>
              </a:rPr>
              <a:t>Develop a deeper understanding of how your discovery service works.</a:t>
            </a:r>
            <a:br>
              <a:rPr lang="en-US" sz="2800" dirty="0">
                <a:solidFill>
                  <a:schemeClr val="tx2">
                    <a:lumMod val="75000"/>
                  </a:schemeClr>
                </a:solidFill>
              </a:rPr>
            </a:br>
            <a:endParaRPr lang="en-US" sz="2800" dirty="0">
              <a:solidFill>
                <a:schemeClr val="tx2">
                  <a:lumMod val="75000"/>
                </a:schemeClr>
              </a:solidFill>
            </a:endParaRPr>
          </a:p>
          <a:p>
            <a:pPr marL="285750" lvl="0" indent="-285750">
              <a:buFont typeface="Arial" panose="020B0604020202020204" pitchFamily="34" charset="0"/>
              <a:buChar char="•"/>
            </a:pPr>
            <a:r>
              <a:rPr lang="en-US" sz="2800" dirty="0">
                <a:solidFill>
                  <a:schemeClr val="tx2">
                    <a:lumMod val="75000"/>
                  </a:schemeClr>
                </a:solidFill>
              </a:rPr>
              <a:t>Be equipped with tools to support good decision making.</a:t>
            </a:r>
            <a:br>
              <a:rPr lang="en-US" sz="2800" dirty="0">
                <a:solidFill>
                  <a:schemeClr val="tx2">
                    <a:lumMod val="75000"/>
                  </a:schemeClr>
                </a:solidFill>
              </a:rPr>
            </a:br>
            <a:endParaRPr lang="en-US" sz="2800" dirty="0">
              <a:solidFill>
                <a:schemeClr val="tx2">
                  <a:lumMod val="75000"/>
                </a:schemeClr>
              </a:solidFill>
            </a:endParaRPr>
          </a:p>
          <a:p>
            <a:pPr marL="285750" lvl="0" indent="-285750">
              <a:buFont typeface="Arial" panose="020B0604020202020204" pitchFamily="34" charset="0"/>
              <a:buChar char="•"/>
            </a:pPr>
            <a:r>
              <a:rPr lang="en-US" sz="2800" dirty="0">
                <a:solidFill>
                  <a:schemeClr val="tx2">
                    <a:lumMod val="75000"/>
                  </a:schemeClr>
                </a:solidFill>
              </a:rPr>
              <a:t>Create the best possible user experience for your patrons.</a:t>
            </a:r>
          </a:p>
          <a:p>
            <a:endParaRPr lang="en-US" sz="2800" dirty="0">
              <a:solidFill>
                <a:schemeClr val="tx2">
                  <a:lumMod val="75000"/>
                </a:schemeClr>
              </a:solidFill>
            </a:endParaRPr>
          </a:p>
        </p:txBody>
      </p:sp>
      <p:sp>
        <p:nvSpPr>
          <p:cNvPr id="5" name="Footer Placeholder 4">
            <a:extLst>
              <a:ext uri="{FF2B5EF4-FFF2-40B4-BE49-F238E27FC236}">
                <a16:creationId xmlns:a16="http://schemas.microsoft.com/office/drawing/2014/main" id="{45A095FC-16C9-4D01-B91B-82A87D7483B0}"/>
              </a:ext>
            </a:extLst>
          </p:cNvPr>
          <p:cNvSpPr>
            <a:spLocks noGrp="1"/>
          </p:cNvSpPr>
          <p:nvPr>
            <p:ph type="ftr" sz="quarter" idx="11"/>
          </p:nvPr>
        </p:nvSpPr>
        <p:spPr>
          <a:xfrm>
            <a:off x="3569477" y="6339894"/>
            <a:ext cx="5053045" cy="365125"/>
          </a:xfrm>
        </p:spPr>
        <p:txBody>
          <a:bodyPr/>
          <a:lstStyle/>
          <a:p>
            <a:r>
              <a:rPr lang="en-US" dirty="0"/>
              <a:t>NISO Open Discovery Initiative – Promoting Transparency in Discovery @NISO_ODI</a:t>
            </a:r>
          </a:p>
        </p:txBody>
      </p:sp>
    </p:spTree>
    <p:extLst>
      <p:ext uri="{BB962C8B-B14F-4D97-AF65-F5344CB8AC3E}">
        <p14:creationId xmlns:p14="http://schemas.microsoft.com/office/powerpoint/2010/main" val="12467112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8834" y="274639"/>
            <a:ext cx="8694295" cy="995423"/>
          </a:xfrm>
        </p:spPr>
        <p:txBody>
          <a:bodyPr>
            <a:normAutofit fontScale="90000"/>
          </a:bodyPr>
          <a:lstStyle/>
          <a:p>
            <a:r>
              <a:rPr lang="en-US" b="1" dirty="0">
                <a:solidFill>
                  <a:schemeClr val="tx2">
                    <a:lumMod val="75000"/>
                  </a:schemeClr>
                </a:solidFill>
              </a:rPr>
              <a:t>Value Propositions – Content Providers</a:t>
            </a:r>
          </a:p>
        </p:txBody>
      </p:sp>
      <p:sp>
        <p:nvSpPr>
          <p:cNvPr id="4" name="TextBox 3"/>
          <p:cNvSpPr txBox="1"/>
          <p:nvPr/>
        </p:nvSpPr>
        <p:spPr>
          <a:xfrm>
            <a:off x="727788" y="1749974"/>
            <a:ext cx="10793652" cy="3108543"/>
          </a:xfrm>
          <a:prstGeom prst="rect">
            <a:avLst/>
          </a:prstGeom>
          <a:noFill/>
        </p:spPr>
        <p:txBody>
          <a:bodyPr wrap="square" rtlCol="0">
            <a:spAutoFit/>
          </a:bodyPr>
          <a:lstStyle/>
          <a:p>
            <a:pPr marL="285750" lvl="0" indent="-285750">
              <a:buFont typeface="Arial" panose="020B0604020202020204" pitchFamily="34" charset="0"/>
              <a:buChar char="•"/>
            </a:pPr>
            <a:r>
              <a:rPr lang="en-US" sz="2800" dirty="0">
                <a:solidFill>
                  <a:schemeClr val="tx2">
                    <a:lumMod val="75000"/>
                  </a:schemeClr>
                </a:solidFill>
              </a:rPr>
              <a:t>Conform to technical standards to simplify the data transfer process.</a:t>
            </a:r>
            <a:br>
              <a:rPr lang="en-US" sz="2800" dirty="0">
                <a:solidFill>
                  <a:schemeClr val="tx2">
                    <a:lumMod val="75000"/>
                  </a:schemeClr>
                </a:solidFill>
              </a:rPr>
            </a:br>
            <a:endParaRPr lang="en-US" sz="2800" dirty="0">
              <a:solidFill>
                <a:schemeClr val="tx2">
                  <a:lumMod val="75000"/>
                </a:schemeClr>
              </a:solidFill>
            </a:endParaRPr>
          </a:p>
          <a:p>
            <a:pPr marL="285750" lvl="0" indent="-285750">
              <a:buFont typeface="Arial" panose="020B0604020202020204" pitchFamily="34" charset="0"/>
              <a:buChar char="•"/>
            </a:pPr>
            <a:r>
              <a:rPr lang="en-US" sz="2800" dirty="0">
                <a:solidFill>
                  <a:schemeClr val="tx2">
                    <a:lumMod val="75000"/>
                  </a:schemeClr>
                </a:solidFill>
              </a:rPr>
              <a:t>Drive usage to your platform by providing rich records that will rise to the top of relevant searches.</a:t>
            </a:r>
            <a:br>
              <a:rPr lang="en-US" sz="2800" dirty="0">
                <a:solidFill>
                  <a:schemeClr val="tx2">
                    <a:lumMod val="75000"/>
                  </a:schemeClr>
                </a:solidFill>
              </a:rPr>
            </a:br>
            <a:endParaRPr lang="en-US" sz="2800" dirty="0">
              <a:solidFill>
                <a:schemeClr val="tx2">
                  <a:lumMod val="75000"/>
                </a:schemeClr>
              </a:solidFill>
            </a:endParaRPr>
          </a:p>
          <a:p>
            <a:pPr marL="285750" lvl="0" indent="-285750">
              <a:buFont typeface="Arial" panose="020B0604020202020204" pitchFamily="34" charset="0"/>
              <a:buChar char="•"/>
            </a:pPr>
            <a:r>
              <a:rPr lang="en-US" sz="2800" dirty="0">
                <a:solidFill>
                  <a:schemeClr val="tx2">
                    <a:lumMod val="75000"/>
                  </a:schemeClr>
                </a:solidFill>
              </a:rPr>
              <a:t>Let libraries know that you care about their complete research experience, not just their experience on your platform.</a:t>
            </a:r>
          </a:p>
        </p:txBody>
      </p:sp>
      <p:sp>
        <p:nvSpPr>
          <p:cNvPr id="5" name="Footer Placeholder 4">
            <a:extLst>
              <a:ext uri="{FF2B5EF4-FFF2-40B4-BE49-F238E27FC236}">
                <a16:creationId xmlns:a16="http://schemas.microsoft.com/office/drawing/2014/main" id="{D224CE8F-615C-4B77-9313-825B785B8E59}"/>
              </a:ext>
            </a:extLst>
          </p:cNvPr>
          <p:cNvSpPr>
            <a:spLocks noGrp="1"/>
          </p:cNvSpPr>
          <p:nvPr>
            <p:ph type="ftr" sz="quarter" idx="11"/>
          </p:nvPr>
        </p:nvSpPr>
        <p:spPr>
          <a:xfrm>
            <a:off x="3569477" y="6339894"/>
            <a:ext cx="5053045" cy="365125"/>
          </a:xfrm>
        </p:spPr>
        <p:txBody>
          <a:bodyPr/>
          <a:lstStyle/>
          <a:p>
            <a:r>
              <a:rPr lang="en-US" dirty="0"/>
              <a:t>NISO Open Discovery Initiative – Promoting Transparency in Discovery @NISO_ODI</a:t>
            </a:r>
          </a:p>
        </p:txBody>
      </p:sp>
    </p:spTree>
    <p:extLst>
      <p:ext uri="{BB962C8B-B14F-4D97-AF65-F5344CB8AC3E}">
        <p14:creationId xmlns:p14="http://schemas.microsoft.com/office/powerpoint/2010/main" val="13338064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71803" y="1749974"/>
            <a:ext cx="10687077" cy="2677656"/>
          </a:xfrm>
          <a:prstGeom prst="rect">
            <a:avLst/>
          </a:prstGeom>
          <a:noFill/>
        </p:spPr>
        <p:txBody>
          <a:bodyPr wrap="square" rtlCol="0">
            <a:spAutoFit/>
          </a:bodyPr>
          <a:lstStyle/>
          <a:p>
            <a:pPr marL="457200" lvl="0" indent="-457200">
              <a:buFont typeface="Arial" panose="020B0604020202020204" pitchFamily="34" charset="0"/>
              <a:buChar char="•"/>
            </a:pPr>
            <a:r>
              <a:rPr lang="en-US" sz="2800" dirty="0">
                <a:solidFill>
                  <a:schemeClr val="tx2">
                    <a:lumMod val="75000"/>
                  </a:schemeClr>
                </a:solidFill>
              </a:rPr>
              <a:t>Participate in a forum for open dialogue with all stakeholders.</a:t>
            </a:r>
            <a:br>
              <a:rPr lang="en-US" sz="2800" dirty="0">
                <a:solidFill>
                  <a:schemeClr val="tx2">
                    <a:lumMod val="75000"/>
                  </a:schemeClr>
                </a:solidFill>
              </a:rPr>
            </a:br>
            <a:endParaRPr lang="en-US" sz="2800" dirty="0">
              <a:solidFill>
                <a:schemeClr val="tx2">
                  <a:lumMod val="75000"/>
                </a:schemeClr>
              </a:solidFill>
            </a:endParaRPr>
          </a:p>
          <a:p>
            <a:pPr marL="457200" lvl="0" indent="-457200">
              <a:buFont typeface="Arial" panose="020B0604020202020204" pitchFamily="34" charset="0"/>
              <a:buChar char="•"/>
            </a:pPr>
            <a:r>
              <a:rPr lang="en-US" sz="2800" dirty="0">
                <a:solidFill>
                  <a:schemeClr val="tx2">
                    <a:lumMod val="75000"/>
                  </a:schemeClr>
                </a:solidFill>
              </a:rPr>
              <a:t>Signal to libraries that you value fairness and transparency.</a:t>
            </a:r>
            <a:br>
              <a:rPr lang="en-US" sz="2800" dirty="0">
                <a:solidFill>
                  <a:schemeClr val="tx2">
                    <a:lumMod val="75000"/>
                  </a:schemeClr>
                </a:solidFill>
              </a:rPr>
            </a:br>
            <a:endParaRPr lang="en-US" sz="2800" dirty="0">
              <a:solidFill>
                <a:schemeClr val="tx2">
                  <a:lumMod val="75000"/>
                </a:schemeClr>
              </a:solidFill>
            </a:endParaRPr>
          </a:p>
          <a:p>
            <a:pPr marL="457200" lvl="0" indent="-457200">
              <a:buFont typeface="Arial" panose="020B0604020202020204" pitchFamily="34" charset="0"/>
              <a:buChar char="•"/>
            </a:pPr>
            <a:r>
              <a:rPr lang="en-US" sz="2800" dirty="0">
                <a:solidFill>
                  <a:schemeClr val="tx2">
                    <a:lumMod val="75000"/>
                  </a:schemeClr>
                </a:solidFill>
              </a:rPr>
              <a:t>Encourage content providers to partner with you by publicizing that your platform supports their business interests.</a:t>
            </a:r>
          </a:p>
        </p:txBody>
      </p:sp>
      <p:sp>
        <p:nvSpPr>
          <p:cNvPr id="6" name="Title 1">
            <a:extLst>
              <a:ext uri="{FF2B5EF4-FFF2-40B4-BE49-F238E27FC236}">
                <a16:creationId xmlns:a16="http://schemas.microsoft.com/office/drawing/2014/main" id="{803C8106-478B-44CE-B55B-39D47BEA0E12}"/>
              </a:ext>
            </a:extLst>
          </p:cNvPr>
          <p:cNvSpPr>
            <a:spLocks noGrp="1"/>
          </p:cNvSpPr>
          <p:nvPr>
            <p:ph type="title"/>
          </p:nvPr>
        </p:nvSpPr>
        <p:spPr>
          <a:xfrm>
            <a:off x="1524000" y="274638"/>
            <a:ext cx="9144000" cy="995362"/>
          </a:xfrm>
        </p:spPr>
        <p:txBody>
          <a:bodyPr>
            <a:normAutofit fontScale="90000"/>
          </a:bodyPr>
          <a:lstStyle/>
          <a:p>
            <a:r>
              <a:rPr lang="en-US" b="1" dirty="0">
                <a:solidFill>
                  <a:schemeClr val="tx2">
                    <a:lumMod val="75000"/>
                  </a:schemeClr>
                </a:solidFill>
              </a:rPr>
              <a:t>Value Propositions – Discovery Providers</a:t>
            </a:r>
          </a:p>
        </p:txBody>
      </p:sp>
      <p:sp>
        <p:nvSpPr>
          <p:cNvPr id="5" name="Footer Placeholder 4">
            <a:extLst>
              <a:ext uri="{FF2B5EF4-FFF2-40B4-BE49-F238E27FC236}">
                <a16:creationId xmlns:a16="http://schemas.microsoft.com/office/drawing/2014/main" id="{9158B253-A3A3-45AF-B82C-4BE74BB95516}"/>
              </a:ext>
            </a:extLst>
          </p:cNvPr>
          <p:cNvSpPr>
            <a:spLocks noGrp="1"/>
          </p:cNvSpPr>
          <p:nvPr>
            <p:ph type="ftr" sz="quarter" idx="11"/>
          </p:nvPr>
        </p:nvSpPr>
        <p:spPr>
          <a:xfrm>
            <a:off x="3569477" y="6339894"/>
            <a:ext cx="5053045" cy="365125"/>
          </a:xfrm>
        </p:spPr>
        <p:txBody>
          <a:bodyPr/>
          <a:lstStyle/>
          <a:p>
            <a:r>
              <a:rPr lang="en-US" dirty="0"/>
              <a:t>NISO Open Discovery Initiative – Promoting Transparency in Discovery @NISO_ODI</a:t>
            </a:r>
          </a:p>
        </p:txBody>
      </p:sp>
    </p:spTree>
    <p:extLst>
      <p:ext uri="{BB962C8B-B14F-4D97-AF65-F5344CB8AC3E}">
        <p14:creationId xmlns:p14="http://schemas.microsoft.com/office/powerpoint/2010/main" val="8788836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tx2">
                    <a:lumMod val="75000"/>
                  </a:schemeClr>
                </a:solidFill>
              </a:rPr>
              <a:t>ODI Standing Committee</a:t>
            </a:r>
            <a:br>
              <a:rPr lang="en-US" b="1" dirty="0">
                <a:solidFill>
                  <a:schemeClr val="tx2">
                    <a:lumMod val="75000"/>
                  </a:schemeClr>
                </a:solidFill>
              </a:rPr>
            </a:br>
            <a:r>
              <a:rPr lang="en-US" b="1" dirty="0">
                <a:solidFill>
                  <a:schemeClr val="tx2">
                    <a:lumMod val="75000"/>
                  </a:schemeClr>
                </a:solidFill>
              </a:rPr>
              <a:t>2014-today</a:t>
            </a:r>
          </a:p>
        </p:txBody>
      </p:sp>
      <p:sp>
        <p:nvSpPr>
          <p:cNvPr id="3" name="Content Placeholder 2"/>
          <p:cNvSpPr>
            <a:spLocks noGrp="1"/>
          </p:cNvSpPr>
          <p:nvPr>
            <p:ph idx="1"/>
          </p:nvPr>
        </p:nvSpPr>
        <p:spPr/>
        <p:txBody>
          <a:bodyPr>
            <a:normAutofit/>
          </a:bodyPr>
          <a:lstStyle/>
          <a:p>
            <a:r>
              <a:rPr lang="en-US" sz="2800" dirty="0">
                <a:solidFill>
                  <a:schemeClr val="tx2">
                    <a:lumMod val="75000"/>
                  </a:schemeClr>
                </a:solidFill>
              </a:rPr>
              <a:t>Promote educational opportunities about adoption of these recommended practices, including how discovery systems fundamentally work</a:t>
            </a:r>
          </a:p>
          <a:p>
            <a:r>
              <a:rPr lang="en-US" sz="2800" dirty="0">
                <a:solidFill>
                  <a:schemeClr val="tx2">
                    <a:lumMod val="75000"/>
                  </a:schemeClr>
                </a:solidFill>
              </a:rPr>
              <a:t>Provide support for content providers and discovery providers during adoption </a:t>
            </a:r>
          </a:p>
          <a:p>
            <a:r>
              <a:rPr lang="en-US" sz="2800" dirty="0">
                <a:solidFill>
                  <a:schemeClr val="tx2">
                    <a:lumMod val="75000"/>
                  </a:schemeClr>
                </a:solidFill>
              </a:rPr>
              <a:t>Provide a forum for ongoing discussion related to all aspects of discovery platforms for all stakeholders (content providers, discovery providers, libraries)</a:t>
            </a:r>
          </a:p>
          <a:p>
            <a:r>
              <a:rPr lang="en-US" sz="2800" dirty="0">
                <a:solidFill>
                  <a:schemeClr val="tx2">
                    <a:lumMod val="75000"/>
                  </a:schemeClr>
                </a:solidFill>
              </a:rPr>
              <a:t>Determine timing for next steps for ongoing work</a:t>
            </a:r>
          </a:p>
        </p:txBody>
      </p:sp>
      <p:sp>
        <p:nvSpPr>
          <p:cNvPr id="4" name="Slide Number Placeholder 3"/>
          <p:cNvSpPr>
            <a:spLocks noGrp="1"/>
          </p:cNvSpPr>
          <p:nvPr>
            <p:ph type="sldNum" sz="quarter" idx="12"/>
          </p:nvPr>
        </p:nvSpPr>
        <p:spPr/>
        <p:txBody>
          <a:bodyPr/>
          <a:lstStyle/>
          <a:p>
            <a:pPr>
              <a:defRPr/>
            </a:pPr>
            <a:fld id="{1719B205-2E84-1440-804C-2A6F83BBE5BD}" type="slidenum">
              <a:rPr lang="en-US" smtClean="0"/>
              <a:pPr>
                <a:defRPr/>
              </a:pPr>
              <a:t>7</a:t>
            </a:fld>
            <a:endParaRPr lang="en-US"/>
          </a:p>
        </p:txBody>
      </p:sp>
      <p:sp>
        <p:nvSpPr>
          <p:cNvPr id="6" name="Footer Placeholder 4">
            <a:extLst>
              <a:ext uri="{FF2B5EF4-FFF2-40B4-BE49-F238E27FC236}">
                <a16:creationId xmlns:a16="http://schemas.microsoft.com/office/drawing/2014/main" id="{EC302993-BC2C-4583-BC46-01C759EE8082}"/>
              </a:ext>
            </a:extLst>
          </p:cNvPr>
          <p:cNvSpPr>
            <a:spLocks noGrp="1"/>
          </p:cNvSpPr>
          <p:nvPr>
            <p:ph type="ftr" sz="quarter" idx="11"/>
          </p:nvPr>
        </p:nvSpPr>
        <p:spPr>
          <a:xfrm>
            <a:off x="3569477" y="6339894"/>
            <a:ext cx="5053045" cy="365125"/>
          </a:xfrm>
        </p:spPr>
        <p:txBody>
          <a:bodyPr/>
          <a:lstStyle/>
          <a:p>
            <a:r>
              <a:rPr lang="en-US" dirty="0"/>
              <a:t>NISO Open Discovery Initiative – Promoting Transparency in Discovery @NISO_ODI</a:t>
            </a:r>
          </a:p>
        </p:txBody>
      </p:sp>
    </p:spTree>
    <p:extLst>
      <p:ext uri="{BB962C8B-B14F-4D97-AF65-F5344CB8AC3E}">
        <p14:creationId xmlns:p14="http://schemas.microsoft.com/office/powerpoint/2010/main" val="20771154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04800"/>
            <a:ext cx="7620000" cy="1143000"/>
          </a:xfrm>
        </p:spPr>
        <p:txBody>
          <a:bodyPr>
            <a:normAutofit/>
          </a:bodyPr>
          <a:lstStyle/>
          <a:p>
            <a:pPr>
              <a:defRPr/>
            </a:pPr>
            <a:r>
              <a:rPr lang="en-US" b="1" dirty="0">
                <a:solidFill>
                  <a:schemeClr val="tx2">
                    <a:lumMod val="75000"/>
                  </a:schemeClr>
                </a:solidFill>
              </a:rPr>
              <a:t>ODI Standing Committee Roster</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176968661"/>
              </p:ext>
            </p:extLst>
          </p:nvPr>
        </p:nvGraphicFramePr>
        <p:xfrm>
          <a:off x="1981201" y="1384300"/>
          <a:ext cx="7848600" cy="48117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pPr>
              <a:defRPr/>
            </a:pPr>
            <a:fld id="{936EC8D1-E422-674D-930E-101D9E0F0E5C}" type="slidenum">
              <a:rPr lang="en-US" smtClean="0"/>
              <a:pPr>
                <a:defRPr/>
              </a:pPr>
              <a:t>8</a:t>
            </a:fld>
            <a:endParaRPr lang="en-US"/>
          </a:p>
        </p:txBody>
      </p:sp>
      <p:sp>
        <p:nvSpPr>
          <p:cNvPr id="7" name="TextBox 6"/>
          <p:cNvSpPr txBox="1"/>
          <p:nvPr/>
        </p:nvSpPr>
        <p:spPr>
          <a:xfrm>
            <a:off x="2550607" y="1994849"/>
            <a:ext cx="7239000" cy="1169551"/>
          </a:xfrm>
          <a:prstGeom prst="rect">
            <a:avLst/>
          </a:prstGeom>
          <a:noFill/>
        </p:spPr>
        <p:txBody>
          <a:bodyPr wrap="square" numCol="2">
            <a:spAutoFit/>
          </a:bodyPr>
          <a:lstStyle/>
          <a:p>
            <a:pPr>
              <a:defRPr/>
            </a:pPr>
            <a:r>
              <a:rPr lang="en-US" sz="1400" dirty="0">
                <a:solidFill>
                  <a:schemeClr val="tx2">
                    <a:lumMod val="75000"/>
                  </a:schemeClr>
                </a:solidFill>
              </a:rPr>
              <a:t>Marshall Breeding, Independent Consultant</a:t>
            </a:r>
            <a:br>
              <a:rPr lang="en-US" sz="1400" dirty="0">
                <a:solidFill>
                  <a:schemeClr val="tx2">
                    <a:lumMod val="75000"/>
                  </a:schemeClr>
                </a:solidFill>
              </a:rPr>
            </a:br>
            <a:r>
              <a:rPr lang="en-US" sz="1400" dirty="0">
                <a:solidFill>
                  <a:schemeClr val="tx2">
                    <a:lumMod val="75000"/>
                  </a:schemeClr>
                </a:solidFill>
              </a:rPr>
              <a:t>Noah Brubaker, PALNI</a:t>
            </a:r>
          </a:p>
          <a:p>
            <a:pPr>
              <a:defRPr/>
            </a:pPr>
            <a:r>
              <a:rPr lang="en-US" sz="1400" dirty="0">
                <a:solidFill>
                  <a:schemeClr val="tx2">
                    <a:lumMod val="75000"/>
                  </a:schemeClr>
                </a:solidFill>
              </a:rPr>
              <a:t>Teresa Hazen, University of Arizona Libraries</a:t>
            </a:r>
          </a:p>
          <a:p>
            <a:pPr>
              <a:defRPr/>
            </a:pPr>
            <a:endParaRPr lang="en-US" sz="1400" dirty="0">
              <a:solidFill>
                <a:schemeClr val="tx2">
                  <a:lumMod val="75000"/>
                </a:schemeClr>
              </a:solidFill>
            </a:endParaRPr>
          </a:p>
          <a:p>
            <a:pPr>
              <a:defRPr/>
            </a:pPr>
            <a:endParaRPr lang="en-US" sz="1400" dirty="0">
              <a:solidFill>
                <a:schemeClr val="tx2">
                  <a:lumMod val="75000"/>
                </a:schemeClr>
              </a:solidFill>
            </a:endParaRPr>
          </a:p>
          <a:p>
            <a:pPr>
              <a:defRPr/>
            </a:pPr>
            <a:r>
              <a:rPr lang="en-US" sz="1400" dirty="0">
                <a:solidFill>
                  <a:schemeClr val="tx2">
                    <a:lumMod val="75000"/>
                  </a:schemeClr>
                </a:solidFill>
              </a:rPr>
              <a:t>Geoff Morse, Northwestern University</a:t>
            </a:r>
          </a:p>
          <a:p>
            <a:pPr>
              <a:defRPr/>
            </a:pPr>
            <a:r>
              <a:rPr lang="en-US" sz="1400" dirty="0">
                <a:solidFill>
                  <a:schemeClr val="tx2">
                    <a:lumMod val="75000"/>
                  </a:schemeClr>
                </a:solidFill>
              </a:rPr>
              <a:t>Laura Morse, Harvard University</a:t>
            </a:r>
          </a:p>
          <a:p>
            <a:pPr>
              <a:defRPr/>
            </a:pPr>
            <a:r>
              <a:rPr lang="en-US" sz="1400" dirty="0">
                <a:solidFill>
                  <a:schemeClr val="tx2">
                    <a:lumMod val="75000"/>
                  </a:schemeClr>
                </a:solidFill>
              </a:rPr>
              <a:t>Ken Varnum, University of Michigan</a:t>
            </a:r>
          </a:p>
        </p:txBody>
      </p:sp>
      <p:sp>
        <p:nvSpPr>
          <p:cNvPr id="8" name="TextBox 7"/>
          <p:cNvSpPr txBox="1"/>
          <p:nvPr/>
        </p:nvSpPr>
        <p:spPr>
          <a:xfrm>
            <a:off x="2550607" y="3711448"/>
            <a:ext cx="7239000" cy="954107"/>
          </a:xfrm>
          <a:prstGeom prst="rect">
            <a:avLst/>
          </a:prstGeom>
          <a:noFill/>
        </p:spPr>
        <p:txBody>
          <a:bodyPr wrap="square" numCol="2">
            <a:spAutoFit/>
          </a:bodyPr>
          <a:lstStyle/>
          <a:p>
            <a:pPr>
              <a:defRPr/>
            </a:pPr>
            <a:r>
              <a:rPr lang="en-US" sz="1400" dirty="0">
                <a:solidFill>
                  <a:schemeClr val="tx2">
                    <a:lumMod val="75000"/>
                  </a:schemeClr>
                </a:solidFill>
              </a:rPr>
              <a:t>Bobbi Patham, Springer Nature</a:t>
            </a:r>
          </a:p>
          <a:p>
            <a:pPr>
              <a:defRPr/>
            </a:pPr>
            <a:r>
              <a:rPr lang="en-US" sz="1400" dirty="0">
                <a:solidFill>
                  <a:schemeClr val="tx2">
                    <a:lumMod val="75000"/>
                  </a:schemeClr>
                </a:solidFill>
              </a:rPr>
              <a:t>Don Sechler, Clarivate Analytics</a:t>
            </a:r>
          </a:p>
          <a:p>
            <a:pPr>
              <a:defRPr/>
            </a:pPr>
            <a:endParaRPr lang="en-US" sz="1400" dirty="0">
              <a:solidFill>
                <a:schemeClr val="tx2">
                  <a:lumMod val="75000"/>
                </a:schemeClr>
              </a:solidFill>
            </a:endParaRPr>
          </a:p>
          <a:p>
            <a:pPr>
              <a:defRPr/>
            </a:pPr>
            <a:endParaRPr lang="en-US" sz="1400" dirty="0">
              <a:solidFill>
                <a:schemeClr val="tx2">
                  <a:lumMod val="75000"/>
                </a:schemeClr>
              </a:solidFill>
            </a:endParaRPr>
          </a:p>
          <a:p>
            <a:pPr>
              <a:defRPr/>
            </a:pPr>
            <a:r>
              <a:rPr lang="en-US" sz="1400" dirty="0">
                <a:solidFill>
                  <a:schemeClr val="tx2">
                    <a:lumMod val="75000"/>
                  </a:schemeClr>
                </a:solidFill>
              </a:rPr>
              <a:t>Maria Stanton, ATLA</a:t>
            </a:r>
          </a:p>
          <a:p>
            <a:pPr>
              <a:defRPr/>
            </a:pPr>
            <a:r>
              <a:rPr lang="en-US" sz="1400" dirty="0">
                <a:solidFill>
                  <a:schemeClr val="tx2">
                    <a:lumMod val="75000"/>
                  </a:schemeClr>
                </a:solidFill>
              </a:rPr>
              <a:t>Julie Zhu, IEEE</a:t>
            </a:r>
          </a:p>
          <a:p>
            <a:pPr>
              <a:defRPr/>
            </a:pPr>
            <a:endParaRPr lang="en-US" sz="1400" dirty="0">
              <a:solidFill>
                <a:schemeClr val="tx2">
                  <a:lumMod val="75000"/>
                </a:schemeClr>
              </a:solidFill>
            </a:endParaRPr>
          </a:p>
        </p:txBody>
      </p:sp>
      <p:sp>
        <p:nvSpPr>
          <p:cNvPr id="9" name="TextBox 8"/>
          <p:cNvSpPr txBox="1"/>
          <p:nvPr/>
        </p:nvSpPr>
        <p:spPr>
          <a:xfrm>
            <a:off x="2514600" y="5257801"/>
            <a:ext cx="7351208" cy="954107"/>
          </a:xfrm>
          <a:prstGeom prst="rect">
            <a:avLst/>
          </a:prstGeom>
          <a:noFill/>
        </p:spPr>
        <p:txBody>
          <a:bodyPr wrap="square" numCol="2">
            <a:spAutoFit/>
          </a:bodyPr>
          <a:lstStyle/>
          <a:p>
            <a:pPr>
              <a:defRPr/>
            </a:pPr>
            <a:r>
              <a:rPr lang="en-US" sz="1400" dirty="0">
                <a:solidFill>
                  <a:schemeClr val="tx2">
                    <a:lumMod val="75000"/>
                  </a:schemeClr>
                </a:solidFill>
              </a:rPr>
              <a:t>Scott Bernier, EBSCO Information Services</a:t>
            </a:r>
          </a:p>
          <a:p>
            <a:pPr>
              <a:defRPr/>
            </a:pPr>
            <a:r>
              <a:rPr lang="en-US" sz="1400" dirty="0">
                <a:solidFill>
                  <a:schemeClr val="tx2">
                    <a:lumMod val="75000"/>
                  </a:schemeClr>
                </a:solidFill>
              </a:rPr>
              <a:t>Rachel Kessler, Ex </a:t>
            </a:r>
            <a:r>
              <a:rPr lang="en-US" sz="1400" dirty="0" err="1">
                <a:solidFill>
                  <a:schemeClr val="tx2">
                    <a:lumMod val="75000"/>
                  </a:schemeClr>
                </a:solidFill>
              </a:rPr>
              <a:t>Libris</a:t>
            </a:r>
            <a:r>
              <a:rPr lang="en-US" sz="1400" dirty="0">
                <a:solidFill>
                  <a:schemeClr val="tx2">
                    <a:lumMod val="75000"/>
                  </a:schemeClr>
                </a:solidFill>
              </a:rPr>
              <a:t>/ProQuest</a:t>
            </a:r>
          </a:p>
          <a:p>
            <a:pPr>
              <a:defRPr/>
            </a:pPr>
            <a:br>
              <a:rPr lang="en-US" sz="1400" dirty="0">
                <a:solidFill>
                  <a:schemeClr val="tx2">
                    <a:lumMod val="75000"/>
                  </a:schemeClr>
                </a:solidFill>
              </a:rPr>
            </a:br>
            <a:endParaRPr lang="en-US" sz="1400" dirty="0">
              <a:solidFill>
                <a:schemeClr val="tx2">
                  <a:lumMod val="75000"/>
                </a:schemeClr>
              </a:solidFill>
            </a:endParaRPr>
          </a:p>
          <a:p>
            <a:pPr>
              <a:defRPr/>
            </a:pPr>
            <a:r>
              <a:rPr lang="en-US" sz="1400" dirty="0">
                <a:solidFill>
                  <a:schemeClr val="tx2">
                    <a:lumMod val="75000"/>
                  </a:schemeClr>
                </a:solidFill>
              </a:rPr>
              <a:t>Jay Holloway, OCLC</a:t>
            </a:r>
          </a:p>
        </p:txBody>
      </p:sp>
      <p:sp>
        <p:nvSpPr>
          <p:cNvPr id="11" name="Footer Placeholder 4">
            <a:extLst>
              <a:ext uri="{FF2B5EF4-FFF2-40B4-BE49-F238E27FC236}">
                <a16:creationId xmlns:a16="http://schemas.microsoft.com/office/drawing/2014/main" id="{FBD01A43-4D57-421C-AB44-EF0DDC58960C}"/>
              </a:ext>
            </a:extLst>
          </p:cNvPr>
          <p:cNvSpPr>
            <a:spLocks noGrp="1"/>
          </p:cNvSpPr>
          <p:nvPr>
            <p:ph type="ftr" sz="quarter" idx="11"/>
          </p:nvPr>
        </p:nvSpPr>
        <p:spPr>
          <a:xfrm>
            <a:off x="3569477" y="6339894"/>
            <a:ext cx="5053045" cy="365125"/>
          </a:xfrm>
        </p:spPr>
        <p:txBody>
          <a:bodyPr/>
          <a:lstStyle/>
          <a:p>
            <a:r>
              <a:rPr lang="en-US" dirty="0"/>
              <a:t>NISO Open Discovery Initiative – Promoting Transparency in Discovery @NISO_ODI</a:t>
            </a:r>
          </a:p>
        </p:txBody>
      </p:sp>
    </p:spTree>
    <p:extLst>
      <p:ext uri="{BB962C8B-B14F-4D97-AF65-F5344CB8AC3E}">
        <p14:creationId xmlns:p14="http://schemas.microsoft.com/office/powerpoint/2010/main" val="3963667879"/>
      </p:ext>
    </p:extLst>
  </p:cSld>
  <p:clrMapOvr>
    <a:masterClrMapping/>
  </p:clrMapOvr>
</p:sld>
</file>

<file path=ppt/theme/theme1.xml><?xml version="1.0" encoding="utf-8"?>
<a:theme xmlns:a="http://schemas.openxmlformats.org/drawingml/2006/main" name="NISO Standard Theme 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4" id="{F3A7E122-E96B-0042-A9D6-439DE0E68C49}" vid="{39ACC52A-0DBE-754F-8BEE-91711D7EC4D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450</TotalTime>
  <Words>2005</Words>
  <Application>Microsoft Office PowerPoint</Application>
  <PresentationFormat>Widescreen</PresentationFormat>
  <Paragraphs>248</Paragraphs>
  <Slides>28</Slides>
  <Notes>22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28</vt:i4>
      </vt:variant>
    </vt:vector>
  </HeadingPairs>
  <TitlesOfParts>
    <vt:vector size="31" baseType="lpstr">
      <vt:lpstr>Arial</vt:lpstr>
      <vt:lpstr>Calibri</vt:lpstr>
      <vt:lpstr>NISO Standard Theme 2</vt:lpstr>
      <vt:lpstr>Open Discovery Initiative (ODI)</vt:lpstr>
      <vt:lpstr>Background</vt:lpstr>
      <vt:lpstr>Goals of Open Discovery Initiative</vt:lpstr>
      <vt:lpstr>2014 Recommended Practice</vt:lpstr>
      <vt:lpstr>Value Propositions – Libraries</vt:lpstr>
      <vt:lpstr>Value Propositions – Content Providers</vt:lpstr>
      <vt:lpstr>Value Propositions – Discovery Providers</vt:lpstr>
      <vt:lpstr>ODI Standing Committee 2014-today</vt:lpstr>
      <vt:lpstr>ODI Standing Committee Roster</vt:lpstr>
      <vt:lpstr>Recommended Practice Revisions</vt:lpstr>
      <vt:lpstr>Recommended Practice Revisions</vt:lpstr>
      <vt:lpstr>Recommended Practice Revisions</vt:lpstr>
      <vt:lpstr>Recommended Practice Revisions</vt:lpstr>
      <vt:lpstr>Revision Process</vt:lpstr>
      <vt:lpstr>Major Changes to the ODI RP</vt:lpstr>
      <vt:lpstr>Major Changes to the ODI RP</vt:lpstr>
      <vt:lpstr>Major Changes to the ODI RP</vt:lpstr>
      <vt:lpstr>Major Changes to the ODI RP</vt:lpstr>
      <vt:lpstr>Major Changes to the ODI RP</vt:lpstr>
      <vt:lpstr>Major Changes to the ODI RP</vt:lpstr>
      <vt:lpstr>Major Changes to the ODI RP</vt:lpstr>
      <vt:lpstr>Major Changes to the ODI RP</vt:lpstr>
      <vt:lpstr>Provide Feedback on the ODI RP</vt:lpstr>
      <vt:lpstr>Upcoming 2020 Work</vt:lpstr>
      <vt:lpstr>Resources for CPs and DSPs</vt:lpstr>
      <vt:lpstr>Resources for Librarians</vt:lpstr>
      <vt:lpstr>General Resources</vt:lpstr>
      <vt:lpstr>Thank you! Questions?  https://www.niso.org/standards-committees/odi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Introduction to NISO How The Information World Connects </dc:title>
  <dc:creator>Morse, Laura L</dc:creator>
  <cp:lastModifiedBy>Morse, Laura L</cp:lastModifiedBy>
  <cp:revision>24</cp:revision>
  <dcterms:created xsi:type="dcterms:W3CDTF">2020-02-19T22:21:34Z</dcterms:created>
  <dcterms:modified xsi:type="dcterms:W3CDTF">2020-02-23T22:25:42Z</dcterms:modified>
</cp:coreProperties>
</file>