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7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7" r:id="rId71"/>
    <p:sldId id="328" r:id="rId7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90">
          <p15:clr>
            <a:srgbClr val="A4A3A4"/>
          </p15:clr>
        </p15:guide>
        <p15:guide id="2" pos="1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1FCEDC-59B5-4CC2-BAD0-7D4550378DE9}">
  <a:tblStyle styleId="{C31FCEDC-59B5-4CC2-BAD0-7D4550378DE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9202124-E259-4FCA-8857-794DFFE9431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484" autoAdjust="0"/>
  </p:normalViewPr>
  <p:slideViewPr>
    <p:cSldViewPr snapToGrid="0">
      <p:cViewPr varScale="1">
        <p:scale>
          <a:sx n="65" d="100"/>
          <a:sy n="65" d="100"/>
        </p:scale>
        <p:origin x="1963" y="43"/>
      </p:cViewPr>
      <p:guideLst>
        <p:guide orient="horz" pos="590"/>
        <p:guide pos="1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geant3plus.archive.geant.net/uri/dataprotection-code-of-conduct/V1/Documents/GEANT_DP_CoC_ver1.0.pdf"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ra21.org/wp-content/uploads/2018/07/RA21-Security-Privacy-Final-Report.pdf"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seamlessaccess.org/general/2020/01/13/clarifications/"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getfulltextresearch.com/"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br>
              <a:rPr lang="en"/>
            </a:b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SA was created in July 2019 as a community-driven effort to enable seamless access to information resources, scholarly collaboration tools, and shared research infrastructure.</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 dirty="0"/>
              <a:t>To date, we have 5 founding organizations:</a:t>
            </a:r>
            <a:endParaRPr dirty="0"/>
          </a:p>
          <a:p>
            <a:pPr marL="457200" lvl="0" indent="-298450" algn="l" rtl="0">
              <a:lnSpc>
                <a:spcPct val="100000"/>
              </a:lnSpc>
              <a:spcBef>
                <a:spcPts val="0"/>
              </a:spcBef>
              <a:spcAft>
                <a:spcPts val="0"/>
              </a:spcAft>
              <a:buSzPts val="1100"/>
              <a:buChar char="●"/>
            </a:pPr>
            <a:r>
              <a:rPr lang="en" dirty="0"/>
              <a:t>the National Information Standards Organization (NISO); organizers of this conference</a:t>
            </a:r>
            <a:endParaRPr dirty="0"/>
          </a:p>
          <a:p>
            <a:pPr marL="457200" lvl="0" indent="-298450" algn="l" rtl="0">
              <a:lnSpc>
                <a:spcPct val="100000"/>
              </a:lnSpc>
              <a:spcBef>
                <a:spcPts val="0"/>
              </a:spcBef>
              <a:spcAft>
                <a:spcPts val="0"/>
              </a:spcAft>
              <a:buSzPts val="1100"/>
              <a:buChar char="●"/>
            </a:pPr>
            <a:r>
              <a:rPr lang="en" dirty="0"/>
              <a:t>GÉANT: a European Research &amp; Education network that operates a service called eduGAIN that connects &gt;60 R&amp;E identity federations around the world.  </a:t>
            </a:r>
            <a:r>
              <a:rPr lang="en" dirty="0">
                <a:solidFill>
                  <a:schemeClr val="dk1"/>
                </a:solidFill>
              </a:rPr>
              <a:t>GÉANT also support related initiatives, such as FIM4L</a:t>
            </a:r>
            <a:endParaRPr dirty="0"/>
          </a:p>
          <a:p>
            <a:pPr marL="457200" lvl="0" indent="-298450" algn="l" rtl="0">
              <a:lnSpc>
                <a:spcPct val="100000"/>
              </a:lnSpc>
              <a:spcBef>
                <a:spcPts val="0"/>
              </a:spcBef>
              <a:spcAft>
                <a:spcPts val="0"/>
              </a:spcAft>
              <a:buSzPts val="1100"/>
              <a:buChar char="●"/>
            </a:pPr>
            <a:r>
              <a:rPr lang="en" dirty="0"/>
              <a:t>Internet2: a US </a:t>
            </a:r>
            <a:r>
              <a:rPr lang="en" dirty="0">
                <a:solidFill>
                  <a:schemeClr val="dk1"/>
                </a:solidFill>
              </a:rPr>
              <a:t>Research &amp; Education</a:t>
            </a:r>
            <a:r>
              <a:rPr lang="en" dirty="0"/>
              <a:t> network that operates the US identity federation, InCommon, among many other activities</a:t>
            </a:r>
            <a:endParaRPr dirty="0"/>
          </a:p>
          <a:p>
            <a:pPr marL="457200" lvl="0" indent="-298450" algn="l" rtl="0">
              <a:lnSpc>
                <a:spcPct val="100000"/>
              </a:lnSpc>
              <a:spcBef>
                <a:spcPts val="0"/>
              </a:spcBef>
              <a:spcAft>
                <a:spcPts val="0"/>
              </a:spcAft>
              <a:buSzPts val="1100"/>
              <a:buChar char="●"/>
            </a:pPr>
            <a:r>
              <a:rPr lang="en" dirty="0"/>
              <a:t>ORCID: a non-profit that provides researchers with a digital, persistent identifier;  and</a:t>
            </a:r>
            <a:endParaRPr dirty="0"/>
          </a:p>
          <a:p>
            <a:pPr marL="457200" lvl="0" indent="-298450" algn="l" rtl="0">
              <a:lnSpc>
                <a:spcPct val="100000"/>
              </a:lnSpc>
              <a:spcBef>
                <a:spcPts val="0"/>
              </a:spcBef>
              <a:spcAft>
                <a:spcPts val="0"/>
              </a:spcAft>
              <a:buSzPts val="1100"/>
              <a:buChar char="●"/>
            </a:pPr>
            <a:r>
              <a:rPr lang="en" dirty="0"/>
              <a:t>the International Association of STM Publishers.  </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 dirty="0"/>
              <a:t>We’re actively seeking a partner to represent the library community.</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 dirty="0"/>
              <a:t>Think of us as the operational successor to the RA21 project, delivering an operational service + best practices / standards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Next, who are we?</a:t>
            </a:r>
            <a:endParaRPr dirty="0"/>
          </a:p>
          <a:p>
            <a:pPr marL="457200" lvl="0" indent="-298450" algn="l" rtl="0">
              <a:lnSpc>
                <a:spcPct val="100000"/>
              </a:lnSpc>
              <a:spcBef>
                <a:spcPts val="0"/>
              </a:spcBef>
              <a:spcAft>
                <a:spcPts val="0"/>
              </a:spcAft>
              <a:buSzPts val="1100"/>
              <a:buChar char="●"/>
            </a:pPr>
            <a:r>
              <a:rPr lang="en" dirty="0"/>
              <a:t>We have a full-time implementation team including an experienced librarian technologist, dedicated to library outreach</a:t>
            </a:r>
            <a:endParaRPr dirty="0"/>
          </a:p>
          <a:p>
            <a:pPr marL="457200" lvl="0" indent="-298450" algn="l" rtl="0">
              <a:lnSpc>
                <a:spcPct val="100000"/>
              </a:lnSpc>
              <a:spcBef>
                <a:spcPts val="0"/>
              </a:spcBef>
              <a:spcAft>
                <a:spcPts val="0"/>
              </a:spcAft>
              <a:buSzPts val="1100"/>
              <a:buChar char="●"/>
            </a:pPr>
            <a:r>
              <a:rPr lang="en" dirty="0"/>
              <a:t>There are governance and advisory committees with representatives from across the stakeholder groups</a:t>
            </a:r>
            <a:endParaRPr dirty="0"/>
          </a:p>
          <a:p>
            <a:pPr marL="457200" lvl="0" indent="-298450" algn="l" rtl="0">
              <a:lnSpc>
                <a:spcPct val="100000"/>
              </a:lnSpc>
              <a:spcBef>
                <a:spcPts val="0"/>
              </a:spcBef>
              <a:spcAft>
                <a:spcPts val="0"/>
              </a:spcAft>
              <a:buSzPts val="1100"/>
              <a:buChar char="●"/>
            </a:pPr>
            <a:r>
              <a:rPr lang="en" dirty="0"/>
              <a:t>There’s an outreach committee including 6 institutional participants.  </a:t>
            </a:r>
            <a:endParaRPr dirty="0"/>
          </a:p>
          <a:p>
            <a:pPr marL="457200" lvl="0" indent="-298450" algn="l" rtl="0">
              <a:lnSpc>
                <a:spcPct val="100000"/>
              </a:lnSpc>
              <a:spcBef>
                <a:spcPts val="0"/>
              </a:spcBef>
              <a:spcAft>
                <a:spcPts val="0"/>
              </a:spcAft>
              <a:buSzPts val="1100"/>
              <a:buChar char="●"/>
            </a:pPr>
            <a:r>
              <a:rPr lang="en" dirty="0"/>
              <a:t>And 2 cross-industry working groups that I’ll come back to later.</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And here’s an overarching timeline for our activities to date and going forward.</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As I mentioned, the RA21 project developed and piloted ideas from the end of 2016 until last June, when it wrapped up.  SA is now in the process of testing these ideas in the light of community feedback and developing best practices around the use of federated authentication.  This beta phase is scheduled to run until June 2020.  From July 2020, our goal is to have the service fully operational.</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Ok, so now let’s dive a little deeper into how this all works.</a:t>
            </a: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2bbd13fe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52bbd13fea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dirty="0"/>
              <a:t>While IP authentication is an easy concept to grasp, Federated Authentication is more complex and much less well understood.  It’s laden with jargon and acronyms that obscure a series of transactions that </a:t>
            </a:r>
            <a:r>
              <a:rPr lang="en-GB" dirty="0"/>
              <a:t>really </a:t>
            </a:r>
            <a:r>
              <a:rPr lang="en" dirty="0"/>
              <a:t>aren’t complex to grasp at a basic level.</a:t>
            </a:r>
            <a:endParaRPr dirty="0"/>
          </a:p>
          <a:p>
            <a:pPr marL="0" marR="0" lvl="0" indent="0" algn="l" rtl="0">
              <a:lnSpc>
                <a:spcPct val="100000"/>
              </a:lnSpc>
              <a:spcBef>
                <a:spcPts val="0"/>
              </a:spcBef>
              <a:spcAft>
                <a:spcPts val="0"/>
              </a:spcAft>
              <a:buClr>
                <a:srgbClr val="000000"/>
              </a:buClr>
              <a:buSzPts val="1100"/>
              <a:buFont typeface="Arial"/>
              <a:buNone/>
            </a:pPr>
            <a:endParaRPr dirty="0"/>
          </a:p>
          <a:p>
            <a:pPr marL="0" marR="0" lvl="0" indent="0" algn="l" rtl="0">
              <a:lnSpc>
                <a:spcPct val="100000"/>
              </a:lnSpc>
              <a:spcBef>
                <a:spcPts val="0"/>
              </a:spcBef>
              <a:spcAft>
                <a:spcPts val="0"/>
              </a:spcAft>
              <a:buClr>
                <a:srgbClr val="000000"/>
              </a:buClr>
              <a:buSzPts val="1100"/>
              <a:buFont typeface="Arial"/>
              <a:buNone/>
            </a:pPr>
            <a:r>
              <a:rPr lang="en" dirty="0"/>
              <a:t>If you’re unfamiliar with the term Federated </a:t>
            </a:r>
            <a:r>
              <a:rPr lang="en" dirty="0">
                <a:solidFill>
                  <a:schemeClr val="dk1"/>
                </a:solidFill>
              </a:rPr>
              <a:t>Authentication</a:t>
            </a:r>
            <a:r>
              <a:rPr lang="en" dirty="0"/>
              <a:t>, you may recognize the name Shibboleth instead - Shibboleth is an open source software commonly used to implement Federated </a:t>
            </a:r>
            <a:r>
              <a:rPr lang="en" dirty="0">
                <a:solidFill>
                  <a:schemeClr val="dk1"/>
                </a:solidFill>
              </a:rPr>
              <a:t>Authentication</a:t>
            </a:r>
            <a:r>
              <a:rPr lang="en" dirty="0"/>
              <a:t>.</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2bbd13fe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g52bbd13fea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start with a simple analogy: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Bob runs a conference booth that provides books to anyone who studies at a subscribing institution.  Amy comes up to the booth and says "Hi, can I have a book?"</a:t>
            </a:r>
            <a:endParaRPr/>
          </a:p>
          <a:p>
            <a:pPr marL="0" lvl="0" indent="0" algn="l" rtl="0">
              <a:lnSpc>
                <a:spcPct val="115000"/>
              </a:lnSpc>
              <a:spcBef>
                <a:spcPts val="0"/>
              </a:spcBef>
              <a:spcAft>
                <a:spcPts val="0"/>
              </a:spcAft>
              <a:buSzPts val="1100"/>
              <a:buNone/>
            </a:pPr>
            <a:endParaRPr>
              <a:solidFill>
                <a:srgbClr val="434343"/>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6f16ac1ae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6f16ac1ae0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t>Bob says, "Sure” and asks her if she’s at a subscribing institution</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6f16ac1ae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6f16ac1ae0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t>Amy says that she’s a student at ABC College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2bbd13fea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52bbd13fea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However, Bob doesn’t know Amy so he needs to verify that she’s registered with ABC College.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Luckily, he has a phone book where he can look up someone who can help him.  In the case of ABC College, the person to talk to is Carol.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2bbd13fe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52bbd13fea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Bob calls Carol to ask if she can confirm that the person at his booth is a student at ABC College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t>For the next 45 mins I’m going to provide a general introduction to the SA initiative.  There’s a lot to cover, so we’ve left plenty of time for questions in the follow-on ‘conversation’ session at 10am.</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 dirty="0"/>
              <a:t>My talk will cover 4 areas:</a:t>
            </a:r>
            <a:endParaRPr dirty="0"/>
          </a:p>
          <a:p>
            <a:pPr marL="457200" lvl="0" indent="-298450" algn="l" rtl="0">
              <a:lnSpc>
                <a:spcPct val="100000"/>
              </a:lnSpc>
              <a:spcBef>
                <a:spcPts val="0"/>
              </a:spcBef>
              <a:spcAft>
                <a:spcPts val="0"/>
              </a:spcAft>
              <a:buSzPts val="1100"/>
              <a:buChar char="●"/>
            </a:pPr>
            <a:r>
              <a:rPr lang="en" dirty="0"/>
              <a:t>First I’ll briefly recap why we’re here i.e. why was SA created and the history of this initiative to date</a:t>
            </a:r>
            <a:endParaRPr dirty="0"/>
          </a:p>
          <a:p>
            <a:pPr marL="457200" lvl="0" indent="-298450" algn="l" rtl="0">
              <a:lnSpc>
                <a:spcPct val="100000"/>
              </a:lnSpc>
              <a:spcBef>
                <a:spcPts val="0"/>
              </a:spcBef>
              <a:spcAft>
                <a:spcPts val="0"/>
              </a:spcAft>
              <a:buSzPts val="1100"/>
              <a:buChar char="●"/>
            </a:pPr>
            <a:r>
              <a:rPr lang="en" dirty="0"/>
              <a:t>Then I’ll get a little more technical and walk through how federated authentication and SA work, so you’re familiar with some of the technical terms and we can build on that knowledge when we talk about privacy and security.</a:t>
            </a:r>
            <a:endParaRPr dirty="0"/>
          </a:p>
          <a:p>
            <a:pPr marL="457200" lvl="0" indent="-298450" algn="l" rtl="0">
              <a:lnSpc>
                <a:spcPct val="100000"/>
              </a:lnSpc>
              <a:spcBef>
                <a:spcPts val="0"/>
              </a:spcBef>
              <a:spcAft>
                <a:spcPts val="0"/>
              </a:spcAft>
              <a:buSzPts val="1100"/>
              <a:buChar char="●"/>
            </a:pPr>
            <a:r>
              <a:rPr lang="en" dirty="0"/>
              <a:t>Third, I’ll give a status update so you’re all caught up</a:t>
            </a:r>
            <a:endParaRPr dirty="0"/>
          </a:p>
          <a:p>
            <a:pPr marL="457200" lvl="0" indent="-298450" algn="l" rtl="0">
              <a:lnSpc>
                <a:spcPct val="100000"/>
              </a:lnSpc>
              <a:spcBef>
                <a:spcPts val="0"/>
              </a:spcBef>
              <a:spcAft>
                <a:spcPts val="0"/>
              </a:spcAft>
              <a:buSzPts val="1100"/>
              <a:buChar char="●"/>
            </a:pPr>
            <a:r>
              <a:rPr lang="en" dirty="0"/>
              <a:t>And, last, I’ll talk about how you can participate to deliver more seamless access to your users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2bbd13fea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g52bbd13fea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Carol asks him to pass the phone to the student so she can talk to her directly</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2bbd13fea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52bbd13fea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Carol talks to Amy and is able to confirm that she’s a valid student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2bbd13fea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g52bbd13fea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Amy passes the phone back to Bob so that Carol can confirm to him that she’s a student at ABC College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52bbd13fea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g52bbd13fea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Now, Bob would ideally like to know the student’s name so that he can learn more about her interests and recommend other books to her in future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52bbd13fe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7" name="Google Shape;317;g52bbd13fea_0_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However, ABC College’s policy is not to release student names and so Carol can’t provide Bob with any additional information on the student.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52bbd13fea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g52bbd13fea_0_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Bob has now verified that the student in front of him is at ABC College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2bbd13fea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g52bbd13fea_0_1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t>Bob gives Amy her book, and also gives her a bright green badge to wear that says "I'm with ABC College" - Bob tells her that if the other booths see that badge, it'll save some time as she won't need to tell every booth which institution she studies at.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52bbd13fea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g52bbd13fea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This simple scenario is actually very close to how Federated Authentication works!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52bbd13fea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g52bbd13fea_0_1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t>Bob is the 'service provider’ or SP that needs to check a visitor’s institutional affiliation before providing access to services.</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52bbd13fea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g52bbd13fea_0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t>His phone book is a federation - a trusted list that details how to talk to a set of vetted institutions and vendors.  Examples of federations include InCommon in the United States, and the UK Access Management Federation.</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52bbd13fea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g52bbd13fea_0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t>Carol is the 'identity provider' or IdP - the institution’s Single Sign-On service that confirms a visitor’s identity.</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SzPts val="1100"/>
              <a:buNone/>
            </a:pPr>
            <a:r>
              <a:rPr lang="en" dirty="0"/>
              <a:t>And while our characters in this scenario speak English, in reality Bob, Carol and the Federation communicate using a language called SAML.</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52bbd13fea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7" name="Google Shape;437;g52bbd13fea_0_2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t>Finally, the badge that Bob gives to Amy is what SA is really about - making it easier for Amy to deal with other service providers.</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 dirty="0"/>
              <a:t>It's also important to note that Carol was in control of the Amy identity, and opted not to tell Bob Amy’s name. This might have been institutional policy, or Carol might have asked Amy if she wanted to share it. Either way, all Bob got was confirmation that Amy was definitely affiliated with ABC College and, as Bob trusts the phone book, he trusts Carol is the right person to confirm that.</a:t>
            </a: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52bbd13fea_0_268:notes"/>
          <p:cNvSpPr>
            <a:spLocks noGrp="1" noRot="1" noChangeAspect="1"/>
          </p:cNvSpPr>
          <p:nvPr>
            <p:ph type="sldImg" idx="2"/>
          </p:nvPr>
        </p:nvSpPr>
        <p:spPr>
          <a:xfrm>
            <a:off x="357188" y="674688"/>
            <a:ext cx="5994400" cy="33734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1" name="Google Shape;461;g52bbd13fea_0_268:notes"/>
          <p:cNvSpPr txBox="1">
            <a:spLocks noGrp="1"/>
          </p:cNvSpPr>
          <p:nvPr>
            <p:ph type="body" idx="1"/>
          </p:nvPr>
        </p:nvSpPr>
        <p:spPr>
          <a:xfrm>
            <a:off x="894522" y="4272197"/>
            <a:ext cx="4920000" cy="40473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Font typeface="Calibri"/>
              <a:buNone/>
            </a:pPr>
            <a:r>
              <a:rPr lang="en" dirty="0"/>
              <a:t>Ok, now you understand the basics of what an SP, an IdP and a Federation are, let’s talk about how user privacy works in Federated Authentication.</a:t>
            </a:r>
            <a:endParaRPr dirty="0"/>
          </a:p>
          <a:p>
            <a:pPr marL="0" lvl="0" indent="0" algn="l" rtl="0">
              <a:lnSpc>
                <a:spcPct val="100000"/>
              </a:lnSpc>
              <a:spcBef>
                <a:spcPts val="0"/>
              </a:spcBef>
              <a:spcAft>
                <a:spcPts val="0"/>
              </a:spcAft>
              <a:buSzPts val="1100"/>
              <a:buFont typeface="Calibri"/>
              <a:buNone/>
            </a:pPr>
            <a:endParaRPr dirty="0"/>
          </a:p>
          <a:p>
            <a:pPr marL="0" lvl="0" indent="0" algn="l" rtl="0">
              <a:lnSpc>
                <a:spcPct val="100000"/>
              </a:lnSpc>
              <a:spcBef>
                <a:spcPts val="0"/>
              </a:spcBef>
              <a:spcAft>
                <a:spcPts val="0"/>
              </a:spcAft>
              <a:buSzPts val="1100"/>
              <a:buFont typeface="Calibri"/>
              <a:buNone/>
            </a:pPr>
            <a:r>
              <a:rPr lang="en" dirty="0"/>
              <a:t>Attributes is the term used to describe extra data about an authenticated user, and ‘Attribute release’ is the process by which that data is shared by an Identity Provider (such as a library) with a Service Provider (like a publisher) </a:t>
            </a:r>
            <a:r>
              <a:rPr lang="en" dirty="0">
                <a:solidFill>
                  <a:schemeClr val="dk1"/>
                </a:solidFill>
              </a:rPr>
              <a:t>as part of the sign-in process</a:t>
            </a:r>
            <a:r>
              <a:rPr lang="en" dirty="0"/>
              <a:t>.</a:t>
            </a:r>
            <a:endParaRPr dirty="0"/>
          </a:p>
          <a:p>
            <a:pPr marL="0" lvl="0" indent="0" algn="l" rtl="0">
              <a:lnSpc>
                <a:spcPct val="100000"/>
              </a:lnSpc>
              <a:spcBef>
                <a:spcPts val="0"/>
              </a:spcBef>
              <a:spcAft>
                <a:spcPts val="0"/>
              </a:spcAft>
              <a:buSzPts val="1100"/>
              <a:buFont typeface="Calibri"/>
              <a:buNone/>
            </a:pPr>
            <a:endParaRPr dirty="0"/>
          </a:p>
          <a:p>
            <a:pPr marL="0" lvl="0" indent="0" algn="l" rtl="0">
              <a:lnSpc>
                <a:spcPct val="100000"/>
              </a:lnSpc>
              <a:spcBef>
                <a:spcPts val="0"/>
              </a:spcBef>
              <a:spcAft>
                <a:spcPts val="0"/>
              </a:spcAft>
              <a:buSzPts val="1100"/>
              <a:buFont typeface="Calibri"/>
              <a:buNone/>
            </a:pPr>
            <a:r>
              <a:rPr lang="en" dirty="0"/>
              <a:t>The format an attribute takes depends on the underlying technology.  For example, SAML is the technology that underpins Shibboleth and OpenAthens, but there are other technologies that support Federated </a:t>
            </a:r>
            <a:r>
              <a:rPr lang="en" dirty="0">
                <a:solidFill>
                  <a:schemeClr val="dk1"/>
                </a:solidFill>
              </a:rPr>
              <a:t>Authentication</a:t>
            </a:r>
            <a:r>
              <a:rPr lang="en" dirty="0"/>
              <a:t>, such as OpenID Connect which is used by consumer-focused services like Facebook and Google.</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52bbd13fea_0_273:notes"/>
          <p:cNvSpPr>
            <a:spLocks noGrp="1" noRot="1" noChangeAspect="1"/>
          </p:cNvSpPr>
          <p:nvPr>
            <p:ph type="sldImg" idx="2"/>
          </p:nvPr>
        </p:nvSpPr>
        <p:spPr>
          <a:xfrm>
            <a:off x="357188" y="674688"/>
            <a:ext cx="5994400" cy="33734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7" name="Google Shape;467;g52bbd13fea_0_273:notes"/>
          <p:cNvSpPr txBox="1">
            <a:spLocks noGrp="1"/>
          </p:cNvSpPr>
          <p:nvPr>
            <p:ph type="body" idx="1"/>
          </p:nvPr>
        </p:nvSpPr>
        <p:spPr>
          <a:xfrm>
            <a:off x="894522" y="4272197"/>
            <a:ext cx="4920000" cy="40473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r>
              <a:rPr lang="en" dirty="0"/>
              <a:t>Here are some examples of the types of attribute that can be passed as a result of a successful user authentication:</a:t>
            </a:r>
            <a:endParaRPr dirty="0"/>
          </a:p>
          <a:p>
            <a:pPr marL="457200" lvl="0" indent="-298450" algn="l" rtl="0">
              <a:lnSpc>
                <a:spcPct val="100000"/>
              </a:lnSpc>
              <a:spcBef>
                <a:spcPts val="0"/>
              </a:spcBef>
              <a:spcAft>
                <a:spcPts val="0"/>
              </a:spcAft>
              <a:buSzPts val="1100"/>
              <a:buChar char="●"/>
            </a:pPr>
            <a:r>
              <a:rPr lang="en" dirty="0"/>
              <a:t>An anonymous token is one that is uniquely generated for every login and for each Service Provider, regardless of whether the user is new or returning.  This token can’t be used to support personalization because it changes every time the user signs in and so retains user anonymity.</a:t>
            </a:r>
            <a:endParaRPr dirty="0"/>
          </a:p>
          <a:p>
            <a:pPr marL="457200" lvl="0" indent="-298450" algn="l" rtl="0">
              <a:lnSpc>
                <a:spcPct val="100000"/>
              </a:lnSpc>
              <a:spcBef>
                <a:spcPts val="0"/>
              </a:spcBef>
              <a:spcAft>
                <a:spcPts val="0"/>
              </a:spcAft>
              <a:buSzPts val="1100"/>
              <a:buChar char="●"/>
            </a:pPr>
            <a:r>
              <a:rPr lang="en" dirty="0"/>
              <a:t>A pseudonymous identifier is unique to each person and for each Service Provider, so it masks their true identity but it does enable that user to be identified by the same Service Provider the next time that they visit (but can’t be used to build a pattern of usage across Service Providers).  This can be used to personalize a user’s experience.</a:t>
            </a:r>
            <a:endParaRPr dirty="0"/>
          </a:p>
          <a:p>
            <a:pPr marL="457200" lvl="0" indent="-298450" algn="l" rtl="0">
              <a:lnSpc>
                <a:spcPct val="100000"/>
              </a:lnSpc>
              <a:spcBef>
                <a:spcPts val="0"/>
              </a:spcBef>
              <a:spcAft>
                <a:spcPts val="0"/>
              </a:spcAft>
              <a:buSzPts val="1100"/>
              <a:buChar char="●"/>
            </a:pPr>
            <a:r>
              <a:rPr lang="en" dirty="0"/>
              <a:t>There are a variety of organizational data fields that can be provided where necessary, such as a user’s home organization, their entitlements (or rights), role, department, or location.</a:t>
            </a:r>
            <a:endParaRPr dirty="0"/>
          </a:p>
          <a:p>
            <a:pPr marL="457200" lvl="0" indent="-298450" algn="l" rtl="0">
              <a:lnSpc>
                <a:spcPct val="100000"/>
              </a:lnSpc>
              <a:spcBef>
                <a:spcPts val="0"/>
              </a:spcBef>
              <a:spcAft>
                <a:spcPts val="0"/>
              </a:spcAft>
              <a:buSzPts val="1100"/>
              <a:buChar char="●"/>
            </a:pPr>
            <a:r>
              <a:rPr lang="en" dirty="0"/>
              <a:t>And there are also personal data fields, such as your name and email address</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52bbd13fea_0_278:notes"/>
          <p:cNvSpPr>
            <a:spLocks noGrp="1" noRot="1" noChangeAspect="1"/>
          </p:cNvSpPr>
          <p:nvPr>
            <p:ph type="sldImg" idx="2"/>
          </p:nvPr>
        </p:nvSpPr>
        <p:spPr>
          <a:xfrm>
            <a:off x="357188" y="674688"/>
            <a:ext cx="5994400" cy="33734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3" name="Google Shape;473;g52bbd13fea_0_278:notes"/>
          <p:cNvSpPr txBox="1">
            <a:spLocks noGrp="1"/>
          </p:cNvSpPr>
          <p:nvPr>
            <p:ph type="body" idx="1"/>
          </p:nvPr>
        </p:nvSpPr>
        <p:spPr>
          <a:xfrm>
            <a:off x="894522" y="4272197"/>
            <a:ext cx="4920000" cy="40473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r>
              <a:rPr lang="en" dirty="0"/>
              <a:t>Attributes are important because they give both sides of the authentication transaction greater control.</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This control can be valuable in a variety of different ways.  For example:</a:t>
            </a:r>
            <a:endParaRPr dirty="0"/>
          </a:p>
          <a:p>
            <a:pPr marL="457200" lvl="0" indent="-298450" algn="l" rtl="0">
              <a:lnSpc>
                <a:spcPct val="100000"/>
              </a:lnSpc>
              <a:spcBef>
                <a:spcPts val="0"/>
              </a:spcBef>
              <a:spcAft>
                <a:spcPts val="0"/>
              </a:spcAft>
              <a:buSzPts val="1100"/>
              <a:buChar char="●"/>
            </a:pPr>
            <a:r>
              <a:rPr lang="en" b="1" dirty="0"/>
              <a:t>Access control</a:t>
            </a:r>
            <a:r>
              <a:rPr lang="en" dirty="0"/>
              <a:t>: a library can choose to make a resource available only to users who are full-time staff and students, preventing, say, alumni or contractors from access</a:t>
            </a:r>
            <a:endParaRPr dirty="0"/>
          </a:p>
          <a:p>
            <a:pPr marL="457200" lvl="0" indent="-298450" algn="l" rtl="0">
              <a:lnSpc>
                <a:spcPct val="100000"/>
              </a:lnSpc>
              <a:spcBef>
                <a:spcPts val="0"/>
              </a:spcBef>
              <a:spcAft>
                <a:spcPts val="0"/>
              </a:spcAft>
              <a:buSzPts val="1100"/>
              <a:buChar char="●"/>
            </a:pPr>
            <a:r>
              <a:rPr lang="en" b="1" dirty="0"/>
              <a:t>Cost control</a:t>
            </a:r>
            <a:r>
              <a:rPr lang="en" dirty="0"/>
              <a:t>: a library can limit resource access to users with a certain role or from a certain department</a:t>
            </a:r>
            <a:endParaRPr dirty="0"/>
          </a:p>
          <a:p>
            <a:pPr marL="457200" lvl="0" indent="-298450" algn="l" rtl="0">
              <a:lnSpc>
                <a:spcPct val="100000"/>
              </a:lnSpc>
              <a:spcBef>
                <a:spcPts val="0"/>
              </a:spcBef>
              <a:spcAft>
                <a:spcPts val="0"/>
              </a:spcAft>
              <a:buSzPts val="1100"/>
              <a:buChar char="●"/>
            </a:pPr>
            <a:r>
              <a:rPr lang="en" b="1" dirty="0"/>
              <a:t>Risk control</a:t>
            </a:r>
            <a:r>
              <a:rPr lang="en" dirty="0"/>
              <a:t>: pseudonymous IDs allow users to benefit from personalization without exposing them to the risks (and hassle) of separately registering yet another username &amp; password.  The Service Provider can recognize a returning pseudonymous ID and personalize that user’s experience accordingly without receiving any personally identifiable data, without needing to store their email address, and without asking for a password</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52bbd13fea_0_284:notes"/>
          <p:cNvSpPr>
            <a:spLocks noGrp="1" noRot="1" noChangeAspect="1"/>
          </p:cNvSpPr>
          <p:nvPr>
            <p:ph type="sldImg" idx="2"/>
          </p:nvPr>
        </p:nvSpPr>
        <p:spPr>
          <a:xfrm>
            <a:off x="357188" y="674688"/>
            <a:ext cx="5994400" cy="33734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0" name="Google Shape;480;g52bbd13fea_0_284:notes"/>
          <p:cNvSpPr txBox="1">
            <a:spLocks noGrp="1"/>
          </p:cNvSpPr>
          <p:nvPr>
            <p:ph type="body" idx="1"/>
          </p:nvPr>
        </p:nvSpPr>
        <p:spPr>
          <a:xfrm>
            <a:off x="894522" y="4272197"/>
            <a:ext cx="4920000" cy="40473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Font typeface="Calibri"/>
              <a:buNone/>
            </a:pPr>
            <a:r>
              <a:rPr lang="en" dirty="0"/>
              <a:t>Attribute release is optional - an </a:t>
            </a:r>
            <a:r>
              <a:rPr lang="en" dirty="0">
                <a:solidFill>
                  <a:schemeClr val="dk1"/>
                </a:solidFill>
              </a:rPr>
              <a:t>Identity Provider</a:t>
            </a:r>
            <a:r>
              <a:rPr lang="en" dirty="0"/>
              <a:t> can simply assert that a user is a member of their organization and do nothing more.  And it only happens after a user is authenticated.  A </a:t>
            </a:r>
            <a:r>
              <a:rPr lang="en" dirty="0">
                <a:solidFill>
                  <a:schemeClr val="dk1"/>
                </a:solidFill>
              </a:rPr>
              <a:t>Service Provider</a:t>
            </a:r>
            <a:r>
              <a:rPr lang="en" dirty="0"/>
              <a:t> can’t ‘pull’ attributes - they only receive what the </a:t>
            </a:r>
            <a:r>
              <a:rPr lang="en" dirty="0">
                <a:solidFill>
                  <a:schemeClr val="dk1"/>
                </a:solidFill>
              </a:rPr>
              <a:t>Identity Provider</a:t>
            </a:r>
            <a:r>
              <a:rPr lang="en" dirty="0"/>
              <a:t> chooses to send.</a:t>
            </a:r>
            <a:endParaRPr dirty="0"/>
          </a:p>
          <a:p>
            <a:pPr marL="0" lvl="0" indent="0" algn="l" rtl="0">
              <a:lnSpc>
                <a:spcPct val="100000"/>
              </a:lnSpc>
              <a:spcBef>
                <a:spcPts val="0"/>
              </a:spcBef>
              <a:spcAft>
                <a:spcPts val="0"/>
              </a:spcAft>
              <a:buSzPts val="1100"/>
              <a:buFont typeface="Calibri"/>
              <a:buNone/>
            </a:pPr>
            <a:endParaRPr dirty="0"/>
          </a:p>
          <a:p>
            <a:pPr marL="0" lvl="0" indent="0" algn="l" rtl="0">
              <a:lnSpc>
                <a:spcPct val="100000"/>
              </a:lnSpc>
              <a:spcBef>
                <a:spcPts val="0"/>
              </a:spcBef>
              <a:spcAft>
                <a:spcPts val="0"/>
              </a:spcAft>
              <a:buSzPts val="1100"/>
              <a:buFont typeface="Calibri"/>
              <a:buNone/>
            </a:pPr>
            <a:r>
              <a:rPr lang="en" dirty="0"/>
              <a:t>Attribute release is configured by the </a:t>
            </a:r>
            <a:r>
              <a:rPr lang="en" dirty="0">
                <a:solidFill>
                  <a:schemeClr val="dk1"/>
                </a:solidFill>
              </a:rPr>
              <a:t>Identity Provider</a:t>
            </a:r>
            <a:r>
              <a:rPr lang="en" dirty="0"/>
              <a:t> for each ‘category’ of </a:t>
            </a:r>
            <a:r>
              <a:rPr lang="en" dirty="0">
                <a:solidFill>
                  <a:schemeClr val="dk1"/>
                </a:solidFill>
              </a:rPr>
              <a:t>Service Provider</a:t>
            </a:r>
            <a:r>
              <a:rPr lang="en" dirty="0"/>
              <a:t>.  As I noted earlier, library resource access is only one of a number of valuable use cases for federated authentication.  For example:</a:t>
            </a:r>
            <a:endParaRPr dirty="0"/>
          </a:p>
          <a:p>
            <a:pPr marL="457200" lvl="0" indent="-298450" algn="l" rtl="0">
              <a:lnSpc>
                <a:spcPct val="100000"/>
              </a:lnSpc>
              <a:spcBef>
                <a:spcPts val="0"/>
              </a:spcBef>
              <a:spcAft>
                <a:spcPts val="0"/>
              </a:spcAft>
              <a:buSzPts val="1100"/>
              <a:buChar char="●"/>
            </a:pPr>
            <a:r>
              <a:rPr lang="en" dirty="0"/>
              <a:t>Research Collaborations would typically share some personal data, such as a name and email address</a:t>
            </a:r>
            <a:endParaRPr dirty="0"/>
          </a:p>
          <a:p>
            <a:pPr marL="457200" lvl="0" indent="-298450" algn="l" rtl="0">
              <a:lnSpc>
                <a:spcPct val="100000"/>
              </a:lnSpc>
              <a:spcBef>
                <a:spcPts val="0"/>
              </a:spcBef>
              <a:spcAft>
                <a:spcPts val="0"/>
              </a:spcAft>
              <a:buSzPts val="1100"/>
              <a:buChar char="●"/>
            </a:pPr>
            <a:r>
              <a:rPr lang="en" dirty="0"/>
              <a:t>Federated </a:t>
            </a:r>
            <a:r>
              <a:rPr lang="en" dirty="0">
                <a:solidFill>
                  <a:schemeClr val="dk1"/>
                </a:solidFill>
              </a:rPr>
              <a:t>Authentication</a:t>
            </a:r>
            <a:r>
              <a:rPr lang="en" dirty="0"/>
              <a:t> can also be used by an organization to authenticate access to service provided by vendors, such as payroll or communications tools like Slack.  In these cases, it may be appropriate to share a much broader range of user data.</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With library resources, our recommendation is for a much more limited set of attributes.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Because the </a:t>
            </a:r>
            <a:r>
              <a:rPr lang="en" dirty="0">
                <a:solidFill>
                  <a:schemeClr val="dk1"/>
                </a:solidFill>
              </a:rPr>
              <a:t>Identity Provider</a:t>
            </a:r>
            <a:r>
              <a:rPr lang="en" dirty="0"/>
              <a:t> is in control, any special needs for attributes need to be agreed in advance so that attribute release can be configured appropriately.</a:t>
            </a:r>
            <a:endParaRPr dirty="0"/>
          </a:p>
          <a:p>
            <a:pPr marL="0" lvl="0" indent="0" algn="l" rtl="0">
              <a:lnSpc>
                <a:spcPct val="100000"/>
              </a:lnSpc>
              <a:spcBef>
                <a:spcPts val="0"/>
              </a:spcBef>
              <a:spcAft>
                <a:spcPts val="0"/>
              </a:spcAft>
              <a:buSzPts val="1100"/>
              <a:buFont typeface="Calibri"/>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52bbd13fea_0_289:notes"/>
          <p:cNvSpPr>
            <a:spLocks noGrp="1" noRot="1" noChangeAspect="1"/>
          </p:cNvSpPr>
          <p:nvPr>
            <p:ph type="sldImg" idx="2"/>
          </p:nvPr>
        </p:nvSpPr>
        <p:spPr>
          <a:xfrm>
            <a:off x="357188" y="674688"/>
            <a:ext cx="5994400" cy="33734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6" name="Google Shape;486;g52bbd13fea_0_289:notes"/>
          <p:cNvSpPr txBox="1">
            <a:spLocks noGrp="1"/>
          </p:cNvSpPr>
          <p:nvPr>
            <p:ph type="body" idx="1"/>
          </p:nvPr>
        </p:nvSpPr>
        <p:spPr>
          <a:xfrm>
            <a:off x="894522" y="4272197"/>
            <a:ext cx="4920000" cy="40473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Font typeface="Calibri"/>
              <a:buNone/>
            </a:pPr>
            <a:r>
              <a:rPr lang="en" dirty="0"/>
              <a:t>So, let’s look at how the use of attributes translates into the real world with some example publishing use cases.</a:t>
            </a:r>
            <a:endParaRPr dirty="0"/>
          </a:p>
          <a:p>
            <a:pPr marL="0" lvl="0" indent="0" algn="l" rtl="0">
              <a:lnSpc>
                <a:spcPct val="100000"/>
              </a:lnSpc>
              <a:spcBef>
                <a:spcPts val="0"/>
              </a:spcBef>
              <a:spcAft>
                <a:spcPts val="0"/>
              </a:spcAft>
              <a:buSzPts val="1100"/>
              <a:buFont typeface="Calibri"/>
              <a:buNone/>
            </a:pPr>
            <a:endParaRPr dirty="0"/>
          </a:p>
          <a:p>
            <a:pPr marL="0" lvl="0" indent="0" algn="l" rtl="0">
              <a:lnSpc>
                <a:spcPct val="100000"/>
              </a:lnSpc>
              <a:spcBef>
                <a:spcPts val="0"/>
              </a:spcBef>
              <a:spcAft>
                <a:spcPts val="0"/>
              </a:spcAft>
              <a:buSzPts val="1100"/>
              <a:buFont typeface="Calibri"/>
              <a:buNone/>
            </a:pPr>
            <a:r>
              <a:rPr lang="en" dirty="0"/>
              <a:t>In the first scenario, users are accessing full-text articles on a platform where there is no option for personalization.  They just need to confirm that they are members of your organization.  In this case, the vendor simply needs an anonymous token.</a:t>
            </a:r>
            <a:endParaRPr dirty="0"/>
          </a:p>
          <a:p>
            <a:pPr marL="0" lvl="0" indent="0" algn="l" rtl="0">
              <a:lnSpc>
                <a:spcPct val="100000"/>
              </a:lnSpc>
              <a:spcBef>
                <a:spcPts val="0"/>
              </a:spcBef>
              <a:spcAft>
                <a:spcPts val="0"/>
              </a:spcAft>
              <a:buSzPts val="1100"/>
              <a:buFont typeface="Calibri"/>
              <a:buNone/>
            </a:pPr>
            <a:endParaRPr dirty="0"/>
          </a:p>
          <a:p>
            <a:pPr marL="0" lvl="0" indent="0" algn="l" rtl="0">
              <a:lnSpc>
                <a:spcPct val="100000"/>
              </a:lnSpc>
              <a:spcBef>
                <a:spcPts val="0"/>
              </a:spcBef>
              <a:spcAft>
                <a:spcPts val="0"/>
              </a:spcAft>
              <a:buSzPts val="1100"/>
              <a:buFont typeface="Calibri"/>
              <a:buNone/>
            </a:pPr>
            <a:r>
              <a:rPr lang="en" dirty="0"/>
              <a:t>In scenario 2, users can get content recommendations in the user interface based on their prior search history.  To do this, the vendor needs to recognise them when they return to the platform.  A pseudonymous identifier will enable this.</a:t>
            </a:r>
            <a:endParaRPr dirty="0"/>
          </a:p>
          <a:p>
            <a:pPr marL="0" lvl="0" indent="0" algn="l" rtl="0">
              <a:lnSpc>
                <a:spcPct val="100000"/>
              </a:lnSpc>
              <a:spcBef>
                <a:spcPts val="0"/>
              </a:spcBef>
              <a:spcAft>
                <a:spcPts val="0"/>
              </a:spcAft>
              <a:buSzPts val="1100"/>
              <a:buFont typeface="Calibri"/>
              <a:buNone/>
            </a:pPr>
            <a:endParaRPr dirty="0"/>
          </a:p>
          <a:p>
            <a:pPr marL="0" lvl="0" indent="0" algn="l" rtl="0">
              <a:lnSpc>
                <a:spcPct val="100000"/>
              </a:lnSpc>
              <a:spcBef>
                <a:spcPts val="0"/>
              </a:spcBef>
              <a:spcAft>
                <a:spcPts val="0"/>
              </a:spcAft>
              <a:buSzPts val="1100"/>
              <a:buFont typeface="Calibri"/>
              <a:buNone/>
            </a:pPr>
            <a:r>
              <a:rPr lang="en" dirty="0"/>
              <a:t>In scenario 3, we have a special feature that is only available to certain users.  In this case, the ability to tap into pre-paid funds to buy ebooks for their department.  The library doesn’t want everyone to be able to do this, especially students.  In this case, an attribute for a user’s role could be used, in addition to the pseudonymous ID.</a:t>
            </a:r>
            <a:endParaRPr dirty="0"/>
          </a:p>
          <a:p>
            <a:pPr marL="0" lvl="0" indent="0" algn="l" rtl="0">
              <a:lnSpc>
                <a:spcPct val="100000"/>
              </a:lnSpc>
              <a:spcBef>
                <a:spcPts val="0"/>
              </a:spcBef>
              <a:spcAft>
                <a:spcPts val="0"/>
              </a:spcAft>
              <a:buSzPts val="1100"/>
              <a:buFont typeface="Calibri"/>
              <a:buNone/>
            </a:pPr>
            <a:endParaRPr dirty="0"/>
          </a:p>
          <a:p>
            <a:pPr marL="0" lvl="0" indent="0" algn="l" rtl="0">
              <a:lnSpc>
                <a:spcPct val="100000"/>
              </a:lnSpc>
              <a:spcBef>
                <a:spcPts val="0"/>
              </a:spcBef>
              <a:spcAft>
                <a:spcPts val="0"/>
              </a:spcAft>
              <a:buSzPts val="1100"/>
              <a:buFont typeface="Calibri"/>
              <a:buNone/>
            </a:pPr>
            <a:r>
              <a:rPr lang="en" dirty="0"/>
              <a:t>Finally, scenario 4 has clinicians doing online training to earn Continuing Education credits and they need to receive a certificate by email.  In this case, user consent should be sought to obtain an email address in addition to the pseudonymous ID.</a:t>
            </a: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7e271a901c_0_29:notes"/>
          <p:cNvSpPr>
            <a:spLocks noGrp="1" noRot="1" noChangeAspect="1"/>
          </p:cNvSpPr>
          <p:nvPr>
            <p:ph type="sldImg" idx="2"/>
          </p:nvPr>
        </p:nvSpPr>
        <p:spPr>
          <a:xfrm>
            <a:off x="357188" y="674688"/>
            <a:ext cx="5994400" cy="33734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2" name="Google Shape;492;g7e271a901c_0_29:notes"/>
          <p:cNvSpPr txBox="1">
            <a:spLocks noGrp="1"/>
          </p:cNvSpPr>
          <p:nvPr>
            <p:ph type="body" idx="1"/>
          </p:nvPr>
        </p:nvSpPr>
        <p:spPr>
          <a:xfrm>
            <a:off x="894522" y="4272197"/>
            <a:ext cx="4920000" cy="40473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SzPts val="1100"/>
              <a:buNone/>
            </a:pPr>
            <a:r>
              <a:rPr lang="en" dirty="0"/>
              <a:t>Having explained what Attributes and Attribute Release are, let’s talk briefly about the problem with them, which revolves around configuring access.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To avoid </a:t>
            </a:r>
            <a:r>
              <a:rPr lang="en" dirty="0">
                <a:solidFill>
                  <a:schemeClr val="dk1"/>
                </a:solidFill>
              </a:rPr>
              <a:t>Identity Provider</a:t>
            </a:r>
            <a:r>
              <a:rPr lang="en" dirty="0"/>
              <a:t>s having to manually configure exactly which attributes to send to each </a:t>
            </a:r>
            <a:r>
              <a:rPr lang="en" dirty="0">
                <a:solidFill>
                  <a:schemeClr val="dk1"/>
                </a:solidFill>
              </a:rPr>
              <a:t>Service Provider</a:t>
            </a:r>
            <a:r>
              <a:rPr lang="en" dirty="0"/>
              <a:t>, configuration is managed through Entity Categories.  An entity category is a metadata tag used to group entities like </a:t>
            </a:r>
            <a:r>
              <a:rPr lang="en" dirty="0">
                <a:solidFill>
                  <a:schemeClr val="dk1"/>
                </a:solidFill>
              </a:rPr>
              <a:t>Service Provider</a:t>
            </a:r>
            <a:r>
              <a:rPr lang="en" dirty="0"/>
              <a:t>s or </a:t>
            </a:r>
            <a:r>
              <a:rPr lang="en" dirty="0">
                <a:solidFill>
                  <a:schemeClr val="dk1"/>
                </a:solidFill>
              </a:rPr>
              <a:t>Identity Provider</a:t>
            </a:r>
            <a:r>
              <a:rPr lang="en" dirty="0"/>
              <a:t>s so that profiles can be built and applied at the group level, rather than the individual entity level.</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However, the most well known entity category out there today is the REFEDS Research &amp; Scholarship (or R&amp;S) entity category, which only applies to </a:t>
            </a:r>
            <a:r>
              <a:rPr lang="en" dirty="0">
                <a:solidFill>
                  <a:schemeClr val="dk1"/>
                </a:solidFill>
              </a:rPr>
              <a:t>Service Provider</a:t>
            </a:r>
            <a:r>
              <a:rPr lang="en" dirty="0"/>
              <a:t>s that "are operated for the purpose of supporting research and scholarship interaction, collaboration or management, at least in part.”  It also expressly forbids using this category for access to licensed online resources.</a:t>
            </a:r>
            <a:endParaRPr dirty="0"/>
          </a:p>
          <a:p>
            <a:pPr marL="0" lvl="0" indent="0" algn="l" rtl="0">
              <a:lnSpc>
                <a:spcPct val="100000"/>
              </a:lnSpc>
              <a:spcBef>
                <a:spcPts val="0"/>
              </a:spcBef>
              <a:spcAft>
                <a:spcPts val="0"/>
              </a:spcAft>
              <a:buSzPts val="1100"/>
              <a:buFont typeface="Calibri"/>
              <a:buNone/>
            </a:pPr>
            <a:endParaRPr dirty="0"/>
          </a:p>
          <a:p>
            <a:pPr marL="0" lvl="0" indent="0" algn="l" rtl="0">
              <a:lnSpc>
                <a:spcPct val="100000"/>
              </a:lnSpc>
              <a:spcBef>
                <a:spcPts val="0"/>
              </a:spcBef>
              <a:spcAft>
                <a:spcPts val="0"/>
              </a:spcAft>
              <a:buSzPts val="1100"/>
              <a:buFont typeface="Calibri"/>
              <a:buNone/>
            </a:pPr>
            <a:r>
              <a:rPr lang="en" dirty="0"/>
              <a:t>This means there are no standards for how </a:t>
            </a:r>
            <a:r>
              <a:rPr lang="en" dirty="0">
                <a:solidFill>
                  <a:schemeClr val="dk1"/>
                </a:solidFill>
              </a:rPr>
              <a:t>Identity Provider</a:t>
            </a:r>
            <a:r>
              <a:rPr lang="en" dirty="0"/>
              <a:t>s should release attributes for the many use cases the fall outside of the R&amp;S entity category - such as library access to licensed resources.</a:t>
            </a:r>
            <a:endParaRPr dirty="0"/>
          </a:p>
          <a:p>
            <a:pPr marL="0" lvl="0" indent="0" algn="l" rtl="0">
              <a:lnSpc>
                <a:spcPct val="100000"/>
              </a:lnSpc>
              <a:spcBef>
                <a:spcPts val="0"/>
              </a:spcBef>
              <a:spcAft>
                <a:spcPts val="0"/>
              </a:spcAft>
              <a:buSzPts val="1100"/>
              <a:buFont typeface="Calibri"/>
              <a:buNone/>
            </a:pPr>
            <a:endParaRPr dirty="0"/>
          </a:p>
          <a:p>
            <a:pPr marL="0" lvl="0" indent="0" algn="l" rtl="0">
              <a:lnSpc>
                <a:spcPct val="100000"/>
              </a:lnSpc>
              <a:spcBef>
                <a:spcPts val="0"/>
              </a:spcBef>
              <a:spcAft>
                <a:spcPts val="0"/>
              </a:spcAft>
              <a:buSzPts val="1100"/>
              <a:buFont typeface="Calibri"/>
              <a:buNone/>
            </a:pPr>
            <a:r>
              <a:rPr lang="en" i="1" dirty="0"/>
              <a:t>Note: REFEDS is the Research and Education FEDerations group, which represents the global research and education identity federations</a:t>
            </a:r>
            <a:endParaRPr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Currently, it’s a bit of a wild west out there when it comes to the user experience for institutional authentication.</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Why in the world do we even need this?  Isn’t this a solution looking for a problem?  Proxy solutions like EZproxy only cost libraries $500 a year and work just fine.</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Library use of IP recognition was developed when off-site access to electronic resources was in its infancy and has changed very little since then.  EZproxy was a godsend at a time when it was difficult and unwieldy to get a proxy server setup and then support users trying to make configuration changes to their browser, and then needing to remember to undo these.  But, after 20 years of IP authentication, there are better alternatives.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SeamlessAccess has a number of important goals:</a:t>
            </a:r>
            <a:br>
              <a:rPr lang="en" dirty="0">
                <a:solidFill>
                  <a:schemeClr val="dk1"/>
                </a:solidFill>
              </a:rPr>
            </a:br>
            <a:endParaRPr dirty="0">
              <a:solidFill>
                <a:schemeClr val="dk1"/>
              </a:solidFill>
            </a:endParaRPr>
          </a:p>
          <a:p>
            <a:pPr marL="228600" lvl="0" indent="-228600" algn="l" rtl="0">
              <a:lnSpc>
                <a:spcPct val="115000"/>
              </a:lnSpc>
              <a:spcBef>
                <a:spcPts val="0"/>
              </a:spcBef>
              <a:spcAft>
                <a:spcPts val="0"/>
              </a:spcAft>
              <a:buSzPts val="1100"/>
              <a:buAutoNum type="arabicPeriod"/>
            </a:pPr>
            <a:r>
              <a:rPr lang="en" dirty="0">
                <a:solidFill>
                  <a:schemeClr val="dk1"/>
                </a:solidFill>
              </a:rPr>
              <a:t>Improve remote access scenarios</a:t>
            </a:r>
            <a:endParaRPr dirty="0"/>
          </a:p>
          <a:p>
            <a:pPr marL="685800" lvl="1" indent="-228600" algn="l" rtl="0">
              <a:lnSpc>
                <a:spcPct val="115000"/>
              </a:lnSpc>
              <a:spcBef>
                <a:spcPts val="0"/>
              </a:spcBef>
              <a:spcAft>
                <a:spcPts val="0"/>
              </a:spcAft>
              <a:buSzPts val="1100"/>
              <a:buFont typeface="Arial"/>
              <a:buChar char="•"/>
            </a:pPr>
            <a:r>
              <a:rPr lang="en" dirty="0">
                <a:solidFill>
                  <a:schemeClr val="dk1"/>
                </a:solidFill>
              </a:rPr>
              <a:t>There’s been a considerable increase in remote access to online resources over the years - from a multitude of devices.</a:t>
            </a:r>
            <a:endParaRPr dirty="0"/>
          </a:p>
          <a:p>
            <a:pPr marL="685800" lvl="1" indent="-228600" algn="l" rtl="0">
              <a:lnSpc>
                <a:spcPct val="115000"/>
              </a:lnSpc>
              <a:spcBef>
                <a:spcPts val="0"/>
              </a:spcBef>
              <a:spcAft>
                <a:spcPts val="0"/>
              </a:spcAft>
              <a:buSzPts val="1100"/>
              <a:buFont typeface="Arial"/>
              <a:buChar char="•"/>
            </a:pPr>
            <a:r>
              <a:rPr lang="en" dirty="0">
                <a:solidFill>
                  <a:schemeClr val="dk1"/>
                </a:solidFill>
              </a:rPr>
              <a:t>With IP authentication we force researchers to start from, or at some point circle back through, the library’s web site to find a proxy-prefixed URL, extra friction that simply deters users.  This isn’t how researchers research.  We should aim for delivery at the point of discovery.</a:t>
            </a:r>
            <a:br>
              <a:rPr lang="en" dirty="0">
                <a:solidFill>
                  <a:schemeClr val="dk1"/>
                </a:solidFill>
              </a:rPr>
            </a:br>
            <a:endParaRPr dirty="0">
              <a:solidFill>
                <a:schemeClr val="dk1"/>
              </a:solidFill>
            </a:endParaRPr>
          </a:p>
          <a:p>
            <a:pPr marL="228600" lvl="0" indent="-228600" algn="l" rtl="0">
              <a:lnSpc>
                <a:spcPct val="115000"/>
              </a:lnSpc>
              <a:spcBef>
                <a:spcPts val="0"/>
              </a:spcBef>
              <a:spcAft>
                <a:spcPts val="0"/>
              </a:spcAft>
              <a:buClr>
                <a:schemeClr val="dk1"/>
              </a:buClr>
              <a:buSzPts val="1100"/>
              <a:buFont typeface="Arial"/>
              <a:buAutoNum type="arabicPeriod"/>
            </a:pPr>
            <a:r>
              <a:rPr lang="en" dirty="0">
                <a:solidFill>
                  <a:schemeClr val="dk1"/>
                </a:solidFill>
              </a:rPr>
              <a:t>Improve the usability of access workflows.  Current issues include: </a:t>
            </a:r>
            <a:endParaRPr dirty="0"/>
          </a:p>
          <a:p>
            <a:pPr marL="685800" lvl="1" indent="-228600" algn="l" rtl="0">
              <a:lnSpc>
                <a:spcPct val="115000"/>
              </a:lnSpc>
              <a:spcBef>
                <a:spcPts val="0"/>
              </a:spcBef>
              <a:spcAft>
                <a:spcPts val="0"/>
              </a:spcAft>
              <a:buClr>
                <a:schemeClr val="dk1"/>
              </a:buClr>
              <a:buSzPts val="1100"/>
              <a:buFont typeface="Arial"/>
              <a:buChar char="•"/>
            </a:pPr>
            <a:r>
              <a:rPr lang="en" dirty="0">
                <a:solidFill>
                  <a:schemeClr val="dk1"/>
                </a:solidFill>
              </a:rPr>
              <a:t>Numerous clicks to get to content behind an authentication barrier</a:t>
            </a:r>
            <a:endParaRPr dirty="0"/>
          </a:p>
          <a:p>
            <a:pPr marL="685800" lvl="1" indent="-228600" algn="l" rtl="0">
              <a:lnSpc>
                <a:spcPct val="115000"/>
              </a:lnSpc>
              <a:spcBef>
                <a:spcPts val="0"/>
              </a:spcBef>
              <a:spcAft>
                <a:spcPts val="0"/>
              </a:spcAft>
              <a:buClr>
                <a:schemeClr val="dk1"/>
              </a:buClr>
              <a:buSzPts val="1100"/>
              <a:buFont typeface="Arial"/>
              <a:buChar char="•"/>
            </a:pPr>
            <a:r>
              <a:rPr lang="en" dirty="0">
                <a:solidFill>
                  <a:schemeClr val="dk1"/>
                </a:solidFill>
              </a:rPr>
              <a:t>Numerous user credentials scattered over a multitude of platforms;  libraries have not kept pace with the consumer web</a:t>
            </a:r>
            <a:r>
              <a:rPr lang="en" dirty="0">
                <a:solidFill>
                  <a:srgbClr val="595959"/>
                </a:solidFill>
              </a:rPr>
              <a:t>.</a:t>
            </a:r>
            <a:endParaRPr dirty="0"/>
          </a:p>
          <a:p>
            <a:pPr marL="685800" lvl="1" indent="-228600" algn="l" rtl="0">
              <a:lnSpc>
                <a:spcPct val="115000"/>
              </a:lnSpc>
              <a:spcBef>
                <a:spcPts val="0"/>
              </a:spcBef>
              <a:spcAft>
                <a:spcPts val="0"/>
              </a:spcAft>
              <a:buClr>
                <a:schemeClr val="dk1"/>
              </a:buClr>
              <a:buSzPts val="1100"/>
              <a:buFont typeface="Arial"/>
              <a:buChar char="•"/>
            </a:pPr>
            <a:r>
              <a:rPr lang="en" dirty="0">
                <a:solidFill>
                  <a:schemeClr val="dk1"/>
                </a:solidFill>
              </a:rPr>
              <a:t>If an institution is using VPN, Shibboleth, and EZproxy, the user is immediately overwhelmed </a:t>
            </a:r>
            <a:r>
              <a:rPr lang="en" b="1" dirty="0">
                <a:solidFill>
                  <a:schemeClr val="dk1"/>
                </a:solidFill>
              </a:rPr>
              <a:t>(see image)</a:t>
            </a:r>
            <a:endParaRPr dirty="0"/>
          </a:p>
          <a:p>
            <a:pPr marL="685800" lvl="1" indent="-228600" algn="l" rtl="0">
              <a:lnSpc>
                <a:spcPct val="115000"/>
              </a:lnSpc>
              <a:spcBef>
                <a:spcPts val="0"/>
              </a:spcBef>
              <a:spcAft>
                <a:spcPts val="0"/>
              </a:spcAft>
              <a:buClr>
                <a:schemeClr val="dk1"/>
              </a:buClr>
              <a:buSzPts val="1100"/>
              <a:buFont typeface="Arial"/>
              <a:buChar char="•"/>
            </a:pPr>
            <a:r>
              <a:rPr lang="en" dirty="0">
                <a:solidFill>
                  <a:schemeClr val="dk1"/>
                </a:solidFill>
              </a:rPr>
              <a:t>Access is currently so complicated that fully-entitled end-users are turning to alternative resources, such as SciHub, ResearchGate, etc..  </a:t>
            </a:r>
            <a:br>
              <a:rPr lang="en" dirty="0">
                <a:solidFill>
                  <a:schemeClr val="dk1"/>
                </a:solidFill>
              </a:rPr>
            </a:b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highlight>
                  <a:schemeClr val="lt1"/>
                </a:highlight>
              </a:rPr>
              <a:t>3.  Personalize user services capabilities (more later)</a:t>
            </a:r>
            <a:endParaRPr dirty="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highlight>
                <a:srgbClr val="C9DAF8"/>
              </a:highlight>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4.  Enhance user privacy mechanisms (more on that later, too.)</a:t>
            </a:r>
            <a:endParaRPr b="1" dirty="0">
              <a:solidFill>
                <a:schemeClr val="dk1"/>
              </a:solidFill>
              <a:highlight>
                <a:srgbClr val="C9DAF8"/>
              </a:highlight>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0" name="Google Shape;51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Users may not understand terminology like “institutional login”</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The institutional login can be hard to find</a:t>
            </a: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Google Shape;51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The authentication experience can feel quite different across different sites. </a:t>
            </a:r>
            <a:r>
              <a:rPr lang="en-US" dirty="0"/>
              <a:t>So, let’s walk through how </a:t>
            </a:r>
            <a:r>
              <a:rPr lang="en-US" dirty="0" err="1"/>
              <a:t>SeamlessAccess</a:t>
            </a:r>
            <a:r>
              <a:rPr lang="en-US" dirty="0"/>
              <a:t> feels to a user.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Google Shape;53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Let’s use a typical use case of a user searching google for ‘supramolecular block co-polymers’.  In this example, the first result is an ACS journal article</a:t>
            </a: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5" name="Google Shape;53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Clicking on that article gets us to an article page where we’re invited to ‘Access through your institution’ using a standard SeamlessAccess login button.</a:t>
            </a: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0" name="Google Shape;54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Clicking on that button for the first time prompts us to search for our institution.  As we type, a list is dynamically generated.  In this case, we’re selecting Boston College as our institution.</a:t>
            </a: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5" name="Google Shape;54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We get forwarded to the Boston College Shibboleth software where we enter our Boston College credentials and are authenticated as a Boston College user</a:t>
            </a: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0" name="Google Shape;55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We return back to that same ACS article page and, this time, the ‘Access through your institution’ button is replaced by a link to view the full text as a pdf.</a:t>
            </a: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5" name="Google Shape;55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Great, so let’s go back to our search results and try the 2nd result, which is a Royal Society of Chemistry article.</a:t>
            </a: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0" name="Google Shape;56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When we arrive at the RSC journal article page, we see the same standard SeamlessAccess button to ‘Access through your institution’ except that, now, we’re offered the chance to access via Boston College.  No need to repeat the same process to find our institution.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Note that underneath this button is an option to ‘Access through another institution’, in case I wear several hats and need to authenticate with one of my other institutional identities.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We’ll click to access and ….</a:t>
            </a: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 seamlessly get to the full text.</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Why?  Because I’m already logged in to the Boston College network and so, behind the scenes, the SAML-handshake can proceed without me needing to re-enter my credentials.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It’s worth nothing one wrinkle to this, which is outside of the control of SeamlessAccess.  Identity Providers control how long they maintain your session once you’ve logged in with your institutional credentials - it may be an hour; it may be a day.  I’ve heard of some institutions that force re-entry every time … yikes.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There are also some important security concerns and workflow issues with traditional IP authentication:</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228600" lvl="0" indent="-228600" algn="l" rtl="0">
              <a:lnSpc>
                <a:spcPct val="115000"/>
              </a:lnSpc>
              <a:spcBef>
                <a:spcPts val="0"/>
              </a:spcBef>
              <a:spcAft>
                <a:spcPts val="0"/>
              </a:spcAft>
              <a:buClr>
                <a:schemeClr val="dk1"/>
              </a:buClr>
              <a:buSzPts val="1100"/>
              <a:buFont typeface="Arial"/>
              <a:buAutoNum type="arabicPeriod"/>
            </a:pPr>
            <a:r>
              <a:rPr lang="en" dirty="0">
                <a:solidFill>
                  <a:schemeClr val="dk1"/>
                </a:solidFill>
              </a:rPr>
              <a:t>The perceived wisdom is that IP authentication is more privacy-preserving than federated authentication.  It’s not.  IP addresses can directly identify individuals with a dedicated IP address (GDPR considers IP addresses as Personal Data in some circumstances), and an inadvertent side effect is that users can be forced to pass over individual credentials in order to benefit from personalization (personal data that, all too often, can compromize their privacy and security).</a:t>
            </a:r>
            <a:br>
              <a:rPr lang="en" dirty="0">
                <a:solidFill>
                  <a:schemeClr val="dk1"/>
                </a:solidFill>
              </a:rPr>
            </a:br>
            <a:endParaRPr dirty="0">
              <a:solidFill>
                <a:schemeClr val="dk1"/>
              </a:solidFill>
            </a:endParaRPr>
          </a:p>
          <a:p>
            <a:pPr marL="228600" lvl="0" indent="-228600" algn="l" rtl="0">
              <a:lnSpc>
                <a:spcPct val="115000"/>
              </a:lnSpc>
              <a:spcBef>
                <a:spcPts val="0"/>
              </a:spcBef>
              <a:spcAft>
                <a:spcPts val="0"/>
              </a:spcAft>
              <a:buClr>
                <a:schemeClr val="dk1"/>
              </a:buClr>
              <a:buSzPts val="1100"/>
              <a:buFont typeface="Arial"/>
              <a:buAutoNum type="arabicPeriod"/>
            </a:pPr>
            <a:r>
              <a:rPr lang="en" dirty="0">
                <a:solidFill>
                  <a:schemeClr val="dk1"/>
                </a:solidFill>
              </a:rPr>
              <a:t>Most libraries still use some type of URL rewriting methods (EZproxy, WAM) which have security vulnerabilities, such as:</a:t>
            </a:r>
            <a:endParaRPr dirty="0"/>
          </a:p>
          <a:p>
            <a:pPr marL="685800" lvl="1" indent="-228600" algn="l" rtl="0">
              <a:lnSpc>
                <a:spcPct val="115000"/>
              </a:lnSpc>
              <a:spcBef>
                <a:spcPts val="0"/>
              </a:spcBef>
              <a:spcAft>
                <a:spcPts val="0"/>
              </a:spcAft>
              <a:buClr>
                <a:schemeClr val="dk1"/>
              </a:buClr>
              <a:buSzPts val="1100"/>
              <a:buFont typeface="Arial"/>
              <a:buChar char="•"/>
            </a:pPr>
            <a:r>
              <a:rPr lang="en" dirty="0">
                <a:solidFill>
                  <a:schemeClr val="dk1"/>
                </a:solidFill>
              </a:rPr>
              <a:t>IP Spoofing / Man-in-middle attacks - especially over wireless networks</a:t>
            </a:r>
            <a:endParaRPr dirty="0"/>
          </a:p>
          <a:p>
            <a:pPr marL="685800" lvl="1" indent="-228600" algn="l" rtl="0">
              <a:lnSpc>
                <a:spcPct val="115000"/>
              </a:lnSpc>
              <a:spcBef>
                <a:spcPts val="0"/>
              </a:spcBef>
              <a:spcAft>
                <a:spcPts val="0"/>
              </a:spcAft>
              <a:buClr>
                <a:schemeClr val="dk1"/>
              </a:buClr>
              <a:buSzPts val="1100"/>
              <a:buFont typeface="Arial"/>
              <a:buChar char="•"/>
            </a:pPr>
            <a:r>
              <a:rPr lang="en" dirty="0">
                <a:solidFill>
                  <a:schemeClr val="dk1"/>
                </a:solidFill>
              </a:rPr>
              <a:t>Clickjacking - user credentials are sometimes prompted within an iframe - easy to exploit</a:t>
            </a:r>
            <a:endParaRPr dirty="0"/>
          </a:p>
          <a:p>
            <a:pPr marL="685800" lvl="1" indent="-228600" algn="l" rtl="0">
              <a:lnSpc>
                <a:spcPct val="115000"/>
              </a:lnSpc>
              <a:spcBef>
                <a:spcPts val="0"/>
              </a:spcBef>
              <a:spcAft>
                <a:spcPts val="0"/>
              </a:spcAft>
              <a:buClr>
                <a:schemeClr val="dk1"/>
              </a:buClr>
              <a:buSzPts val="1100"/>
              <a:buFont typeface="Arial"/>
              <a:buChar char="•"/>
            </a:pPr>
            <a:r>
              <a:rPr lang="en" dirty="0">
                <a:solidFill>
                  <a:schemeClr val="dk1"/>
                </a:solidFill>
              </a:rPr>
              <a:t>Session hijacking - session cookies are sometimes sent in the clear</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228600" lvl="0" indent="-228600" algn="l" rtl="0">
              <a:lnSpc>
                <a:spcPct val="115000"/>
              </a:lnSpc>
              <a:spcBef>
                <a:spcPts val="0"/>
              </a:spcBef>
              <a:spcAft>
                <a:spcPts val="0"/>
              </a:spcAft>
              <a:buClr>
                <a:schemeClr val="dk1"/>
              </a:buClr>
              <a:buSzPts val="1100"/>
              <a:buAutoNum type="arabicPeriod"/>
            </a:pPr>
            <a:r>
              <a:rPr lang="en" dirty="0">
                <a:solidFill>
                  <a:schemeClr val="dk1"/>
                </a:solidFill>
              </a:rPr>
              <a:t>Blocking IP addresses is a blunt tool:  if a vendor identifies one compromised user account, access is cut off for the entire institution - instead of for one compromised or malicious user account</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228600" lvl="0" indent="-228600" algn="l" rtl="0">
              <a:lnSpc>
                <a:spcPct val="115000"/>
              </a:lnSpc>
              <a:spcBef>
                <a:spcPts val="0"/>
              </a:spcBef>
              <a:spcAft>
                <a:spcPts val="0"/>
              </a:spcAft>
              <a:buClr>
                <a:schemeClr val="dk1"/>
              </a:buClr>
              <a:buSzPts val="1100"/>
              <a:buAutoNum type="arabicPeriod"/>
            </a:pPr>
            <a:r>
              <a:rPr lang="en" dirty="0">
                <a:solidFill>
                  <a:schemeClr val="dk1"/>
                </a:solidFill>
              </a:rPr>
              <a:t>IP addresses themselves are subject to change (sometimes without the knowledge of the library), often stored in a variety of formats, and pass through many hands between IT, the library, and service providers.</a:t>
            </a:r>
            <a:r>
              <a:rPr lang="en" dirty="0"/>
              <a:t>  </a:t>
            </a:r>
            <a:r>
              <a:rPr lang="en" dirty="0">
                <a:solidFill>
                  <a:srgbClr val="404040"/>
                </a:solidFill>
              </a:rPr>
              <a:t>“On average, 58% of the IP ranges held by publishers to authenticate libraries who license their content are inaccurate”  (Publishers Solutions International, 2017)</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None/>
            </a:pPr>
            <a:r>
              <a:rPr lang="en" dirty="0">
                <a:solidFill>
                  <a:srgbClr val="404040"/>
                </a:solidFill>
              </a:rPr>
              <a:t>You’ll find similar concerns expressed by groups like FIM4L (Federated Identity Management for Libraries), a library-led working group looking to improve access scenarios via federated authentication.</a:t>
            </a:r>
            <a:endParaRPr dirty="0">
              <a:solidFill>
                <a:schemeClr val="dk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7e1a11cf66_0_10:notes"/>
          <p:cNvSpPr>
            <a:spLocks noGrp="1" noRot="1" noChangeAspect="1"/>
          </p:cNvSpPr>
          <p:nvPr>
            <p:ph type="sldImg" idx="2"/>
          </p:nvPr>
        </p:nvSpPr>
        <p:spPr>
          <a:xfrm>
            <a:off x="357188" y="674688"/>
            <a:ext cx="5994400" cy="33734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0" name="Google Shape;570;g7e1a11cf66_0_10:notes"/>
          <p:cNvSpPr txBox="1">
            <a:spLocks noGrp="1"/>
          </p:cNvSpPr>
          <p:nvPr>
            <p:ph type="body" idx="1"/>
          </p:nvPr>
        </p:nvSpPr>
        <p:spPr>
          <a:xfrm>
            <a:off x="894522" y="4272197"/>
            <a:ext cx="4920000" cy="4047300"/>
          </a:xfrm>
          <a:prstGeom prst="rect">
            <a:avLst/>
          </a:prstGeom>
          <a:noFill/>
          <a:ln>
            <a:noFill/>
          </a:ln>
        </p:spPr>
        <p:txBody>
          <a:bodyPr spcFirstLastPara="1" wrap="square" lIns="89600" tIns="89600" rIns="89600" bIns="89600" anchor="t" anchorCtr="0">
            <a:noAutofit/>
          </a:bodyPr>
          <a:lstStyle/>
          <a:p>
            <a:pPr marL="0" lvl="0" indent="0" algn="l" rtl="0">
              <a:lnSpc>
                <a:spcPct val="100000"/>
              </a:lnSpc>
              <a:spcBef>
                <a:spcPts val="0"/>
              </a:spcBef>
              <a:spcAft>
                <a:spcPts val="0"/>
              </a:spcAft>
              <a:buNone/>
            </a:pPr>
            <a:r>
              <a:rPr lang="en" dirty="0"/>
              <a:t>So, let’s look at what’s happening under the hood to enable this.</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 dirty="0"/>
              <a:t>Firstly, SeamlessAccess has a standard visual cue for how a user accesses resources that require an institutional affiliation.  This access button either displays a generic ‘Access through your institution’ message or a custom message listing your more recent institutional choice, if relevant.  Users always have the option to re-select an alternative institution.</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 dirty="0"/>
              <a:t>Secondly, the SeamlessAccess Identity Provider Discovery Service offers a standard method for finding your institution that incorporates best-practice design, such as dynamic search results as you type, alternative spellings and acronyms, and displaying institutional logos to simplify selection.</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 dirty="0"/>
              <a:t>Thirdly, the SeamlessAccess Persistence Service stores your institutional choices on your computer in local browser storage.  This information can only be accessed by applications coming from the SeamlessAccess.org domain, and aren’t stored remotely.  And users will be able to opt out (which means they’ll need to select their institution every time they login).</a:t>
            </a: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52bbd13fea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6" name="Google Shape;576;g52bbd13fea_0_3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That all looks well and good, but what about Security &amp; Privacy?</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We’ve adopted the GÉANT Data Protection Code of Conduct, which provides specific guidance to Service Providers on how they should handle personal data in the context of federated authentication.  It covers 4 fundamental principles: Purpose limitation, Data minimization, Deviating purposes, and Data retention</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In a nutshell, Service Providers should:</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only use attributes necessary for access;</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use as little data as possible, wherever possible;</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not do anything but provide access with this data;</a:t>
            </a:r>
            <a:endParaRPr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dirty="0">
                <a:solidFill>
                  <a:schemeClr val="dk1"/>
                </a:solidFill>
              </a:rPr>
              <a:t>delete/anonymize this data when it’s no longer needed. </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The Code of Conduct document is remarkably readable and I recommend it to anyone interested in this area (there’s a link in the Slide notes: </a:t>
            </a:r>
            <a:r>
              <a:rPr lang="en" u="sng" dirty="0">
                <a:solidFill>
                  <a:srgbClr val="0097A7"/>
                </a:solidFill>
                <a:hlinkClick r:id="rId3"/>
              </a:rPr>
              <a:t>https://geant3plus.archive.geant.net/uri/dataprotection-code-of-conduct/V1/Documents/GEANT_DP_CoC_ver1.0.pdf</a:t>
            </a:r>
            <a:r>
              <a:rPr lang="en" dirty="0">
                <a:solidFill>
                  <a:schemeClr val="dk1"/>
                </a:solidFill>
              </a:rPr>
              <a:t>)</a:t>
            </a:r>
            <a:br>
              <a:rPr lang="en" dirty="0">
                <a:solidFill>
                  <a:schemeClr val="dk1"/>
                </a:solidFill>
              </a:rPr>
            </a:b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It also aligns very closely with the American Library Association’s library privacy guidelines found in the ALA Code of Ethics.</a:t>
            </a:r>
            <a:endParaRPr b="1" dirty="0">
              <a:solidFill>
                <a:schemeClr val="dk1"/>
              </a:solidFill>
            </a:endParaRPr>
          </a:p>
          <a:p>
            <a:pPr marL="457200" lvl="0" indent="0" algn="l" rtl="0">
              <a:lnSpc>
                <a:spcPct val="100000"/>
              </a:lnSpc>
              <a:spcBef>
                <a:spcPts val="0"/>
              </a:spcBef>
              <a:spcAft>
                <a:spcPts val="0"/>
              </a:spcAft>
              <a:buClr>
                <a:schemeClr val="dk1"/>
              </a:buClr>
              <a:buSzPts val="1100"/>
              <a:buFont typeface="Arial"/>
              <a:buNone/>
            </a:pP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highlight>
                <a:srgbClr val="FFFFFF"/>
              </a:highlight>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Calibri"/>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52bbd13fea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2" name="Google Shape;582;g52bbd13fea_0_3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Font typeface="Arial"/>
              <a:buNone/>
            </a:pPr>
            <a:r>
              <a:rPr lang="en" dirty="0">
                <a:solidFill>
                  <a:schemeClr val="dk1"/>
                </a:solidFill>
              </a:rPr>
              <a:t>We’ve also audited our approach.</a:t>
            </a:r>
            <a:endParaRPr dirty="0">
              <a:solidFill>
                <a:schemeClr val="dk1"/>
              </a:solidFill>
            </a:endParaRPr>
          </a:p>
          <a:p>
            <a:pPr marL="0" lvl="0" indent="0" algn="l" rtl="0">
              <a:lnSpc>
                <a:spcPct val="115000"/>
              </a:lnSpc>
              <a:spcBef>
                <a:spcPts val="0"/>
              </a:spcBef>
              <a:spcAft>
                <a:spcPts val="0"/>
              </a:spcAft>
              <a:buSzPts val="1100"/>
              <a:buFont typeface="Arial"/>
              <a:buNone/>
            </a:pPr>
            <a:endParaRPr dirty="0">
              <a:solidFill>
                <a:schemeClr val="dk1"/>
              </a:solidFill>
            </a:endParaRPr>
          </a:p>
          <a:p>
            <a:pPr marL="0" lvl="0" indent="0" algn="l" rtl="0">
              <a:lnSpc>
                <a:spcPct val="115000"/>
              </a:lnSpc>
              <a:spcBef>
                <a:spcPts val="0"/>
              </a:spcBef>
              <a:spcAft>
                <a:spcPts val="0"/>
              </a:spcAft>
              <a:buSzPts val="1100"/>
              <a:buFont typeface="Arial"/>
              <a:buNone/>
            </a:pPr>
            <a:r>
              <a:rPr lang="en" dirty="0">
                <a:solidFill>
                  <a:schemeClr val="dk1"/>
                </a:solidFill>
              </a:rPr>
              <a:t>The RA21 project created a dedicated Security &amp; Privacy Working Group to assess the technical security and privacy risks using industry-standard assessment models.  This group was comprised of variety of stakeholders from across the information spectrum, and completed their analysis in July 2018:</a:t>
            </a:r>
            <a:endParaRPr dirty="0"/>
          </a:p>
          <a:p>
            <a:pPr marL="685800" lvl="1" indent="-228600" algn="l" rtl="0">
              <a:lnSpc>
                <a:spcPct val="115000"/>
              </a:lnSpc>
              <a:spcBef>
                <a:spcPts val="0"/>
              </a:spcBef>
              <a:spcAft>
                <a:spcPts val="0"/>
              </a:spcAft>
              <a:buSzPts val="1100"/>
              <a:buFont typeface="Arial"/>
              <a:buChar char="•"/>
            </a:pPr>
            <a:r>
              <a:rPr lang="en" dirty="0">
                <a:solidFill>
                  <a:schemeClr val="dk1"/>
                </a:solidFill>
              </a:rPr>
              <a:t>For security, when applying standard security and data protection practices.  No significant risks were found</a:t>
            </a:r>
            <a:endParaRPr dirty="0"/>
          </a:p>
          <a:p>
            <a:pPr marL="685800" lvl="1" indent="-228600" algn="l" rtl="0">
              <a:lnSpc>
                <a:spcPct val="115000"/>
              </a:lnSpc>
              <a:spcBef>
                <a:spcPts val="0"/>
              </a:spcBef>
              <a:spcAft>
                <a:spcPts val="0"/>
              </a:spcAft>
              <a:buSzPts val="1100"/>
              <a:buFont typeface="Arial"/>
              <a:buChar char="•"/>
            </a:pPr>
            <a:r>
              <a:rPr lang="en" dirty="0">
                <a:solidFill>
                  <a:schemeClr val="dk1"/>
                </a:solidFill>
              </a:rPr>
              <a:t>For data privacy, a data protection impact assessment was performed compliant with the EU’s GDPR to determine if “high risks” were involved.  None were found.</a:t>
            </a:r>
            <a:br>
              <a:rPr lang="en" dirty="0">
                <a:solidFill>
                  <a:schemeClr val="dk1"/>
                </a:solidFill>
              </a:rPr>
            </a:br>
            <a:endParaRPr dirty="0">
              <a:solidFill>
                <a:schemeClr val="dk1"/>
              </a:solidFill>
            </a:endParaRPr>
          </a:p>
          <a:p>
            <a:pPr marL="0" lvl="0" indent="0" algn="l" rtl="0">
              <a:lnSpc>
                <a:spcPct val="115000"/>
              </a:lnSpc>
              <a:spcBef>
                <a:spcPts val="0"/>
              </a:spcBef>
              <a:spcAft>
                <a:spcPts val="0"/>
              </a:spcAft>
              <a:buSzPts val="1100"/>
              <a:buFont typeface="Arial"/>
              <a:buNone/>
            </a:pPr>
            <a:r>
              <a:rPr lang="en" dirty="0">
                <a:solidFill>
                  <a:schemeClr val="dk1"/>
                </a:solidFill>
              </a:rPr>
              <a:t>You’re welcome to read the full report at the RA21.org website (</a:t>
            </a:r>
            <a:r>
              <a:rPr lang="en" u="sng" dirty="0">
                <a:solidFill>
                  <a:srgbClr val="0097A7"/>
                </a:solidFill>
                <a:hlinkClick r:id="rId3"/>
              </a:rPr>
              <a:t>https://ra21.org/wp-content/uploads/2018/07/RA21-Security-Privacy-Final-Report.pdf</a:t>
            </a:r>
            <a:r>
              <a:rPr lang="en" u="sng" dirty="0">
                <a:solidFill>
                  <a:srgbClr val="0097A7"/>
                </a:solidFill>
              </a:rPr>
              <a:t>)</a:t>
            </a:r>
            <a:endParaRPr u="sng" dirty="0">
              <a:solidFill>
                <a:srgbClr val="0097A7"/>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Calibri"/>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6efda18f9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6efda18f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t>Now let’s look at how </a:t>
            </a:r>
            <a:r>
              <a:rPr lang="en" dirty="0">
                <a:solidFill>
                  <a:schemeClr val="dk1"/>
                </a:solidFill>
              </a:rPr>
              <a:t>Service Provider</a:t>
            </a:r>
            <a:r>
              <a:rPr lang="en" dirty="0"/>
              <a:t>s integrate SA into their federated authentication experience.  We’re testing 3 options during the beta phase: Limited, Standard, and Advanced.  </a:t>
            </a:r>
            <a:r>
              <a:rPr lang="en" dirty="0">
                <a:solidFill>
                  <a:schemeClr val="dk1"/>
                </a:solidFill>
              </a:rPr>
              <a:t>Service Provider</a:t>
            </a:r>
            <a:r>
              <a:rPr lang="en" dirty="0"/>
              <a:t>s will only be able to integrate once they’ve agreed to our Terms of Service, which we’re in the process of developing (and more on that later).</a:t>
            </a:r>
            <a:endParaRPr dirty="0"/>
          </a:p>
          <a:p>
            <a:pPr marL="0" lvl="0" indent="0" algn="l" rtl="0">
              <a:lnSpc>
                <a:spcPct val="115000"/>
              </a:lnSpc>
              <a:spcBef>
                <a:spcPts val="1200"/>
              </a:spcBef>
              <a:spcAft>
                <a:spcPts val="0"/>
              </a:spcAft>
              <a:buNone/>
            </a:pPr>
            <a:r>
              <a:rPr lang="en" dirty="0"/>
              <a:t>Note that the final integration options available at launch will likely be simpler.</a:t>
            </a:r>
            <a:endParaRPr dirty="0"/>
          </a:p>
          <a:p>
            <a:pPr marL="0" lvl="0" indent="0" algn="l" rtl="0">
              <a:lnSpc>
                <a:spcPct val="115000"/>
              </a:lnSpc>
              <a:spcBef>
                <a:spcPts val="1200"/>
              </a:spcBef>
              <a:spcAft>
                <a:spcPts val="1200"/>
              </a:spcAft>
              <a:buNone/>
            </a:pPr>
            <a:r>
              <a:rPr lang="en" dirty="0"/>
              <a:t>Let’s explore the differences between them.</a:t>
            </a:r>
            <a:endParaRP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6efda18f9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6efda18f9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a Limited Integration, the </a:t>
            </a:r>
            <a:r>
              <a:rPr lang="en" dirty="0">
                <a:solidFill>
                  <a:schemeClr val="dk1"/>
                </a:solidFill>
              </a:rPr>
              <a:t>Service Provider</a:t>
            </a:r>
            <a:r>
              <a:rPr lang="en" dirty="0"/>
              <a:t> website simply sends users to the SA </a:t>
            </a:r>
            <a:r>
              <a:rPr lang="en" dirty="0">
                <a:solidFill>
                  <a:schemeClr val="dk1"/>
                </a:solidFill>
              </a:rPr>
              <a:t>Identity Provider </a:t>
            </a:r>
            <a:r>
              <a:rPr lang="en" dirty="0"/>
              <a:t>Discovery Service (service.seamlessaccess.org) to determine their preferred Identity Provider.  SA does this either by identifying a previously stored choice in their local browser storage, or by asking them to select from a list.  Then the user returns to the </a:t>
            </a:r>
            <a:r>
              <a:rPr lang="en" dirty="0">
                <a:solidFill>
                  <a:schemeClr val="dk1"/>
                </a:solidFill>
              </a:rPr>
              <a:t>Service Provider</a:t>
            </a:r>
            <a:r>
              <a:rPr lang="en" dirty="0"/>
              <a:t> site and their SAML solution manages the authentication process as normal.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It’s the easiest to implement - in Shibboleth, you simply configure SA as your </a:t>
            </a:r>
            <a:r>
              <a:rPr lang="en" dirty="0">
                <a:solidFill>
                  <a:schemeClr val="dk1"/>
                </a:solidFill>
              </a:rPr>
              <a:t>Identity Provider</a:t>
            </a:r>
            <a:r>
              <a:rPr lang="en" dirty="0"/>
              <a:t> discovery service.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However, this offers users the least-seamless experience because they are sent to the SA interface for </a:t>
            </a:r>
            <a:r>
              <a:rPr lang="en" dirty="0">
                <a:solidFill>
                  <a:schemeClr val="dk1"/>
                </a:solidFill>
              </a:rPr>
              <a:t>Identity Provider </a:t>
            </a:r>
            <a:r>
              <a:rPr lang="en" dirty="0"/>
              <a:t>discovery.  As this gives the </a:t>
            </a:r>
            <a:r>
              <a:rPr lang="en" dirty="0">
                <a:solidFill>
                  <a:schemeClr val="dk1"/>
                </a:solidFill>
              </a:rPr>
              <a:t>Service Provider</a:t>
            </a:r>
            <a:r>
              <a:rPr lang="en" dirty="0"/>
              <a:t> no branding or control over this experience, we’re expecting this limited option to only be used in scenarios where an </a:t>
            </a:r>
            <a:r>
              <a:rPr lang="en" dirty="0">
                <a:solidFill>
                  <a:schemeClr val="dk1"/>
                </a:solidFill>
              </a:rPr>
              <a:t>Service Provider</a:t>
            </a:r>
            <a:r>
              <a:rPr lang="en" dirty="0"/>
              <a:t> is unable to use the standard integration e.g. they don’t have the necessary control over the website or SAML solution.</a:t>
            </a:r>
            <a:endParaRPr i="1"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6efda18f9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6efda18f9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A Standard Integration is essentially the same process except that the Identity Provider discovery experience is embedded within the Service Provider’s existing web experience.</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 dirty="0">
                <a:solidFill>
                  <a:schemeClr val="dk1"/>
                </a:solidFill>
              </a:rPr>
              <a:t>This requires more control over the Service Provider application to implement, but is not particularly complex.  It’s ‘standard’ because we expect most Service Providers to opt for this method as it offers a nice balance of simplicity and control.</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i="1" dirty="0">
                <a:solidFill>
                  <a:schemeClr val="dk1"/>
                </a:solidFill>
              </a:rPr>
              <a:t>Notes: ZOID is a javascript library toolkit to simplify safe, cross-domain scripting]</a:t>
            </a:r>
            <a:endParaRPr i="1" dirty="0">
              <a:solidFill>
                <a:schemeClr val="dk1"/>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6efda18f9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6efda18f9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The Advanced integration offers Service Providers more granular control over their login and discovery user experience.  For example:</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Customize the user workflow e.g. to display extra info/steps after certain actions (vs the default workflow from SA)</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Customize the list of Identity Providers available in the discovery phase (vs the default list from SA)</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Customize the visual look of the login button within specific parameters (vs the default button from SA)</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The API access enabling this more advanced configuration is only available to a set of ‘trusted sites’ i.e. whitelisted applications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However, these options can be significantly more complex to implement because of the more specialist technical knowledge required.</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i="1" dirty="0">
                <a:solidFill>
                  <a:schemeClr val="dk1"/>
                </a:solidFill>
              </a:rPr>
              <a:t>Notes: whitelisting currently by domain but more secure options will be available for launch</a:t>
            </a:r>
            <a:endParaRPr i="1"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8" name="Google Shape;61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Ok, now let’s walk through the current status of SeamlessAccess</a:t>
            </a:r>
            <a:endParaRPr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52c0510e6d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52c0510e6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We’re in that beta phase that you saw from my earlier timeline slide.  This means we’re:</a:t>
            </a:r>
            <a:endParaRPr dirty="0"/>
          </a:p>
          <a:p>
            <a:pPr marL="457200" lvl="0" indent="-298450" algn="l" rtl="0">
              <a:spcBef>
                <a:spcPts val="0"/>
              </a:spcBef>
              <a:spcAft>
                <a:spcPts val="0"/>
              </a:spcAft>
              <a:buSzPts val="1100"/>
              <a:buChar char="●"/>
            </a:pPr>
            <a:r>
              <a:rPr lang="en" dirty="0"/>
              <a:t>We’re testing our ideas in practice</a:t>
            </a:r>
            <a:endParaRPr dirty="0"/>
          </a:p>
          <a:p>
            <a:pPr marL="457200" lvl="0" indent="-298450" algn="l" rtl="0">
              <a:spcBef>
                <a:spcPts val="0"/>
              </a:spcBef>
              <a:spcAft>
                <a:spcPts val="0"/>
              </a:spcAft>
              <a:buSzPts val="1100"/>
              <a:buChar char="●"/>
            </a:pPr>
            <a:r>
              <a:rPr lang="en" dirty="0"/>
              <a:t>We’re soliciting feedback to help improve our solutions</a:t>
            </a:r>
            <a:endParaRPr dirty="0"/>
          </a:p>
          <a:p>
            <a:pPr marL="457200" lvl="0" indent="-298450" algn="l" rtl="0">
              <a:spcBef>
                <a:spcPts val="0"/>
              </a:spcBef>
              <a:spcAft>
                <a:spcPts val="0"/>
              </a:spcAft>
              <a:buSzPts val="1100"/>
              <a:buChar char="●"/>
            </a:pPr>
            <a:r>
              <a:rPr lang="en" dirty="0"/>
              <a:t>We’re changing our approach as needed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We’ve got live implementations in progress because we need to test the service with real users in order to fully understand how it works in the real-world and to iron out the kinks.</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dirty="0">
                <a:solidFill>
                  <a:schemeClr val="dk1"/>
                </a:solidFill>
              </a:rPr>
              <a:t>This is not a mature, fully-developed service yet … </a:t>
            </a:r>
            <a:endParaRP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52c0510e6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9" name="Google Shape;629;g52c0510e6d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This slide shows you organizations that are currently working on a beta implementation, with their org type along the top and their implementation status down the lefthand side.  As you can see, we’re currently live with 2 implementations (SpringerNature and SAFIRE).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Note that while most of these organizations are library resource providers (green column), we also have a couple of examples of research collaborations, as well as some platform providers and an Internet2 initiative.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i="1" dirty="0"/>
              <a:t>Notes:</a:t>
            </a:r>
            <a:endParaRPr i="1" dirty="0"/>
          </a:p>
          <a:p>
            <a:pPr marL="0" lvl="0" indent="0" algn="l" rtl="0">
              <a:lnSpc>
                <a:spcPct val="100000"/>
              </a:lnSpc>
              <a:spcBef>
                <a:spcPts val="0"/>
              </a:spcBef>
              <a:spcAft>
                <a:spcPts val="0"/>
              </a:spcAft>
              <a:buSzPts val="1100"/>
              <a:buNone/>
            </a:pPr>
            <a:r>
              <a:rPr lang="en" i="1" dirty="0"/>
              <a:t>DARIAH: Digital Research Infrastructure for the Arts and Humanities (DARIAH) - a network to enhance and support digitally enabled research and teaching across the Arts and Humanities</a:t>
            </a:r>
            <a:endParaRPr i="1" dirty="0"/>
          </a:p>
          <a:p>
            <a:pPr marL="0" lvl="0" indent="0" algn="l" rtl="0">
              <a:lnSpc>
                <a:spcPct val="100000"/>
              </a:lnSpc>
              <a:spcBef>
                <a:spcPts val="0"/>
              </a:spcBef>
              <a:spcAft>
                <a:spcPts val="0"/>
              </a:spcAft>
              <a:buSzPts val="1100"/>
              <a:buNone/>
            </a:pPr>
            <a:r>
              <a:rPr lang="en" i="1" dirty="0"/>
              <a:t>UNiDAYS: Student affinity network with 13m+ registered students across 100+ countries</a:t>
            </a:r>
            <a:endParaRPr i="1" dirty="0"/>
          </a:p>
          <a:p>
            <a:pPr marL="0" lvl="0" indent="0" algn="l" rtl="0">
              <a:lnSpc>
                <a:spcPct val="100000"/>
              </a:lnSpc>
              <a:spcBef>
                <a:spcPts val="0"/>
              </a:spcBef>
              <a:spcAft>
                <a:spcPts val="0"/>
              </a:spcAft>
              <a:buSzPts val="1100"/>
              <a:buNone/>
            </a:pPr>
            <a:r>
              <a:rPr lang="en" i="1" dirty="0"/>
              <a:t>SAFIRE: national academic identity federation for the South African research and higher education community.</a:t>
            </a:r>
            <a:endParaRPr i="1" dirty="0"/>
          </a:p>
          <a:p>
            <a:pPr marL="0" lvl="0" indent="0" algn="l" rtl="0">
              <a:lnSpc>
                <a:spcPct val="100000"/>
              </a:lnSpc>
              <a:spcBef>
                <a:spcPts val="0"/>
              </a:spcBef>
              <a:spcAft>
                <a:spcPts val="0"/>
              </a:spcAft>
              <a:buSzPts val="1100"/>
              <a:buNone/>
            </a:pPr>
            <a:r>
              <a:rPr lang="en" i="1" dirty="0"/>
              <a:t>CAR: Consent-informed Attribute Release - an Internet2 initiative</a:t>
            </a:r>
            <a:endParaRPr i="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dirty="0">
                <a:solidFill>
                  <a:schemeClr val="dk1"/>
                </a:solidFill>
              </a:rPr>
              <a:t>Another major concern is the volume of compromised user credentials available on the web, typically including a link to the list of library resources that can be accessed using them.  The examples on this slide took about 5mins to find:</a:t>
            </a:r>
            <a:endParaRPr dirty="0"/>
          </a:p>
          <a:p>
            <a:pPr marL="685800" lvl="1" indent="-228600" algn="l" rtl="0">
              <a:lnSpc>
                <a:spcPct val="115000"/>
              </a:lnSpc>
              <a:spcBef>
                <a:spcPts val="0"/>
              </a:spcBef>
              <a:spcAft>
                <a:spcPts val="0"/>
              </a:spcAft>
              <a:buClr>
                <a:schemeClr val="dk1"/>
              </a:buClr>
              <a:buSzPts val="1100"/>
              <a:buFont typeface="Arial"/>
              <a:buChar char="•"/>
            </a:pPr>
            <a:r>
              <a:rPr lang="en" dirty="0">
                <a:solidFill>
                  <a:schemeClr val="dk1"/>
                </a:solidFill>
              </a:rPr>
              <a:t>Image on left is a web board</a:t>
            </a:r>
            <a:endParaRPr dirty="0"/>
          </a:p>
          <a:p>
            <a:pPr marL="685800" lvl="1" indent="-228600" algn="l" rtl="0">
              <a:lnSpc>
                <a:spcPct val="115000"/>
              </a:lnSpc>
              <a:spcBef>
                <a:spcPts val="0"/>
              </a:spcBef>
              <a:spcAft>
                <a:spcPts val="0"/>
              </a:spcAft>
              <a:buClr>
                <a:schemeClr val="dk1"/>
              </a:buClr>
              <a:buSzPts val="1100"/>
              <a:buFont typeface="Arial"/>
              <a:buChar char="•"/>
            </a:pPr>
            <a:r>
              <a:rPr lang="en" dirty="0">
                <a:solidFill>
                  <a:schemeClr val="dk1"/>
                </a:solidFill>
              </a:rPr>
              <a:t>Image on right is from a personal Google Drive document</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While compromised credentials impact both IP authentication and Federated authentication, the big difference is that you can far more easily identify and shut down access to compromised credentials with Single Sign-On.  In contrast, it can take days of painstaking analysis through logs to trace the access back from an IP address through the proxy server to a physical computer, and then back to a specific login.</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5" name="Google Shape;635;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 dirty="0">
                <a:solidFill>
                  <a:schemeClr val="dk1"/>
                </a:solidFill>
              </a:rPr>
              <a:t>We’ve also got a couple of cross-industry working groups helping us develop best practice recommendations.  The first is the </a:t>
            </a:r>
            <a:r>
              <a:rPr lang="en" b="1" dirty="0"/>
              <a:t>Attribute Release Working Group</a:t>
            </a:r>
            <a:endParaRPr b="1" dirty="0"/>
          </a:p>
          <a:p>
            <a:pPr marL="457200" lvl="0" indent="-298450" algn="l" rtl="0">
              <a:lnSpc>
                <a:spcPct val="100000"/>
              </a:lnSpc>
              <a:spcBef>
                <a:spcPts val="0"/>
              </a:spcBef>
              <a:spcAft>
                <a:spcPts val="0"/>
              </a:spcAft>
              <a:buSzPts val="1100"/>
              <a:buChar char="●"/>
            </a:pPr>
            <a:r>
              <a:rPr lang="en" dirty="0"/>
              <a:t>Task is to identify distinct categories of scholarly information resources and users, determine their needs, and develop standard attribute release policies and profiles applicable to each category.  Once agreed, we want</a:t>
            </a:r>
            <a:r>
              <a:rPr lang="en" dirty="0">
                <a:solidFill>
                  <a:schemeClr val="dk1"/>
                </a:solidFill>
              </a:rPr>
              <a:t> these categorizations and profiles endorsed and adopted by global research and education federations, library communities, and other stakeholder groups</a:t>
            </a:r>
            <a:endParaRPr dirty="0"/>
          </a:p>
          <a:p>
            <a:pPr marL="457200" lvl="0" indent="-298450" algn="l" rtl="0">
              <a:lnSpc>
                <a:spcPct val="100000"/>
              </a:lnSpc>
              <a:spcBef>
                <a:spcPts val="0"/>
              </a:spcBef>
              <a:spcAft>
                <a:spcPts val="0"/>
              </a:spcAft>
              <a:buSzPts val="1100"/>
              <a:buChar char="●"/>
            </a:pPr>
            <a:r>
              <a:rPr lang="en" dirty="0"/>
              <a:t>Example categories include library walk-ins, hospital/clinical settings, research collaborations, and corporate libraries.</a:t>
            </a:r>
            <a:endParaRPr dirty="0"/>
          </a:p>
          <a:p>
            <a:pPr marL="457200" lvl="0" indent="-298450" algn="l" rtl="0">
              <a:spcBef>
                <a:spcPts val="0"/>
              </a:spcBef>
              <a:spcAft>
                <a:spcPts val="0"/>
              </a:spcAft>
              <a:buClr>
                <a:schemeClr val="dk1"/>
              </a:buClr>
              <a:buSzPts val="1100"/>
              <a:buChar char="●"/>
            </a:pPr>
            <a:r>
              <a:rPr lang="en" dirty="0">
                <a:solidFill>
                  <a:schemeClr val="dk1"/>
                </a:solidFill>
              </a:rPr>
              <a:t>This group includes &gt;20 members from across industry stakeholders incl. Service Providers, Identity Providers, libraries, federations, and consultants</a:t>
            </a:r>
            <a:endParaRPr dirty="0"/>
          </a:p>
          <a:p>
            <a:pPr marL="457200" lvl="0" indent="-298450" algn="l" rtl="0">
              <a:lnSpc>
                <a:spcPct val="100000"/>
              </a:lnSpc>
              <a:spcBef>
                <a:spcPts val="0"/>
              </a:spcBef>
              <a:spcAft>
                <a:spcPts val="0"/>
              </a:spcAft>
              <a:buSzPts val="1100"/>
              <a:buChar char="●"/>
            </a:pPr>
            <a:r>
              <a:rPr lang="en" dirty="0"/>
              <a:t>The end goal is to </a:t>
            </a:r>
            <a:r>
              <a:rPr lang="en" dirty="0">
                <a:solidFill>
                  <a:schemeClr val="dk1"/>
                </a:solidFill>
              </a:rPr>
              <a:t>greatly simplify the process of configuring Service Provider access for Identity Providers, lowering costs and minimizing the risk of errors.</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7e271a901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1" name="Google Shape;641;g7e271a901c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solidFill>
                  <a:schemeClr val="dk1"/>
                </a:solidFill>
              </a:rPr>
              <a:t>Hot off the presses following recent meetings, we have some draft recommendations that I can share with you.  Please note that this is work in progress, and nothing will be completed until it goes through a broad community consultation phase.</a:t>
            </a:r>
            <a:endParaRPr dirty="0">
              <a:solidFill>
                <a:schemeClr val="dk1"/>
              </a:solidFill>
            </a:endParaRPr>
          </a:p>
          <a:p>
            <a:pPr marL="0" lvl="0" indent="0" algn="l" rtl="0">
              <a:lnSpc>
                <a:spcPct val="100000"/>
              </a:lnSpc>
              <a:spcBef>
                <a:spcPts val="0"/>
              </a:spcBef>
              <a:spcAft>
                <a:spcPts val="0"/>
              </a:spcAft>
              <a:buNone/>
            </a:pPr>
            <a:endParaRPr dirty="0">
              <a:solidFill>
                <a:schemeClr val="dk1"/>
              </a:solidFill>
            </a:endParaRPr>
          </a:p>
          <a:p>
            <a:pPr marL="0" lvl="0" indent="0" algn="l" rtl="0">
              <a:lnSpc>
                <a:spcPct val="100000"/>
              </a:lnSpc>
              <a:spcBef>
                <a:spcPts val="0"/>
              </a:spcBef>
              <a:spcAft>
                <a:spcPts val="0"/>
              </a:spcAft>
              <a:buNone/>
            </a:pPr>
            <a:r>
              <a:rPr lang="en" dirty="0">
                <a:solidFill>
                  <a:schemeClr val="dk1"/>
                </a:solidFill>
              </a:rPr>
              <a:t>The draft recommendation is for the creation of 3 new entity categories.  </a:t>
            </a:r>
            <a:endParaRPr dirty="0">
              <a:solidFill>
                <a:schemeClr val="dk1"/>
              </a:solidFill>
            </a:endParaRPr>
          </a:p>
          <a:p>
            <a:pPr marL="0" lvl="0" indent="0" algn="l" rtl="0">
              <a:lnSpc>
                <a:spcPct val="100000"/>
              </a:lnSpc>
              <a:spcBef>
                <a:spcPts val="0"/>
              </a:spcBef>
              <a:spcAft>
                <a:spcPts val="0"/>
              </a:spcAft>
              <a:buNone/>
            </a:pPr>
            <a:endParaRPr dirty="0">
              <a:solidFill>
                <a:schemeClr val="dk1"/>
              </a:solidFill>
            </a:endParaRPr>
          </a:p>
          <a:p>
            <a:pPr marL="0" lvl="0" indent="0" algn="l" rtl="0">
              <a:lnSpc>
                <a:spcPct val="100000"/>
              </a:lnSpc>
              <a:spcBef>
                <a:spcPts val="0"/>
              </a:spcBef>
              <a:spcAft>
                <a:spcPts val="0"/>
              </a:spcAft>
              <a:buNone/>
            </a:pPr>
            <a:r>
              <a:rPr lang="en" dirty="0">
                <a:solidFill>
                  <a:schemeClr val="dk1"/>
                </a:solidFill>
              </a:rPr>
              <a:t>These categories would be asserted by the Service Provider.</a:t>
            </a:r>
            <a:endParaRPr dirty="0">
              <a:solidFill>
                <a:schemeClr val="dk1"/>
              </a:solidFill>
            </a:endParaRPr>
          </a:p>
          <a:p>
            <a:pPr marL="0" lvl="0" indent="0" algn="l" rtl="0">
              <a:lnSpc>
                <a:spcPct val="100000"/>
              </a:lnSpc>
              <a:spcBef>
                <a:spcPts val="0"/>
              </a:spcBef>
              <a:spcAft>
                <a:spcPts val="0"/>
              </a:spcAft>
              <a:buNone/>
            </a:pPr>
            <a:endParaRPr dirty="0">
              <a:solidFill>
                <a:schemeClr val="dk1"/>
              </a:solidFill>
            </a:endParaRPr>
          </a:p>
          <a:p>
            <a:pPr marL="0" lvl="0" indent="0" algn="l" rtl="0">
              <a:lnSpc>
                <a:spcPct val="100000"/>
              </a:lnSpc>
              <a:spcBef>
                <a:spcPts val="0"/>
              </a:spcBef>
              <a:spcAft>
                <a:spcPts val="0"/>
              </a:spcAft>
              <a:buNone/>
            </a:pPr>
            <a:r>
              <a:rPr lang="en" dirty="0">
                <a:solidFill>
                  <a:schemeClr val="dk1"/>
                </a:solidFill>
              </a:rPr>
              <a:t>And, unlike the Research &amp; Scholarship entity category that we mentioned earlier, which is controlled at the federation level (Identity Providers either implement it for any Service Provider or for none), these entity categories would be controlled at the local institutional level.  This means that each identity provider can choose whether or not to accept them for individual Service Providers.</a:t>
            </a:r>
            <a:endParaRPr dirty="0">
              <a:solidFill>
                <a:schemeClr val="dk1"/>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7e271a901c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7" name="Google Shape;647;g7e271a901c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solidFill>
                  <a:schemeClr val="dk1"/>
                </a:solidFill>
              </a:rPr>
              <a:t>The 3 proposed new entity categories nicely match the attribute types from one of my earlier slides.</a:t>
            </a:r>
            <a:endParaRPr dirty="0">
              <a:solidFill>
                <a:schemeClr val="dk1"/>
              </a:solidFill>
            </a:endParaRPr>
          </a:p>
          <a:p>
            <a:pPr marL="0" lvl="0" indent="0" algn="l" rtl="0">
              <a:lnSpc>
                <a:spcPct val="100000"/>
              </a:lnSpc>
              <a:spcBef>
                <a:spcPts val="0"/>
              </a:spcBef>
              <a:spcAft>
                <a:spcPts val="0"/>
              </a:spcAft>
              <a:buNone/>
            </a:pPr>
            <a:endParaRPr dirty="0">
              <a:solidFill>
                <a:schemeClr val="dk1"/>
              </a:solidFill>
            </a:endParaRPr>
          </a:p>
          <a:p>
            <a:pPr marL="0" lvl="0" indent="0" algn="l" rtl="0">
              <a:lnSpc>
                <a:spcPct val="100000"/>
              </a:lnSpc>
              <a:spcBef>
                <a:spcPts val="0"/>
              </a:spcBef>
              <a:spcAft>
                <a:spcPts val="0"/>
              </a:spcAft>
              <a:buNone/>
            </a:pPr>
            <a:r>
              <a:rPr lang="en" dirty="0">
                <a:solidFill>
                  <a:schemeClr val="dk1"/>
                </a:solidFill>
              </a:rPr>
              <a:t>The Anonymous Access category would be used by a Service Provider who doesn’t need any user attributes.  Just confirmation of their organizational affiliation.</a:t>
            </a:r>
            <a:endParaRPr dirty="0">
              <a:solidFill>
                <a:schemeClr val="dk1"/>
              </a:solidFill>
            </a:endParaRPr>
          </a:p>
          <a:p>
            <a:pPr marL="0" lvl="0" indent="0" algn="l" rtl="0">
              <a:lnSpc>
                <a:spcPct val="100000"/>
              </a:lnSpc>
              <a:spcBef>
                <a:spcPts val="0"/>
              </a:spcBef>
              <a:spcAft>
                <a:spcPts val="0"/>
              </a:spcAft>
              <a:buNone/>
            </a:pPr>
            <a:endParaRPr dirty="0">
              <a:solidFill>
                <a:schemeClr val="dk1"/>
              </a:solidFill>
            </a:endParaRPr>
          </a:p>
          <a:p>
            <a:pPr marL="0" lvl="0" indent="0" algn="l" rtl="0">
              <a:lnSpc>
                <a:spcPct val="100000"/>
              </a:lnSpc>
              <a:spcBef>
                <a:spcPts val="0"/>
              </a:spcBef>
              <a:spcAft>
                <a:spcPts val="0"/>
              </a:spcAft>
              <a:buNone/>
            </a:pPr>
            <a:r>
              <a:rPr lang="en" dirty="0">
                <a:solidFill>
                  <a:schemeClr val="dk1"/>
                </a:solidFill>
              </a:rPr>
              <a:t>The Pseudonymous Access category would be asserted by a Service Provider who needs to personalize their service, and would also allow for additional entitlement and affiliation data that could provide more control over access, such as a user’s role (faculty vs student).</a:t>
            </a:r>
            <a:endParaRPr dirty="0">
              <a:solidFill>
                <a:schemeClr val="dk1"/>
              </a:solidFill>
            </a:endParaRPr>
          </a:p>
          <a:p>
            <a:pPr marL="0" lvl="0" indent="0" algn="l" rtl="0">
              <a:lnSpc>
                <a:spcPct val="100000"/>
              </a:lnSpc>
              <a:spcBef>
                <a:spcPts val="0"/>
              </a:spcBef>
              <a:spcAft>
                <a:spcPts val="0"/>
              </a:spcAft>
              <a:buNone/>
            </a:pPr>
            <a:endParaRPr dirty="0">
              <a:solidFill>
                <a:schemeClr val="dk1"/>
              </a:solidFill>
            </a:endParaRPr>
          </a:p>
          <a:p>
            <a:pPr marL="0" lvl="0" indent="0" algn="l" rtl="0">
              <a:lnSpc>
                <a:spcPct val="100000"/>
              </a:lnSpc>
              <a:spcBef>
                <a:spcPts val="0"/>
              </a:spcBef>
              <a:spcAft>
                <a:spcPts val="0"/>
              </a:spcAft>
              <a:buNone/>
            </a:pPr>
            <a:r>
              <a:rPr lang="en" dirty="0">
                <a:solidFill>
                  <a:schemeClr val="dk1"/>
                </a:solidFill>
              </a:rPr>
              <a:t>And the Personal Access category would be asserted when a Service Provider needs personal data, such as a name and email address, in addition to the entitlement and affiliation data.  This category would assume an appropriate contract is in place between the Service Provider and Identity Provider.  As will all these categories, the Identity Provider remains in control and can decide whether or not to support it.</a:t>
            </a: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7e271a901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4" name="Google Shape;654;g7e271a901c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 dirty="0">
                <a:solidFill>
                  <a:schemeClr val="dk1"/>
                </a:solidFill>
              </a:rPr>
              <a:t>Our second working group is the </a:t>
            </a:r>
            <a:r>
              <a:rPr lang="en" b="1" dirty="0"/>
              <a:t>Contract Language Working Group</a:t>
            </a:r>
            <a:endParaRPr b="1" dirty="0"/>
          </a:p>
          <a:p>
            <a:pPr marL="457200" lvl="0" indent="-298450" algn="l" rtl="0">
              <a:lnSpc>
                <a:spcPct val="100000"/>
              </a:lnSpc>
              <a:spcBef>
                <a:spcPts val="0"/>
              </a:spcBef>
              <a:spcAft>
                <a:spcPts val="0"/>
              </a:spcAft>
              <a:buSzPts val="1100"/>
              <a:buChar char="●"/>
            </a:pPr>
            <a:r>
              <a:rPr lang="en" dirty="0"/>
              <a:t>Task is to develop contract language templates for library use based on Attribute Release/Entity Descriptions from above</a:t>
            </a:r>
            <a:endParaRPr dirty="0"/>
          </a:p>
          <a:p>
            <a:pPr marL="457200" lvl="0" indent="-298450" algn="l" rtl="0">
              <a:lnSpc>
                <a:spcPct val="100000"/>
              </a:lnSpc>
              <a:spcBef>
                <a:spcPts val="0"/>
              </a:spcBef>
              <a:spcAft>
                <a:spcPts val="0"/>
              </a:spcAft>
              <a:buSzPts val="1100"/>
              <a:buChar char="●"/>
            </a:pPr>
            <a:r>
              <a:rPr lang="en" dirty="0"/>
              <a:t>This give libraries a mechanism to ensure Attribute Release compliance</a:t>
            </a:r>
            <a:endParaRPr dirty="0"/>
          </a:p>
          <a:p>
            <a:pPr marL="457200" lvl="0" indent="-298450" algn="l" rtl="0">
              <a:lnSpc>
                <a:spcPct val="100000"/>
              </a:lnSpc>
              <a:spcBef>
                <a:spcPts val="0"/>
              </a:spcBef>
              <a:spcAft>
                <a:spcPts val="0"/>
              </a:spcAft>
              <a:buSzPts val="1100"/>
              <a:buChar char="●"/>
            </a:pPr>
            <a:r>
              <a:rPr lang="en" dirty="0"/>
              <a:t>Still collecting members and will start work once the Attribute Release recommendations are ready, later in the Spring</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52c0510e6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0" name="Google Shape;660;g52c0510e6d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Finally, here are some examples of the sorts of issues we’re currently working through.</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T&amp;Cs for Service Providers</a:t>
            </a:r>
            <a:endParaRPr dirty="0"/>
          </a:p>
          <a:p>
            <a:pPr marL="457200" lvl="0" indent="-298450" algn="l" rtl="0">
              <a:lnSpc>
                <a:spcPct val="100000"/>
              </a:lnSpc>
              <a:spcBef>
                <a:spcPts val="0"/>
              </a:spcBef>
              <a:spcAft>
                <a:spcPts val="0"/>
              </a:spcAft>
              <a:buSzPts val="1100"/>
              <a:buChar char="-"/>
            </a:pPr>
            <a:r>
              <a:rPr lang="en" dirty="0"/>
              <a:t>We’re finalizing the T&amp;Cs that </a:t>
            </a:r>
            <a:r>
              <a:rPr lang="en" dirty="0">
                <a:solidFill>
                  <a:schemeClr val="dk1"/>
                </a:solidFill>
              </a:rPr>
              <a:t>Service Provider</a:t>
            </a:r>
            <a:r>
              <a:rPr lang="en" dirty="0"/>
              <a:t>s will be required to sign in order to use the SA service.  These will control how they can use the service, including the user’s institutional choices, and include the ability to deny access to SPs that abuse the service.  </a:t>
            </a:r>
            <a:endParaRPr dirty="0"/>
          </a:p>
          <a:p>
            <a:pPr marL="457200" lvl="0" indent="-298450" algn="l" rtl="0">
              <a:lnSpc>
                <a:spcPct val="100000"/>
              </a:lnSpc>
              <a:spcBef>
                <a:spcPts val="0"/>
              </a:spcBef>
              <a:spcAft>
                <a:spcPts val="0"/>
              </a:spcAft>
              <a:buSzPts val="1100"/>
              <a:buChar char="-"/>
            </a:pPr>
            <a:r>
              <a:rPr lang="en" dirty="0"/>
              <a:t>Every </a:t>
            </a:r>
            <a:r>
              <a:rPr lang="en" dirty="0">
                <a:solidFill>
                  <a:schemeClr val="dk1"/>
                </a:solidFill>
              </a:rPr>
              <a:t>Service Provider</a:t>
            </a:r>
            <a:r>
              <a:rPr lang="en" dirty="0"/>
              <a:t> needs to be registered with a federation</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User Consent workflow</a:t>
            </a:r>
            <a:endParaRPr dirty="0"/>
          </a:p>
          <a:p>
            <a:pPr marL="457200" lvl="0" indent="-298450" algn="l" rtl="0">
              <a:lnSpc>
                <a:spcPct val="100000"/>
              </a:lnSpc>
              <a:spcBef>
                <a:spcPts val="0"/>
              </a:spcBef>
              <a:spcAft>
                <a:spcPts val="0"/>
              </a:spcAft>
              <a:buSzPts val="1100"/>
              <a:buChar char="-"/>
            </a:pPr>
            <a:r>
              <a:rPr lang="en" dirty="0"/>
              <a:t>We’re working on the </a:t>
            </a:r>
            <a:r>
              <a:rPr lang="en" dirty="0">
                <a:solidFill>
                  <a:schemeClr val="dk1"/>
                </a:solidFill>
              </a:rPr>
              <a:t>user consent workflow to enable</a:t>
            </a:r>
            <a:r>
              <a:rPr lang="en" dirty="0"/>
              <a:t> users to opt out of storing their </a:t>
            </a:r>
            <a:r>
              <a:rPr lang="en" dirty="0">
                <a:solidFill>
                  <a:schemeClr val="dk1"/>
                </a:solidFill>
              </a:rPr>
              <a:t>institutional </a:t>
            </a:r>
            <a:r>
              <a:rPr lang="en" dirty="0"/>
              <a:t>choice in their local browser storage.  Opting out simply means your </a:t>
            </a:r>
            <a:r>
              <a:rPr lang="en" dirty="0">
                <a:solidFill>
                  <a:schemeClr val="dk1"/>
                </a:solidFill>
              </a:rPr>
              <a:t>Service Provider</a:t>
            </a:r>
            <a:r>
              <a:rPr lang="en" dirty="0"/>
              <a:t> will need you to identity your institution each time you login.  We’ll also flag if access to your local browser storage is blocked (intentionally or not) and we’re unable to store your institutional choice.</a:t>
            </a:r>
            <a:endParaRPr dirty="0"/>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Access to Identity Provider choices prior to authentication</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Unintended feature arising from the flexibility available under the Advanced Integration</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Exploring ways to address this incl. changes to the advanced API, expanding consent requirements, and clearer prohibitions on use within Service Provider T&amp;Cs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More at </a:t>
            </a:r>
            <a:r>
              <a:rPr lang="en" u="sng" dirty="0">
                <a:solidFill>
                  <a:schemeClr val="hlink"/>
                </a:solidFill>
                <a:hlinkClick r:id="rId3"/>
              </a:rPr>
              <a:t>https://seamlessaccess.org/general/2020/01/13/clarifications/</a:t>
            </a:r>
            <a:endParaRPr dirty="0">
              <a:solidFill>
                <a:schemeClr val="dk1"/>
              </a:solidFill>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Personal Data</a:t>
            </a:r>
            <a:endParaRPr dirty="0"/>
          </a:p>
          <a:p>
            <a:pPr marL="457200" lvl="0" indent="-298450" algn="l" rtl="0">
              <a:lnSpc>
                <a:spcPct val="100000"/>
              </a:lnSpc>
              <a:spcBef>
                <a:spcPts val="0"/>
              </a:spcBef>
              <a:spcAft>
                <a:spcPts val="0"/>
              </a:spcAft>
              <a:buSzPts val="1100"/>
              <a:buChar char="-"/>
            </a:pPr>
            <a:r>
              <a:rPr lang="en" dirty="0"/>
              <a:t>Our collective understanding of what constitutes Personal Data has changed over the life of the project.  The EU’s GDPR regulations only came into force 2 years after the initial RA21 project started in 2016, and since then technologies such as browser fingerprinting have greatly expanded the information that enable organizations to identify an individual.  As a result, we’re investigating 2 possible areas where the data we store may fall within the definition of Personal Data.</a:t>
            </a:r>
            <a:endParaRPr dirty="0"/>
          </a:p>
          <a:p>
            <a:pPr marL="457200" lvl="0" indent="-298450" algn="l" rtl="0">
              <a:lnSpc>
                <a:spcPct val="100000"/>
              </a:lnSpc>
              <a:spcBef>
                <a:spcPts val="0"/>
              </a:spcBef>
              <a:spcAft>
                <a:spcPts val="0"/>
              </a:spcAft>
              <a:buSzPts val="1100"/>
              <a:buChar char="-"/>
            </a:pPr>
            <a:r>
              <a:rPr lang="en" dirty="0"/>
              <a:t>The first is that the institutional choices we’re storing locally (in the form of SAML entity IDs) may be classified as PD when combined with other information held by Service Providers.</a:t>
            </a:r>
            <a:endParaRPr dirty="0"/>
          </a:p>
          <a:p>
            <a:pPr marL="457200" lvl="0" indent="-298450" algn="l" rtl="0">
              <a:lnSpc>
                <a:spcPct val="100000"/>
              </a:lnSpc>
              <a:spcBef>
                <a:spcPts val="0"/>
              </a:spcBef>
              <a:spcAft>
                <a:spcPts val="0"/>
              </a:spcAft>
              <a:buSzPts val="1100"/>
              <a:buChar char="-"/>
            </a:pPr>
            <a:r>
              <a:rPr lang="en" dirty="0"/>
              <a:t>The second is that user IP addresses may be PD when they can be tied back to an individual, rather than an institution.  While we don’t formally store IP addresses, they do persist within server logs used in our cloud-based infrastructure.</a:t>
            </a:r>
            <a:endParaRPr dirty="0"/>
          </a:p>
          <a:p>
            <a:pPr marL="457200" lvl="0" indent="-298450" algn="l" rtl="0">
              <a:lnSpc>
                <a:spcPct val="100000"/>
              </a:lnSpc>
              <a:spcBef>
                <a:spcPts val="0"/>
              </a:spcBef>
              <a:spcAft>
                <a:spcPts val="0"/>
              </a:spcAft>
              <a:buSzPts val="1100"/>
              <a:buChar char="-"/>
            </a:pPr>
            <a:r>
              <a:rPr lang="en" dirty="0"/>
              <a:t>As a result, we’re carefully reviewing our approach to fully understand the implications before deciding what steps we need to take.</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 dirty="0"/>
              <a:t>Feature requests</a:t>
            </a:r>
            <a:endParaRPr dirty="0"/>
          </a:p>
          <a:p>
            <a:pPr marL="457200" lvl="0" indent="-298450" algn="l" rtl="0">
              <a:lnSpc>
                <a:spcPct val="100000"/>
              </a:lnSpc>
              <a:spcBef>
                <a:spcPts val="0"/>
              </a:spcBef>
              <a:spcAft>
                <a:spcPts val="0"/>
              </a:spcAft>
              <a:buSzPts val="1100"/>
              <a:buChar char="-"/>
            </a:pPr>
            <a:r>
              <a:rPr lang="en" dirty="0"/>
              <a:t>An example is the ability to customize the list of </a:t>
            </a:r>
            <a:r>
              <a:rPr lang="en" dirty="0">
                <a:solidFill>
                  <a:schemeClr val="dk1"/>
                </a:solidFill>
              </a:rPr>
              <a:t>institutions </a:t>
            </a:r>
            <a:r>
              <a:rPr lang="en" dirty="0"/>
              <a:t>that users can search within.  For example, to exclude organizations that don’t have access, or add in additional organizations that aren’t listed.</a:t>
            </a:r>
            <a:endParaRPr dirty="0"/>
          </a:p>
          <a:p>
            <a:pPr marL="0" lvl="0" indent="0" algn="l" rtl="0">
              <a:lnSpc>
                <a:spcPct val="100000"/>
              </a:lnSpc>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 i="1" dirty="0">
                <a:solidFill>
                  <a:schemeClr val="dk1"/>
                </a:solidFill>
              </a:rPr>
              <a:t>NOTES: the SA IdP list is generated from eduGAIN, so an SP ideally needs to be in eduGAIN and accepts all the SPs in that list.  Currently, there’s no way to filter/supplement that list, so SPs that want to add additional IdPs and/or filter out certain IdPs would need to use the Advanced integration</a:t>
            </a:r>
            <a:endParaRPr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6" name="Google Shape;666;p3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52bbd13fea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1" name="Google Shape;671;g52bbd13fea_0_3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solidFill>
                  <a:schemeClr val="dk1"/>
                </a:solidFill>
              </a:rPr>
              <a:t>If you’re a Service Provider interested in finding out how to make your access experience more seamless, please visit our website (seamlessaccess.org/work) and contact either Heather or Laura at contact@seamlessaccess.org</a:t>
            </a:r>
            <a:endParaRPr dirty="0">
              <a:solidFill>
                <a:schemeClr val="dk1"/>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6f229a36f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9" name="Google Shape;679;g6f229a36f0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solidFill>
                  <a:schemeClr val="dk1"/>
                </a:solidFill>
              </a:rPr>
              <a:t>If you’re an Identity Provider wanting your users to benefit from more seamless access, then you simply need to support federated authentication.  Nearer the launch date, we’ll provide more information and materials to help inform users about the forthcoming improvements to their access experience.</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If you don’t already support Federated Authentication, then you’ll need to plan for a transition.  As with any other software implementation, you’ll likely want to talk to your IT department, evaluate vended solutions, understand your organization’s privacy policies etc.</a:t>
            </a:r>
            <a:endParaRPr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We’re aware this can get complex, and we’re working to simplify that process by standardizing approaches to attribute release and contract language.</a:t>
            </a:r>
            <a:endParaRPr dirty="0">
              <a:solidFill>
                <a:schemeClr val="dk1"/>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f33cf95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5" name="Google Shape;685;g6f33cf957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solidFill>
                  <a:schemeClr val="dk1"/>
                </a:solidFill>
              </a:rPr>
              <a:t>Finally, if you just want to learn more as an individual, please sign up for our monthly email updates and consider joining the Contract Language working group.  Contact us at contact@seamlessaccess.org.</a:t>
            </a:r>
            <a:endParaRPr dirty="0">
              <a:solidFill>
                <a:schemeClr val="dk1"/>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1" name="Google Shape;69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2c0510e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52c0510e6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Access issues are often presented in the context of patrons accessing library resources.  While that’s an important use case impacting millions of users across the world, the benefits of SA are much wider.  For example:</a:t>
            </a:r>
            <a:endParaRPr dirty="0">
              <a:solidFill>
                <a:schemeClr val="dk1"/>
              </a:solidFill>
            </a:endParaRPr>
          </a:p>
          <a:p>
            <a:pPr marL="0" lvl="0" indent="0" algn="l" rtl="0">
              <a:lnSpc>
                <a:spcPct val="100000"/>
              </a:lnSpc>
              <a:spcBef>
                <a:spcPts val="0"/>
              </a:spcBef>
              <a:spcAft>
                <a:spcPts val="0"/>
              </a:spcAft>
              <a:buNone/>
            </a:pPr>
            <a:endParaRPr dirty="0">
              <a:solidFill>
                <a:schemeClr val="dk1"/>
              </a:solidFill>
            </a:endParaRPr>
          </a:p>
          <a:p>
            <a:pPr marL="0" lvl="0" indent="0" algn="l" rtl="0">
              <a:lnSpc>
                <a:spcPct val="100000"/>
              </a:lnSpc>
              <a:spcBef>
                <a:spcPts val="0"/>
              </a:spcBef>
              <a:spcAft>
                <a:spcPts val="0"/>
              </a:spcAft>
              <a:buNone/>
            </a:pPr>
            <a:r>
              <a:rPr lang="en" b="1" dirty="0">
                <a:solidFill>
                  <a:schemeClr val="dk1"/>
                </a:solidFill>
              </a:rPr>
              <a:t>1. Research collaborations</a:t>
            </a:r>
            <a:endParaRPr b="1" dirty="0">
              <a:solidFill>
                <a:schemeClr val="dk1"/>
              </a:solidFill>
            </a:endParaRPr>
          </a:p>
          <a:p>
            <a:pPr marL="0" lvl="0" indent="0" algn="l" rtl="0">
              <a:lnSpc>
                <a:spcPct val="100000"/>
              </a:lnSpc>
              <a:spcBef>
                <a:spcPts val="0"/>
              </a:spcBef>
              <a:spcAft>
                <a:spcPts val="0"/>
              </a:spcAft>
              <a:buNone/>
            </a:pPr>
            <a:r>
              <a:rPr lang="en" dirty="0">
                <a:solidFill>
                  <a:schemeClr val="dk1"/>
                </a:solidFill>
              </a:rPr>
              <a:t>A common feature of research is the need to collaborate with colleagues in the field at other institutions - for example, to share research and datasets.  Unlike most library access, research collaborations involve sharing much more detailed information, such as a user’s name, email address, role and department.  The authentication challenges faced by researchers collaborating across institutions has long been recognized.</a:t>
            </a:r>
            <a:endParaRPr dirty="0">
              <a:solidFill>
                <a:schemeClr val="dk1"/>
              </a:solidFill>
            </a:endParaRPr>
          </a:p>
          <a:p>
            <a:pPr marL="0" lvl="0" indent="0" algn="l" rtl="0">
              <a:lnSpc>
                <a:spcPct val="100000"/>
              </a:lnSpc>
              <a:spcBef>
                <a:spcPts val="0"/>
              </a:spcBef>
              <a:spcAft>
                <a:spcPts val="0"/>
              </a:spcAft>
              <a:buNone/>
            </a:pPr>
            <a:endParaRPr dirty="0">
              <a:solidFill>
                <a:schemeClr val="dk1"/>
              </a:solidFill>
            </a:endParaRPr>
          </a:p>
          <a:p>
            <a:pPr marL="0" lvl="0" indent="0" algn="l" rtl="0">
              <a:lnSpc>
                <a:spcPct val="100000"/>
              </a:lnSpc>
              <a:spcBef>
                <a:spcPts val="0"/>
              </a:spcBef>
              <a:spcAft>
                <a:spcPts val="0"/>
              </a:spcAft>
              <a:buNone/>
            </a:pPr>
            <a:r>
              <a:rPr lang="en" b="1" dirty="0">
                <a:solidFill>
                  <a:schemeClr val="dk1"/>
                </a:solidFill>
              </a:rPr>
              <a:t>2. Institutional workflows</a:t>
            </a:r>
            <a:endParaRPr b="1" dirty="0">
              <a:solidFill>
                <a:schemeClr val="dk1"/>
              </a:solidFill>
            </a:endParaRPr>
          </a:p>
          <a:p>
            <a:pPr marL="0" lvl="0" indent="0" algn="l" rtl="0">
              <a:lnSpc>
                <a:spcPct val="100000"/>
              </a:lnSpc>
              <a:spcBef>
                <a:spcPts val="0"/>
              </a:spcBef>
              <a:spcAft>
                <a:spcPts val="0"/>
              </a:spcAft>
              <a:buNone/>
            </a:pPr>
            <a:r>
              <a:rPr lang="en" dirty="0">
                <a:solidFill>
                  <a:schemeClr val="dk1"/>
                </a:solidFill>
              </a:rPr>
              <a:t>Another area where SA can help is in institutional workflows that require users to confirm their institutional affiliation with 3rd parties.  A good example is the growing need to authorize the use of institutional funds for open access publishing fees, such as Article Processing Charges.</a:t>
            </a:r>
            <a:endParaRPr dirty="0">
              <a:solidFill>
                <a:schemeClr val="dk1"/>
              </a:solidFill>
            </a:endParaRPr>
          </a:p>
          <a:p>
            <a:pPr marL="0" lvl="0" indent="0" algn="l" rtl="0">
              <a:lnSpc>
                <a:spcPct val="100000"/>
              </a:lnSpc>
              <a:spcBef>
                <a:spcPts val="0"/>
              </a:spcBef>
              <a:spcAft>
                <a:spcPts val="0"/>
              </a:spcAft>
              <a:buNone/>
            </a:pPr>
            <a:endParaRPr dirty="0">
              <a:solidFill>
                <a:schemeClr val="dk1"/>
              </a:solidFill>
            </a:endParaRPr>
          </a:p>
          <a:p>
            <a:pPr marL="0" lvl="0" indent="0" algn="l" rtl="0">
              <a:lnSpc>
                <a:spcPct val="100000"/>
              </a:lnSpc>
              <a:spcBef>
                <a:spcPts val="0"/>
              </a:spcBef>
              <a:spcAft>
                <a:spcPts val="0"/>
              </a:spcAft>
              <a:buNone/>
            </a:pPr>
            <a:r>
              <a:rPr lang="en" i="1" dirty="0">
                <a:solidFill>
                  <a:schemeClr val="dk1"/>
                </a:solidFill>
              </a:rPr>
              <a:t>Notes:</a:t>
            </a:r>
            <a:endParaRPr i="1" dirty="0">
              <a:solidFill>
                <a:schemeClr val="dk1"/>
              </a:solidFill>
            </a:endParaRPr>
          </a:p>
          <a:p>
            <a:pPr marL="457200" lvl="0" indent="-298450" algn="l" rtl="0">
              <a:spcBef>
                <a:spcPts val="0"/>
              </a:spcBef>
              <a:spcAft>
                <a:spcPts val="0"/>
              </a:spcAft>
              <a:buClr>
                <a:schemeClr val="dk1"/>
              </a:buClr>
              <a:buSzPts val="1100"/>
              <a:buChar char="●"/>
            </a:pPr>
            <a:r>
              <a:rPr lang="en" i="1" dirty="0">
                <a:solidFill>
                  <a:schemeClr val="dk1"/>
                </a:solidFill>
              </a:rPr>
              <a:t>AACR (Authentication and Authorisation for Research and Collaboration), an initiative launched in May 2015 to address the increased need for federated access and for authentication and authorisation mechanisms by research and e-infrastructures); and</a:t>
            </a:r>
            <a:endParaRPr i="1" dirty="0">
              <a:solidFill>
                <a:schemeClr val="dk1"/>
              </a:solidFill>
            </a:endParaRPr>
          </a:p>
          <a:p>
            <a:pPr marL="457200" lvl="0" indent="-298450" algn="l" rtl="0">
              <a:spcBef>
                <a:spcPts val="0"/>
              </a:spcBef>
              <a:spcAft>
                <a:spcPts val="0"/>
              </a:spcAft>
              <a:buClr>
                <a:schemeClr val="dk1"/>
              </a:buClr>
              <a:buSzPts val="1100"/>
              <a:buChar char="●"/>
            </a:pPr>
            <a:r>
              <a:rPr lang="en" i="1" dirty="0">
                <a:solidFill>
                  <a:schemeClr val="dk1"/>
                </a:solidFill>
              </a:rPr>
              <a:t>FIM4R (Federated Identity Management for Research), a collection of research communities and infrastructures with a shared interest in enabling Federated Identity Management for their research cyber infrastructures - ranging from the arts &amp; humanities (DARIAH) through to photon &amp; neutron science (Umbrella)</a:t>
            </a:r>
            <a:endParaRPr i="1" dirty="0">
              <a:solidFill>
                <a:schemeClr val="dk1"/>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6f229a36f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6f229a36f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6f229a36f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6f229a36f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Future tools like GetFTR will likely target more specific issues, workflows, and segments of the market.</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u="sng">
                <a:solidFill>
                  <a:schemeClr val="hlink"/>
                </a:solidFill>
                <a:hlinkClick r:id="rId3"/>
              </a:rPr>
              <a:t>https://www.getfulltextresearch.com/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Ok, so we’ve reviewed why SA is a valuable initiative and who can benefit.  Let’s now briefly recap the work that’s been done to date, starting with the the Resource Access in the 21st Century project (or RA21) that was initiated in 2016, initially to explore the challenge of remote access.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It involved stakeholders from the publishing, library, software, and identity communities; and took input from 60 organizations over 3 years.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It identified that Federated Authentication held the most promise for providing a robust, scalable solution for remote access to scholarly content.</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It also investigated barriers to take-up, developed best practices, and piloted technical approaches to simplifying access.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RA21’s conclusions were published as a draft NISO Recommended Practice last April, receiving &gt;200 comments that helped identify further areas for investigation and confirmed the value of testing a beta service.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A final NISO Recommended Practice was published in June 2019, and is available at the NISO website with the brevity-challenging name of “Recommended Practices for Improved Access to Institutionally-Provided Information Resources: Results from the Resource Access in the 21st Century (RA21) Project”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 name="Google Shape;15;p2"/>
          <p:cNvSpPr txBox="1">
            <a:spLocks noGrp="1"/>
          </p:cNvSpPr>
          <p:nvPr>
            <p:ph type="ctrTitle"/>
          </p:nvPr>
        </p:nvSpPr>
        <p:spPr>
          <a:xfrm>
            <a:off x="401595" y="667718"/>
            <a:ext cx="5233200" cy="17907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0FFE7"/>
              </a:buClr>
              <a:buSzPts val="4800"/>
              <a:buFont typeface="Georgia"/>
              <a:buNone/>
              <a:defRPr sz="4800">
                <a:solidFill>
                  <a:srgbClr val="00FFE7"/>
                </a:solidFill>
                <a:latin typeface="Georgia"/>
                <a:ea typeface="Georgia"/>
                <a:cs typeface="Georgia"/>
                <a:sym typeface="Georgia"/>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2"/>
          <p:cNvSpPr txBox="1">
            <a:spLocks noGrp="1"/>
          </p:cNvSpPr>
          <p:nvPr>
            <p:ph type="subTitle" idx="1"/>
          </p:nvPr>
        </p:nvSpPr>
        <p:spPr>
          <a:xfrm>
            <a:off x="401595" y="2605473"/>
            <a:ext cx="4612200" cy="103680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Clr>
                <a:schemeClr val="lt1"/>
              </a:buClr>
              <a:buSzPts val="1800"/>
              <a:buNone/>
              <a:defRPr sz="1800">
                <a:solidFill>
                  <a:schemeClr val="lt1"/>
                </a:solidFill>
              </a:defRPr>
            </a:lvl1pPr>
            <a:lvl2pPr lvl="1" algn="ctr">
              <a:lnSpc>
                <a:spcPct val="90000"/>
              </a:lnSpc>
              <a:spcBef>
                <a:spcPts val="400"/>
              </a:spcBef>
              <a:spcAft>
                <a:spcPts val="0"/>
              </a:spcAft>
              <a:buClr>
                <a:srgbClr val="595959"/>
              </a:buClr>
              <a:buSzPts val="1500"/>
              <a:buNone/>
              <a:defRPr sz="1500"/>
            </a:lvl2pPr>
            <a:lvl3pPr lvl="2" algn="ctr">
              <a:lnSpc>
                <a:spcPct val="90000"/>
              </a:lnSpc>
              <a:spcBef>
                <a:spcPts val="400"/>
              </a:spcBef>
              <a:spcAft>
                <a:spcPts val="0"/>
              </a:spcAft>
              <a:buClr>
                <a:srgbClr val="595959"/>
              </a:buClr>
              <a:buSzPts val="1400"/>
              <a:buNone/>
              <a:defRPr sz="1400"/>
            </a:lvl3pPr>
            <a:lvl4pPr lvl="3" algn="ctr">
              <a:lnSpc>
                <a:spcPct val="90000"/>
              </a:lnSpc>
              <a:spcBef>
                <a:spcPts val="400"/>
              </a:spcBef>
              <a:spcAft>
                <a:spcPts val="0"/>
              </a:spcAft>
              <a:buClr>
                <a:srgbClr val="595959"/>
              </a:buClr>
              <a:buSzPts val="1200"/>
              <a:buNone/>
              <a:defRPr sz="1200"/>
            </a:lvl4pPr>
            <a:lvl5pPr lvl="4" algn="ctr">
              <a:lnSpc>
                <a:spcPct val="90000"/>
              </a:lnSpc>
              <a:spcBef>
                <a:spcPts val="400"/>
              </a:spcBef>
              <a:spcAft>
                <a:spcPts val="0"/>
              </a:spcAft>
              <a:buClr>
                <a:srgbClr val="59595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7" name="Google Shape;17;p2"/>
          <p:cNvSpPr txBox="1">
            <a:spLocks noGrp="1"/>
          </p:cNvSpPr>
          <p:nvPr>
            <p:ph type="dt" idx="10"/>
          </p:nvPr>
        </p:nvSpPr>
        <p:spPr>
          <a:xfrm>
            <a:off x="2868916" y="4591178"/>
            <a:ext cx="15054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200" b="0" i="1" u="none" strike="noStrike" cap="none">
                <a:solidFill>
                  <a:srgbClr val="00FFE7"/>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Section Header">
  <p:cSld name="6_Section Header">
    <p:spTree>
      <p:nvGrpSpPr>
        <p:cNvPr id="1" name="Shape 51"/>
        <p:cNvGrpSpPr/>
        <p:nvPr/>
      </p:nvGrpSpPr>
      <p:grpSpPr>
        <a:xfrm>
          <a:off x="0" y="0"/>
          <a:ext cx="0" cy="0"/>
          <a:chOff x="0" y="0"/>
          <a:chExt cx="0" cy="0"/>
        </a:xfrm>
      </p:grpSpPr>
      <p:pic>
        <p:nvPicPr>
          <p:cNvPr id="52" name="Google Shape;52;p11" descr="A picture containing grass, outdoor, nature, water&#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3" name="Google Shape;53;p11"/>
          <p:cNvSpPr txBox="1">
            <a:spLocks noGrp="1"/>
          </p:cNvSpPr>
          <p:nvPr>
            <p:ph type="title"/>
          </p:nvPr>
        </p:nvSpPr>
        <p:spPr>
          <a:xfrm>
            <a:off x="246423" y="2846577"/>
            <a:ext cx="3704100" cy="8991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lt1"/>
              </a:buClr>
              <a:buSzPts val="3800"/>
              <a:buFont typeface="Georgia"/>
              <a:buNone/>
              <a:defRPr sz="3800">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54"/>
        <p:cNvGrpSpPr/>
        <p:nvPr/>
      </p:nvGrpSpPr>
      <p:grpSpPr>
        <a:xfrm>
          <a:off x="0" y="0"/>
          <a:ext cx="0" cy="0"/>
          <a:chOff x="0" y="0"/>
          <a:chExt cx="0" cy="0"/>
        </a:xfrm>
      </p:grpSpPr>
      <p:pic>
        <p:nvPicPr>
          <p:cNvPr id="55" name="Google Shape;55;p1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6" name="Google Shape;56;p12"/>
          <p:cNvSpPr txBox="1">
            <a:spLocks noGrp="1"/>
          </p:cNvSpPr>
          <p:nvPr>
            <p:ph type="title"/>
          </p:nvPr>
        </p:nvSpPr>
        <p:spPr>
          <a:xfrm>
            <a:off x="271720" y="2965622"/>
            <a:ext cx="8657400" cy="9408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FD766F"/>
              </a:buClr>
              <a:buSzPts val="4800"/>
              <a:buFont typeface="Georgia"/>
              <a:buNone/>
              <a:defRPr sz="4800">
                <a:solidFill>
                  <a:srgbClr val="FD766F"/>
                </a:solidFill>
                <a:latin typeface="Georgia"/>
                <a:ea typeface="Georgia"/>
                <a:cs typeface="Georgia"/>
                <a:sym typeface="Georgia"/>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57" name="Google Shape;57;p12"/>
          <p:cNvPicPr preferRelativeResize="0"/>
          <p:nvPr/>
        </p:nvPicPr>
        <p:blipFill rotWithShape="1">
          <a:blip r:embed="rId3">
            <a:alphaModFix/>
          </a:blip>
          <a:srcRect/>
          <a:stretch/>
        </p:blipFill>
        <p:spPr>
          <a:xfrm>
            <a:off x="3870830" y="4428942"/>
            <a:ext cx="306312" cy="247264"/>
          </a:xfrm>
          <a:prstGeom prst="rect">
            <a:avLst/>
          </a:prstGeom>
          <a:noFill/>
          <a:ln>
            <a:noFill/>
          </a:ln>
        </p:spPr>
      </p:pic>
      <p:sp>
        <p:nvSpPr>
          <p:cNvPr id="58" name="Google Shape;58;p12"/>
          <p:cNvSpPr txBox="1"/>
          <p:nvPr/>
        </p:nvSpPr>
        <p:spPr>
          <a:xfrm>
            <a:off x="4189850" y="4427000"/>
            <a:ext cx="1575900" cy="253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rgbClr val="7F7F7F"/>
                </a:solidFill>
                <a:latin typeface="Arial"/>
                <a:ea typeface="Arial"/>
                <a:cs typeface="Arial"/>
                <a:sym typeface="Arial"/>
              </a:rPr>
              <a:t>@seamlessaccess</a:t>
            </a:r>
            <a:endParaRPr sz="1200" b="1" i="0" u="none" strike="noStrike" cap="none">
              <a:solidFill>
                <a:srgbClr val="7F7F7F"/>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9"/>
        <p:cNvGrpSpPr/>
        <p:nvPr/>
      </p:nvGrpSpPr>
      <p:grpSpPr>
        <a:xfrm>
          <a:off x="0" y="0"/>
          <a:ext cx="0" cy="0"/>
          <a:chOff x="0" y="0"/>
          <a:chExt cx="0" cy="0"/>
        </a:xfrm>
      </p:grpSpPr>
      <p:pic>
        <p:nvPicPr>
          <p:cNvPr id="60" name="Google Shape;60;p1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61" name="Google Shape;61;p13"/>
          <p:cNvSpPr txBox="1"/>
          <p:nvPr/>
        </p:nvSpPr>
        <p:spPr>
          <a:xfrm>
            <a:off x="185351" y="0"/>
            <a:ext cx="1167600" cy="2377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FFE7"/>
              </a:buClr>
              <a:buSzPts val="15000"/>
              <a:buFont typeface="Georgia"/>
              <a:buNone/>
            </a:pPr>
            <a:r>
              <a:rPr lang="en" sz="15000" b="0" i="1" u="none" strike="noStrike" cap="none">
                <a:solidFill>
                  <a:srgbClr val="00FFE7"/>
                </a:solidFill>
                <a:latin typeface="Georgia"/>
                <a:ea typeface="Georgia"/>
                <a:cs typeface="Georgia"/>
                <a:sym typeface="Georgia"/>
              </a:rPr>
              <a:t>“</a:t>
            </a:r>
            <a:endParaRPr sz="1100" b="0" i="0" u="none" strike="noStrike" cap="none">
              <a:solidFill>
                <a:srgbClr val="000000"/>
              </a:solidFill>
              <a:latin typeface="Arial"/>
              <a:ea typeface="Arial"/>
              <a:cs typeface="Arial"/>
              <a:sym typeface="Arial"/>
            </a:endParaRPr>
          </a:p>
        </p:txBody>
      </p:sp>
      <p:sp>
        <p:nvSpPr>
          <p:cNvPr id="62" name="Google Shape;62;p13"/>
          <p:cNvSpPr txBox="1">
            <a:spLocks noGrp="1"/>
          </p:cNvSpPr>
          <p:nvPr>
            <p:ph type="body" idx="1"/>
          </p:nvPr>
        </p:nvSpPr>
        <p:spPr>
          <a:xfrm>
            <a:off x="619382" y="1043635"/>
            <a:ext cx="4413000" cy="36552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4500"/>
              <a:buNone/>
              <a:defRPr sz="4500" i="1">
                <a:solidFill>
                  <a:schemeClr val="lt1"/>
                </a:solidFill>
                <a:latin typeface="Georgia"/>
                <a:ea typeface="Georgia"/>
                <a:cs typeface="Georgia"/>
                <a:sym typeface="Georgia"/>
              </a:defRPr>
            </a:lvl1pPr>
            <a:lvl2pPr marL="914400" lvl="1" indent="-228600" algn="l">
              <a:lnSpc>
                <a:spcPct val="90000"/>
              </a:lnSpc>
              <a:spcBef>
                <a:spcPts val="400"/>
              </a:spcBef>
              <a:spcAft>
                <a:spcPts val="0"/>
              </a:spcAft>
              <a:buClr>
                <a:srgbClr val="595959"/>
              </a:buClr>
              <a:buSzPts val="2100"/>
              <a:buNone/>
              <a:defRPr sz="2100"/>
            </a:lvl2pPr>
            <a:lvl3pPr marL="1371600" lvl="2" indent="-228600" algn="l">
              <a:lnSpc>
                <a:spcPct val="90000"/>
              </a:lnSpc>
              <a:spcBef>
                <a:spcPts val="400"/>
              </a:spcBef>
              <a:spcAft>
                <a:spcPts val="0"/>
              </a:spcAft>
              <a:buClr>
                <a:srgbClr val="595959"/>
              </a:buClr>
              <a:buSzPts val="1800"/>
              <a:buNone/>
              <a:defRPr sz="1800"/>
            </a:lvl3pPr>
            <a:lvl4pPr marL="1828800" lvl="3" indent="-228600" algn="l">
              <a:lnSpc>
                <a:spcPct val="90000"/>
              </a:lnSpc>
              <a:spcBef>
                <a:spcPts val="400"/>
              </a:spcBef>
              <a:spcAft>
                <a:spcPts val="0"/>
              </a:spcAft>
              <a:buClr>
                <a:srgbClr val="595959"/>
              </a:buClr>
              <a:buSzPts val="1500"/>
              <a:buNone/>
              <a:defRPr sz="1500"/>
            </a:lvl4pPr>
            <a:lvl5pPr marL="2286000" lvl="4" indent="-228600" algn="l">
              <a:lnSpc>
                <a:spcPct val="90000"/>
              </a:lnSpc>
              <a:spcBef>
                <a:spcPts val="400"/>
              </a:spcBef>
              <a:spcAft>
                <a:spcPts val="0"/>
              </a:spcAft>
              <a:buClr>
                <a:srgbClr val="595959"/>
              </a:buClr>
              <a:buSzPts val="1500"/>
              <a:buNone/>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283265" y="273844"/>
            <a:ext cx="8233200" cy="578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193B6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14"/>
          <p:cNvSpPr txBox="1">
            <a:spLocks noGrp="1"/>
          </p:cNvSpPr>
          <p:nvPr>
            <p:ph type="body" idx="1"/>
          </p:nvPr>
        </p:nvSpPr>
        <p:spPr>
          <a:xfrm>
            <a:off x="629841" y="1046125"/>
            <a:ext cx="3868200" cy="3774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rgbClr val="595959"/>
              </a:buClr>
              <a:buSzPts val="1800"/>
              <a:buNone/>
              <a:defRPr sz="1800" b="1"/>
            </a:lvl1pPr>
            <a:lvl2pPr marL="914400" lvl="1" indent="-228600" algn="l">
              <a:lnSpc>
                <a:spcPct val="90000"/>
              </a:lnSpc>
              <a:spcBef>
                <a:spcPts val="400"/>
              </a:spcBef>
              <a:spcAft>
                <a:spcPts val="0"/>
              </a:spcAft>
              <a:buClr>
                <a:srgbClr val="595959"/>
              </a:buClr>
              <a:buSzPts val="1500"/>
              <a:buNone/>
              <a:defRPr sz="1500" b="1"/>
            </a:lvl2pPr>
            <a:lvl3pPr marL="1371600" lvl="2" indent="-228600" algn="l">
              <a:lnSpc>
                <a:spcPct val="90000"/>
              </a:lnSpc>
              <a:spcBef>
                <a:spcPts val="4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6" name="Google Shape;66;p14"/>
          <p:cNvSpPr txBox="1">
            <a:spLocks noGrp="1"/>
          </p:cNvSpPr>
          <p:nvPr>
            <p:ph type="body" idx="2"/>
          </p:nvPr>
        </p:nvSpPr>
        <p:spPr>
          <a:xfrm>
            <a:off x="629841" y="1423585"/>
            <a:ext cx="38682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595959"/>
              </a:buClr>
              <a:buSzPts val="1400"/>
              <a:buChar char="•"/>
              <a:defRPr/>
            </a:lvl1pPr>
            <a:lvl2pPr marL="914400" lvl="1" indent="-317500" algn="l">
              <a:lnSpc>
                <a:spcPct val="90000"/>
              </a:lnSpc>
              <a:spcBef>
                <a:spcPts val="400"/>
              </a:spcBef>
              <a:spcAft>
                <a:spcPts val="0"/>
              </a:spcAft>
              <a:buClr>
                <a:srgbClr val="595959"/>
              </a:buClr>
              <a:buSzPts val="1400"/>
              <a:buChar char="•"/>
              <a:defRPr/>
            </a:lvl2pPr>
            <a:lvl3pPr marL="1371600" lvl="2" indent="-317500" algn="l">
              <a:lnSpc>
                <a:spcPct val="90000"/>
              </a:lnSpc>
              <a:spcBef>
                <a:spcPts val="4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14"/>
          <p:cNvSpPr txBox="1">
            <a:spLocks noGrp="1"/>
          </p:cNvSpPr>
          <p:nvPr>
            <p:ph type="body" idx="3"/>
          </p:nvPr>
        </p:nvSpPr>
        <p:spPr>
          <a:xfrm>
            <a:off x="4629150" y="1046125"/>
            <a:ext cx="3887400" cy="3774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rgbClr val="595959"/>
              </a:buClr>
              <a:buSzPts val="1800"/>
              <a:buNone/>
              <a:defRPr sz="1800" b="1"/>
            </a:lvl1pPr>
            <a:lvl2pPr marL="914400" lvl="1" indent="-228600" algn="l">
              <a:lnSpc>
                <a:spcPct val="90000"/>
              </a:lnSpc>
              <a:spcBef>
                <a:spcPts val="400"/>
              </a:spcBef>
              <a:spcAft>
                <a:spcPts val="0"/>
              </a:spcAft>
              <a:buClr>
                <a:srgbClr val="595959"/>
              </a:buClr>
              <a:buSzPts val="1500"/>
              <a:buNone/>
              <a:defRPr sz="1500" b="1"/>
            </a:lvl2pPr>
            <a:lvl3pPr marL="1371600" lvl="2" indent="-228600" algn="l">
              <a:lnSpc>
                <a:spcPct val="90000"/>
              </a:lnSpc>
              <a:spcBef>
                <a:spcPts val="4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8" name="Google Shape;68;p14"/>
          <p:cNvSpPr txBox="1">
            <a:spLocks noGrp="1"/>
          </p:cNvSpPr>
          <p:nvPr>
            <p:ph type="body" idx="4"/>
          </p:nvPr>
        </p:nvSpPr>
        <p:spPr>
          <a:xfrm>
            <a:off x="4629150" y="1423585"/>
            <a:ext cx="38874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595959"/>
              </a:buClr>
              <a:buSzPts val="1400"/>
              <a:buChar char="•"/>
              <a:defRPr/>
            </a:lvl1pPr>
            <a:lvl2pPr marL="914400" lvl="1" indent="-317500" algn="l">
              <a:lnSpc>
                <a:spcPct val="90000"/>
              </a:lnSpc>
              <a:spcBef>
                <a:spcPts val="400"/>
              </a:spcBef>
              <a:spcAft>
                <a:spcPts val="0"/>
              </a:spcAft>
              <a:buClr>
                <a:srgbClr val="595959"/>
              </a:buClr>
              <a:buSzPts val="1400"/>
              <a:buChar char="•"/>
              <a:defRPr/>
            </a:lvl2pPr>
            <a:lvl3pPr marL="1371600" lvl="2" indent="-317500" algn="l">
              <a:lnSpc>
                <a:spcPct val="90000"/>
              </a:lnSpc>
              <a:spcBef>
                <a:spcPts val="4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14"/>
          <p:cNvSpPr txBox="1">
            <a:spLocks noGrp="1"/>
          </p:cNvSpPr>
          <p:nvPr>
            <p:ph type="ftr" idx="11"/>
          </p:nvPr>
        </p:nvSpPr>
        <p:spPr>
          <a:xfrm>
            <a:off x="2474440" y="4757995"/>
            <a:ext cx="36405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9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14"/>
          <p:cNvSpPr txBox="1">
            <a:spLocks noGrp="1"/>
          </p:cNvSpPr>
          <p:nvPr>
            <p:ph type="sldNum" idx="12"/>
          </p:nvPr>
        </p:nvSpPr>
        <p:spPr>
          <a:xfrm>
            <a:off x="6798365" y="4757995"/>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 name="Google Shape;20;p3"/>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21" name="Google Shape;21;p3"/>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4" name="Google Shape;24;p4"/>
          <p:cNvSpPr txBox="1">
            <a:spLocks noGrp="1"/>
          </p:cNvSpPr>
          <p:nvPr>
            <p:ph type="title"/>
          </p:nvPr>
        </p:nvSpPr>
        <p:spPr>
          <a:xfrm>
            <a:off x="392197" y="1362333"/>
            <a:ext cx="3704100" cy="8991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lt1"/>
              </a:buClr>
              <a:buSzPts val="3800"/>
              <a:buFont typeface="Georgia"/>
              <a:buNone/>
              <a:defRPr sz="3800">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 image">
  <p:cSld name="One column + image">
    <p:spTree>
      <p:nvGrpSpPr>
        <p:cNvPr id="1" name="Shape 25"/>
        <p:cNvGrpSpPr/>
        <p:nvPr/>
      </p:nvGrpSpPr>
      <p:grpSpPr>
        <a:xfrm>
          <a:off x="0" y="0"/>
          <a:ext cx="0" cy="0"/>
          <a:chOff x="0" y="0"/>
          <a:chExt cx="0" cy="0"/>
        </a:xfrm>
      </p:grpSpPr>
      <p:sp>
        <p:nvSpPr>
          <p:cNvPr id="26" name="Google Shape;26;p5"/>
          <p:cNvSpPr>
            <a:spLocks noGrp="1"/>
          </p:cNvSpPr>
          <p:nvPr>
            <p:ph type="pic" idx="2"/>
          </p:nvPr>
        </p:nvSpPr>
        <p:spPr>
          <a:xfrm>
            <a:off x="4718636" y="1077515"/>
            <a:ext cx="3642000" cy="4155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500"/>
              </a:spcBef>
              <a:spcAft>
                <a:spcPts val="0"/>
              </a:spcAft>
              <a:buClr>
                <a:srgbClr val="404040"/>
              </a:buClr>
              <a:buSzPts val="2200"/>
              <a:buFont typeface="Arial"/>
              <a:buChar char="•"/>
              <a:defRPr sz="2200" b="0" i="0" u="none" strike="noStrike" cap="none">
                <a:solidFill>
                  <a:srgbClr val="404040"/>
                </a:solidFill>
                <a:latin typeface="Calibri"/>
                <a:ea typeface="Calibri"/>
                <a:cs typeface="Calibri"/>
                <a:sym typeface="Calibri"/>
              </a:defRPr>
            </a:lvl1pPr>
            <a:lvl2pPr marR="0" lvl="1" algn="l" rtl="0">
              <a:lnSpc>
                <a:spcPct val="100000"/>
              </a:lnSpc>
              <a:spcBef>
                <a:spcPts val="500"/>
              </a:spcBef>
              <a:spcAft>
                <a:spcPts val="0"/>
              </a:spcAft>
              <a:buClr>
                <a:srgbClr val="404040"/>
              </a:buClr>
              <a:buSzPts val="2200"/>
              <a:buFont typeface="Arial"/>
              <a:buChar char="–"/>
              <a:defRPr sz="2200" b="0" i="0" u="none" strike="noStrike" cap="none">
                <a:solidFill>
                  <a:srgbClr val="404040"/>
                </a:solidFill>
                <a:latin typeface="Calibri"/>
                <a:ea typeface="Calibri"/>
                <a:cs typeface="Calibri"/>
                <a:sym typeface="Calibri"/>
              </a:defRPr>
            </a:lvl2pPr>
            <a:lvl3pPr marR="0" lvl="2" algn="l" rtl="0">
              <a:lnSpc>
                <a:spcPct val="100000"/>
              </a:lnSpc>
              <a:spcBef>
                <a:spcPts val="500"/>
              </a:spcBef>
              <a:spcAft>
                <a:spcPts val="0"/>
              </a:spcAft>
              <a:buClr>
                <a:srgbClr val="404040"/>
              </a:buClr>
              <a:buSzPts val="2200"/>
              <a:buFont typeface="Arial"/>
              <a:buChar char="•"/>
              <a:defRPr sz="2200" b="0" i="0" u="none" strike="noStrike" cap="none">
                <a:solidFill>
                  <a:srgbClr val="404040"/>
                </a:solidFill>
                <a:latin typeface="Calibri"/>
                <a:ea typeface="Calibri"/>
                <a:cs typeface="Calibri"/>
                <a:sym typeface="Calibri"/>
              </a:defRPr>
            </a:lvl3pPr>
            <a:lvl4pPr marR="0" lvl="3" algn="l" rtl="0">
              <a:lnSpc>
                <a:spcPct val="100000"/>
              </a:lnSpc>
              <a:spcBef>
                <a:spcPts val="500"/>
              </a:spcBef>
              <a:spcAft>
                <a:spcPts val="0"/>
              </a:spcAft>
              <a:buClr>
                <a:srgbClr val="404040"/>
              </a:buClr>
              <a:buSzPts val="2200"/>
              <a:buFont typeface="Arial"/>
              <a:buChar char="–"/>
              <a:defRPr sz="2200" b="0" i="0" u="none" strike="noStrike" cap="none">
                <a:solidFill>
                  <a:srgbClr val="404040"/>
                </a:solidFill>
                <a:latin typeface="Calibri"/>
                <a:ea typeface="Calibri"/>
                <a:cs typeface="Calibri"/>
                <a:sym typeface="Calibri"/>
              </a:defRPr>
            </a:lvl4pPr>
            <a:lvl5pPr marR="0" lvl="4" algn="l" rtl="0">
              <a:lnSpc>
                <a:spcPct val="100000"/>
              </a:lnSpc>
              <a:spcBef>
                <a:spcPts val="500"/>
              </a:spcBef>
              <a:spcAft>
                <a:spcPts val="0"/>
              </a:spcAft>
              <a:buClr>
                <a:srgbClr val="404040"/>
              </a:buClr>
              <a:buSzPts val="2200"/>
              <a:buFont typeface="Arial"/>
              <a:buChar char="»"/>
              <a:defRPr sz="2200" b="0" i="0" u="none" strike="noStrike" cap="none">
                <a:solidFill>
                  <a:srgbClr val="404040"/>
                </a:solidFill>
                <a:latin typeface="Calibri"/>
                <a:ea typeface="Calibri"/>
                <a:cs typeface="Calibri"/>
                <a:sym typeface="Calibri"/>
              </a:defRPr>
            </a:lvl5pPr>
            <a:lvl6pPr marR="0" lvl="5" algn="l" rtl="0">
              <a:lnSpc>
                <a:spcPct val="100000"/>
              </a:lnSpc>
              <a:spcBef>
                <a:spcPts val="500"/>
              </a:spcBef>
              <a:spcAft>
                <a:spcPts val="0"/>
              </a:spcAft>
              <a:buClr>
                <a:srgbClr val="404040"/>
              </a:buClr>
              <a:buSzPts val="2200"/>
              <a:buFont typeface="Arial"/>
              <a:buChar char="•"/>
              <a:defRPr sz="2200" b="0" i="0" u="none" strike="noStrike" cap="none">
                <a:solidFill>
                  <a:srgbClr val="404040"/>
                </a:solidFill>
                <a:latin typeface="Calibri"/>
                <a:ea typeface="Calibri"/>
                <a:cs typeface="Calibri"/>
                <a:sym typeface="Calibri"/>
              </a:defRPr>
            </a:lvl6pPr>
            <a:lvl7pPr marR="0" lvl="6" algn="l" rtl="0">
              <a:lnSpc>
                <a:spcPct val="100000"/>
              </a:lnSpc>
              <a:spcBef>
                <a:spcPts val="500"/>
              </a:spcBef>
              <a:spcAft>
                <a:spcPts val="0"/>
              </a:spcAft>
              <a:buClr>
                <a:srgbClr val="404040"/>
              </a:buClr>
              <a:buSzPts val="2200"/>
              <a:buFont typeface="Arial"/>
              <a:buChar char="•"/>
              <a:defRPr sz="2200" b="0" i="0" u="none" strike="noStrike" cap="none">
                <a:solidFill>
                  <a:srgbClr val="404040"/>
                </a:solidFill>
                <a:latin typeface="Calibri"/>
                <a:ea typeface="Calibri"/>
                <a:cs typeface="Calibri"/>
                <a:sym typeface="Calibri"/>
              </a:defRPr>
            </a:lvl7pPr>
            <a:lvl8pPr marR="0" lvl="7" algn="l" rtl="0">
              <a:lnSpc>
                <a:spcPct val="100000"/>
              </a:lnSpc>
              <a:spcBef>
                <a:spcPts val="500"/>
              </a:spcBef>
              <a:spcAft>
                <a:spcPts val="0"/>
              </a:spcAft>
              <a:buClr>
                <a:srgbClr val="404040"/>
              </a:buClr>
              <a:buSzPts val="2200"/>
              <a:buFont typeface="Arial"/>
              <a:buChar char="•"/>
              <a:defRPr sz="2200" b="0" i="0" u="none" strike="noStrike" cap="none">
                <a:solidFill>
                  <a:srgbClr val="404040"/>
                </a:solidFill>
                <a:latin typeface="Calibri"/>
                <a:ea typeface="Calibri"/>
                <a:cs typeface="Calibri"/>
                <a:sym typeface="Calibri"/>
              </a:defRPr>
            </a:lvl8pPr>
            <a:lvl9pPr marR="0" lvl="8" algn="l" rtl="0">
              <a:lnSpc>
                <a:spcPct val="100000"/>
              </a:lnSpc>
              <a:spcBef>
                <a:spcPts val="500"/>
              </a:spcBef>
              <a:spcAft>
                <a:spcPts val="0"/>
              </a:spcAft>
              <a:buClr>
                <a:srgbClr val="404040"/>
              </a:buClr>
              <a:buSzPts val="2200"/>
              <a:buFont typeface="Arial"/>
              <a:buChar char="•"/>
              <a:defRPr sz="2200" b="0" i="0" u="none" strike="noStrike" cap="none">
                <a:solidFill>
                  <a:srgbClr val="404040"/>
                </a:solidFill>
                <a:latin typeface="Calibri"/>
                <a:ea typeface="Calibri"/>
                <a:cs typeface="Calibri"/>
                <a:sym typeface="Calibri"/>
              </a:defRPr>
            </a:lvl9pPr>
          </a:lstStyle>
          <a:p>
            <a:endParaRPr/>
          </a:p>
        </p:txBody>
      </p:sp>
      <p:sp>
        <p:nvSpPr>
          <p:cNvPr id="27" name="Google Shape;27;p5"/>
          <p:cNvSpPr txBox="1">
            <a:spLocks noGrp="1"/>
          </p:cNvSpPr>
          <p:nvPr>
            <p:ph type="title"/>
          </p:nvPr>
        </p:nvSpPr>
        <p:spPr>
          <a:xfrm>
            <a:off x="762001" y="403624"/>
            <a:ext cx="7605300" cy="277800"/>
          </a:xfrm>
          <a:prstGeom prst="rect">
            <a:avLst/>
          </a:prstGeom>
          <a:noFill/>
          <a:ln>
            <a:noFill/>
          </a:ln>
        </p:spPr>
        <p:txBody>
          <a:bodyPr spcFirstLastPara="1" wrap="square" lIns="34275" tIns="34275" rIns="34275" bIns="34275" anchor="ctr" anchorCtr="0">
            <a:noAutofit/>
          </a:bodyPr>
          <a:lstStyle>
            <a:lvl1pPr lvl="0" algn="ctr">
              <a:lnSpc>
                <a:spcPct val="100000"/>
              </a:lnSpc>
              <a:spcBef>
                <a:spcPts val="0"/>
              </a:spcBef>
              <a:spcAft>
                <a:spcPts val="0"/>
              </a:spcAft>
              <a:buClr>
                <a:srgbClr val="0070C0"/>
              </a:buClr>
              <a:buSzPts val="1400"/>
              <a:buNone/>
              <a:defRPr/>
            </a:lvl1pPr>
            <a:lvl2pPr lvl="1" algn="ctr">
              <a:lnSpc>
                <a:spcPct val="100000"/>
              </a:lnSpc>
              <a:spcBef>
                <a:spcPts val="0"/>
              </a:spcBef>
              <a:spcAft>
                <a:spcPts val="0"/>
              </a:spcAft>
              <a:buClr>
                <a:srgbClr val="404040"/>
              </a:buClr>
              <a:buSzPts val="1400"/>
              <a:buNone/>
              <a:defRPr/>
            </a:lvl2pPr>
            <a:lvl3pPr lvl="2" algn="ctr">
              <a:lnSpc>
                <a:spcPct val="100000"/>
              </a:lnSpc>
              <a:spcBef>
                <a:spcPts val="0"/>
              </a:spcBef>
              <a:spcAft>
                <a:spcPts val="0"/>
              </a:spcAft>
              <a:buClr>
                <a:srgbClr val="404040"/>
              </a:buClr>
              <a:buSzPts val="1400"/>
              <a:buNone/>
              <a:defRPr/>
            </a:lvl3pPr>
            <a:lvl4pPr lvl="3" algn="ctr">
              <a:lnSpc>
                <a:spcPct val="100000"/>
              </a:lnSpc>
              <a:spcBef>
                <a:spcPts val="0"/>
              </a:spcBef>
              <a:spcAft>
                <a:spcPts val="0"/>
              </a:spcAft>
              <a:buClr>
                <a:srgbClr val="404040"/>
              </a:buClr>
              <a:buSzPts val="1400"/>
              <a:buNone/>
              <a:defRPr/>
            </a:lvl4pPr>
            <a:lvl5pPr lvl="4" algn="ctr">
              <a:lnSpc>
                <a:spcPct val="100000"/>
              </a:lnSpc>
              <a:spcBef>
                <a:spcPts val="0"/>
              </a:spcBef>
              <a:spcAft>
                <a:spcPts val="0"/>
              </a:spcAft>
              <a:buClr>
                <a:srgbClr val="404040"/>
              </a:buClr>
              <a:buSzPts val="1400"/>
              <a:buNone/>
              <a:defRPr/>
            </a:lvl5pPr>
            <a:lvl6pPr lvl="5" algn="ctr">
              <a:lnSpc>
                <a:spcPct val="100000"/>
              </a:lnSpc>
              <a:spcBef>
                <a:spcPts val="0"/>
              </a:spcBef>
              <a:spcAft>
                <a:spcPts val="0"/>
              </a:spcAft>
              <a:buClr>
                <a:srgbClr val="404040"/>
              </a:buClr>
              <a:buSzPts val="1400"/>
              <a:buNone/>
              <a:defRPr/>
            </a:lvl6pPr>
            <a:lvl7pPr lvl="6" algn="ctr">
              <a:lnSpc>
                <a:spcPct val="100000"/>
              </a:lnSpc>
              <a:spcBef>
                <a:spcPts val="0"/>
              </a:spcBef>
              <a:spcAft>
                <a:spcPts val="0"/>
              </a:spcAft>
              <a:buClr>
                <a:srgbClr val="404040"/>
              </a:buClr>
              <a:buSzPts val="1400"/>
              <a:buNone/>
              <a:defRPr/>
            </a:lvl7pPr>
            <a:lvl8pPr lvl="7" algn="ctr">
              <a:lnSpc>
                <a:spcPct val="100000"/>
              </a:lnSpc>
              <a:spcBef>
                <a:spcPts val="0"/>
              </a:spcBef>
              <a:spcAft>
                <a:spcPts val="0"/>
              </a:spcAft>
              <a:buClr>
                <a:srgbClr val="404040"/>
              </a:buClr>
              <a:buSzPts val="1400"/>
              <a:buNone/>
              <a:defRPr/>
            </a:lvl8pPr>
            <a:lvl9pPr lvl="8" algn="ctr">
              <a:lnSpc>
                <a:spcPct val="100000"/>
              </a:lnSpc>
              <a:spcBef>
                <a:spcPts val="0"/>
              </a:spcBef>
              <a:spcAft>
                <a:spcPts val="0"/>
              </a:spcAft>
              <a:buClr>
                <a:srgbClr val="404040"/>
              </a:buClr>
              <a:buSzPts val="1400"/>
              <a:buNone/>
              <a:defRPr/>
            </a:lvl9pPr>
          </a:lstStyle>
          <a:p>
            <a:endParaRPr/>
          </a:p>
        </p:txBody>
      </p:sp>
      <p:sp>
        <p:nvSpPr>
          <p:cNvPr id="28" name="Google Shape;28;p5"/>
          <p:cNvSpPr txBox="1">
            <a:spLocks noGrp="1"/>
          </p:cNvSpPr>
          <p:nvPr>
            <p:ph type="body" idx="1"/>
          </p:nvPr>
        </p:nvSpPr>
        <p:spPr>
          <a:xfrm>
            <a:off x="762001" y="1077518"/>
            <a:ext cx="3642000" cy="1269600"/>
          </a:xfrm>
          <a:prstGeom prst="rect">
            <a:avLst/>
          </a:prstGeom>
          <a:noFill/>
          <a:ln>
            <a:noFill/>
          </a:ln>
        </p:spPr>
        <p:txBody>
          <a:bodyPr spcFirstLastPara="1" wrap="square" lIns="34275" tIns="34275" rIns="34275" bIns="34275" anchor="t" anchorCtr="0">
            <a:noAutofit/>
          </a:bodyPr>
          <a:lstStyle>
            <a:lvl1pPr marL="457200" lvl="0" indent="-317500" algn="l">
              <a:lnSpc>
                <a:spcPct val="100000"/>
              </a:lnSpc>
              <a:spcBef>
                <a:spcPts val="500"/>
              </a:spcBef>
              <a:spcAft>
                <a:spcPts val="0"/>
              </a:spcAft>
              <a:buClr>
                <a:srgbClr val="404040"/>
              </a:buClr>
              <a:buSzPts val="1400"/>
              <a:buChar char="•"/>
              <a:defRPr/>
            </a:lvl1pPr>
            <a:lvl2pPr marL="914400" lvl="1" indent="-317500" algn="l">
              <a:lnSpc>
                <a:spcPct val="100000"/>
              </a:lnSpc>
              <a:spcBef>
                <a:spcPts val="500"/>
              </a:spcBef>
              <a:spcAft>
                <a:spcPts val="0"/>
              </a:spcAft>
              <a:buClr>
                <a:srgbClr val="404040"/>
              </a:buClr>
              <a:buSzPts val="1400"/>
              <a:buChar char="•"/>
              <a:defRPr/>
            </a:lvl2pPr>
            <a:lvl3pPr marL="1371600" lvl="2" indent="-317500" algn="l">
              <a:lnSpc>
                <a:spcPct val="100000"/>
              </a:lnSpc>
              <a:spcBef>
                <a:spcPts val="500"/>
              </a:spcBef>
              <a:spcAft>
                <a:spcPts val="0"/>
              </a:spcAft>
              <a:buClr>
                <a:srgbClr val="404040"/>
              </a:buClr>
              <a:buSzPts val="1400"/>
              <a:buChar char="•"/>
              <a:defRPr/>
            </a:lvl3pPr>
            <a:lvl4pPr marL="1828800" lvl="3" indent="-317500" algn="l">
              <a:lnSpc>
                <a:spcPct val="100000"/>
              </a:lnSpc>
              <a:spcBef>
                <a:spcPts val="500"/>
              </a:spcBef>
              <a:spcAft>
                <a:spcPts val="0"/>
              </a:spcAft>
              <a:buClr>
                <a:srgbClr val="404040"/>
              </a:buClr>
              <a:buSzPts val="1400"/>
              <a:buChar char="•"/>
              <a:defRPr/>
            </a:lvl4pPr>
            <a:lvl5pPr marL="2286000" lvl="4" indent="-317500" algn="l">
              <a:lnSpc>
                <a:spcPct val="100000"/>
              </a:lnSpc>
              <a:spcBef>
                <a:spcPts val="500"/>
              </a:spcBef>
              <a:spcAft>
                <a:spcPts val="0"/>
              </a:spcAft>
              <a:buClr>
                <a:srgbClr val="404040"/>
              </a:buClr>
              <a:buSzPts val="1400"/>
              <a:buChar char="•"/>
              <a:defRPr/>
            </a:lvl5pPr>
            <a:lvl6pPr marL="2743200" lvl="5" indent="-317500" algn="l">
              <a:lnSpc>
                <a:spcPct val="100000"/>
              </a:lnSpc>
              <a:spcBef>
                <a:spcPts val="500"/>
              </a:spcBef>
              <a:spcAft>
                <a:spcPts val="0"/>
              </a:spcAft>
              <a:buClr>
                <a:srgbClr val="404040"/>
              </a:buClr>
              <a:buSzPts val="1400"/>
              <a:buChar char="•"/>
              <a:defRPr/>
            </a:lvl6pPr>
            <a:lvl7pPr marL="3200400" lvl="6" indent="-317500" algn="l">
              <a:lnSpc>
                <a:spcPct val="100000"/>
              </a:lnSpc>
              <a:spcBef>
                <a:spcPts val="500"/>
              </a:spcBef>
              <a:spcAft>
                <a:spcPts val="0"/>
              </a:spcAft>
              <a:buClr>
                <a:srgbClr val="404040"/>
              </a:buClr>
              <a:buSzPts val="1400"/>
              <a:buChar char="•"/>
              <a:defRPr/>
            </a:lvl7pPr>
            <a:lvl8pPr marL="3657600" lvl="7" indent="-317500" algn="l">
              <a:lnSpc>
                <a:spcPct val="100000"/>
              </a:lnSpc>
              <a:spcBef>
                <a:spcPts val="500"/>
              </a:spcBef>
              <a:spcAft>
                <a:spcPts val="0"/>
              </a:spcAft>
              <a:buClr>
                <a:srgbClr val="404040"/>
              </a:buClr>
              <a:buSzPts val="1400"/>
              <a:buChar char="•"/>
              <a:defRPr/>
            </a:lvl8pPr>
            <a:lvl9pPr marL="4114800" lvl="8" indent="-317500" algn="l">
              <a:lnSpc>
                <a:spcPct val="100000"/>
              </a:lnSpc>
              <a:spcBef>
                <a:spcPts val="500"/>
              </a:spcBef>
              <a:spcAft>
                <a:spcPts val="0"/>
              </a:spcAft>
              <a:buClr>
                <a:srgbClr val="404040"/>
              </a:buClr>
              <a:buSzPts val="1400"/>
              <a:buChar char="•"/>
              <a:defRPr/>
            </a:lvl9pPr>
          </a:lstStyle>
          <a:p>
            <a:endParaRPr/>
          </a:p>
        </p:txBody>
      </p:sp>
      <p:sp>
        <p:nvSpPr>
          <p:cNvPr id="29" name="Google Shape;29;p5"/>
          <p:cNvSpPr txBox="1">
            <a:spLocks noGrp="1"/>
          </p:cNvSpPr>
          <p:nvPr>
            <p:ph type="sldNum" idx="12"/>
          </p:nvPr>
        </p:nvSpPr>
        <p:spPr>
          <a:xfrm>
            <a:off x="6358918" y="4668704"/>
            <a:ext cx="194100" cy="197100"/>
          </a:xfrm>
          <a:prstGeom prst="rect">
            <a:avLst/>
          </a:prstGeom>
          <a:noFill/>
          <a:ln>
            <a:noFill/>
          </a:ln>
        </p:spPr>
        <p:txBody>
          <a:bodyPr spcFirstLastPara="1" wrap="square" lIns="34275" tIns="34275" rIns="34275" bIns="34275" anchor="ctr" anchorCtr="0">
            <a:noAutofit/>
          </a:bodyPr>
          <a:lstStyle>
            <a:lvl1pPr marL="0" marR="0" lvl="0" indent="0" algn="r">
              <a:lnSpc>
                <a:spcPct val="100000"/>
              </a:lnSpc>
              <a:spcBef>
                <a:spcPts val="0"/>
              </a:spcBef>
              <a:spcAft>
                <a:spcPts val="0"/>
              </a:spcAft>
              <a:buClr>
                <a:srgbClr val="FFFFFF"/>
              </a:buClr>
              <a:buSzPts val="800"/>
              <a:buFont typeface="Calibri"/>
              <a:buNone/>
              <a:defRPr sz="9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800"/>
              <a:buFont typeface="Calibri"/>
              <a:buNone/>
              <a:defRPr sz="9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800"/>
              <a:buFont typeface="Calibri"/>
              <a:buNone/>
              <a:defRPr sz="9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800"/>
              <a:buFont typeface="Calibri"/>
              <a:buNone/>
              <a:defRPr sz="9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800"/>
              <a:buFont typeface="Calibri"/>
              <a:buNone/>
              <a:defRPr sz="9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800"/>
              <a:buFont typeface="Calibri"/>
              <a:buNone/>
              <a:defRPr sz="9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800"/>
              <a:buFont typeface="Calibri"/>
              <a:buNone/>
              <a:defRPr sz="9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800"/>
              <a:buFont typeface="Calibri"/>
              <a:buNone/>
              <a:defRPr sz="9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800"/>
              <a:buFont typeface="Calibri"/>
              <a:buNone/>
              <a:defRPr sz="9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0" name="Google Shape;30;p5"/>
          <p:cNvSpPr txBox="1"/>
          <p:nvPr/>
        </p:nvSpPr>
        <p:spPr>
          <a:xfrm>
            <a:off x="8949720" y="4974097"/>
            <a:ext cx="194100" cy="197100"/>
          </a:xfrm>
          <a:prstGeom prst="rect">
            <a:avLst/>
          </a:prstGeom>
          <a:noFill/>
          <a:ln>
            <a:noFill/>
          </a:ln>
        </p:spPr>
        <p:txBody>
          <a:bodyPr spcFirstLastPara="1" wrap="square" lIns="34275" tIns="34275" rIns="34275" bIns="34275" anchor="ctr" anchorCtr="0">
            <a:noAutofit/>
          </a:bodyPr>
          <a:lstStyle/>
          <a:p>
            <a:pPr marL="0" marR="0" lvl="0" indent="0" algn="r" rtl="0">
              <a:lnSpc>
                <a:spcPct val="100000"/>
              </a:lnSpc>
              <a:spcBef>
                <a:spcPts val="0"/>
              </a:spcBef>
              <a:spcAft>
                <a:spcPts val="0"/>
              </a:spcAft>
              <a:buClr>
                <a:srgbClr val="FFFFFF"/>
              </a:buClr>
              <a:buSzPts val="800"/>
              <a:buFont typeface="Calibri"/>
              <a:buNone/>
            </a:pPr>
            <a:fld id="{00000000-1234-1234-1234-123412341234}" type="slidenum">
              <a:rPr lang="en" sz="800" b="0" i="0" u="none" strike="noStrike" cap="none">
                <a:solidFill>
                  <a:srgbClr val="FFFFFF"/>
                </a:solidFill>
                <a:latin typeface="Calibri"/>
                <a:ea typeface="Calibri"/>
                <a:cs typeface="Calibri"/>
                <a:sym typeface="Calibri"/>
              </a:rPr>
              <a:t>‹#›</a:t>
            </a:fld>
            <a:endParaRPr sz="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283265" y="204127"/>
            <a:ext cx="8572500" cy="7320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193B6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6"/>
          <p:cNvSpPr txBox="1">
            <a:spLocks noGrp="1"/>
          </p:cNvSpPr>
          <p:nvPr>
            <p:ph type="body" idx="1"/>
          </p:nvPr>
        </p:nvSpPr>
        <p:spPr>
          <a:xfrm>
            <a:off x="283265" y="1285811"/>
            <a:ext cx="8572500" cy="2921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595959"/>
              </a:buClr>
              <a:buSzPts val="1400"/>
              <a:buChar char="•"/>
              <a:defRPr/>
            </a:lvl1pPr>
            <a:lvl2pPr marL="914400" lvl="1" indent="-317500" algn="l">
              <a:lnSpc>
                <a:spcPct val="90000"/>
              </a:lnSpc>
              <a:spcBef>
                <a:spcPts val="400"/>
              </a:spcBef>
              <a:spcAft>
                <a:spcPts val="0"/>
              </a:spcAft>
              <a:buClr>
                <a:srgbClr val="595959"/>
              </a:buClr>
              <a:buSzPts val="1400"/>
              <a:buChar char="•"/>
              <a:defRPr/>
            </a:lvl2pPr>
            <a:lvl3pPr marL="1371600" lvl="2" indent="-317500" algn="l">
              <a:lnSpc>
                <a:spcPct val="90000"/>
              </a:lnSpc>
              <a:spcBef>
                <a:spcPts val="4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 name="Google Shape;34;p6"/>
          <p:cNvSpPr txBox="1">
            <a:spLocks noGrp="1"/>
          </p:cNvSpPr>
          <p:nvPr>
            <p:ph type="ftr" idx="11"/>
          </p:nvPr>
        </p:nvSpPr>
        <p:spPr>
          <a:xfrm>
            <a:off x="2474440" y="4757995"/>
            <a:ext cx="36405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9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6"/>
          <p:cNvSpPr txBox="1">
            <a:spLocks noGrp="1"/>
          </p:cNvSpPr>
          <p:nvPr>
            <p:ph type="sldNum" idx="12"/>
          </p:nvPr>
        </p:nvSpPr>
        <p:spPr>
          <a:xfrm>
            <a:off x="6798365" y="4757995"/>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7"/>
          <p:cNvSpPr txBox="1">
            <a:spLocks noGrp="1"/>
          </p:cNvSpPr>
          <p:nvPr>
            <p:ph type="ftr" idx="11"/>
          </p:nvPr>
        </p:nvSpPr>
        <p:spPr>
          <a:xfrm>
            <a:off x="2474440" y="4757995"/>
            <a:ext cx="36405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9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 name="Google Shape;38;p7"/>
          <p:cNvSpPr txBox="1">
            <a:spLocks noGrp="1"/>
          </p:cNvSpPr>
          <p:nvPr>
            <p:ph type="sldNum" idx="12"/>
          </p:nvPr>
        </p:nvSpPr>
        <p:spPr>
          <a:xfrm>
            <a:off x="6798365" y="4757995"/>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39"/>
        <p:cNvGrpSpPr/>
        <p:nvPr/>
      </p:nvGrpSpPr>
      <p:grpSpPr>
        <a:xfrm>
          <a:off x="0" y="0"/>
          <a:ext cx="0" cy="0"/>
          <a:chOff x="0" y="0"/>
          <a:chExt cx="0" cy="0"/>
        </a:xfrm>
      </p:grpSpPr>
      <p:pic>
        <p:nvPicPr>
          <p:cNvPr id="40" name="Google Shape;40;p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1" name="Google Shape;41;p8"/>
          <p:cNvSpPr txBox="1">
            <a:spLocks noGrp="1"/>
          </p:cNvSpPr>
          <p:nvPr>
            <p:ph type="title"/>
          </p:nvPr>
        </p:nvSpPr>
        <p:spPr>
          <a:xfrm>
            <a:off x="392197" y="1362333"/>
            <a:ext cx="3704100" cy="8991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lt1"/>
              </a:buClr>
              <a:buSzPts val="3800"/>
              <a:buFont typeface="Georgia"/>
              <a:buNone/>
              <a:defRPr sz="3800">
                <a:solidFill>
                  <a:schemeClr val="lt1"/>
                </a:solidFill>
                <a:latin typeface="Georgia"/>
                <a:ea typeface="Georgia"/>
                <a:cs typeface="Georgia"/>
                <a:sym typeface="Georgia"/>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42"/>
        <p:cNvGrpSpPr/>
        <p:nvPr/>
      </p:nvGrpSpPr>
      <p:grpSpPr>
        <a:xfrm>
          <a:off x="0" y="0"/>
          <a:ext cx="0" cy="0"/>
          <a:chOff x="0" y="0"/>
          <a:chExt cx="0" cy="0"/>
        </a:xfrm>
      </p:grpSpPr>
      <p:sp>
        <p:nvSpPr>
          <p:cNvPr id="43" name="Google Shape;43;p9"/>
          <p:cNvSpPr txBox="1">
            <a:spLocks noGrp="1"/>
          </p:cNvSpPr>
          <p:nvPr>
            <p:ph type="ftr" idx="11"/>
          </p:nvPr>
        </p:nvSpPr>
        <p:spPr>
          <a:xfrm>
            <a:off x="2474440" y="4757995"/>
            <a:ext cx="36405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9"/>
          <p:cNvSpPr txBox="1">
            <a:spLocks noGrp="1"/>
          </p:cNvSpPr>
          <p:nvPr>
            <p:ph type="sldNum" idx="12"/>
          </p:nvPr>
        </p:nvSpPr>
        <p:spPr>
          <a:xfrm>
            <a:off x="6798365" y="4757995"/>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45" name="Google Shape;45;p9"/>
          <p:cNvPicPr preferRelativeResize="0"/>
          <p:nvPr/>
        </p:nvPicPr>
        <p:blipFill rotWithShape="1">
          <a:blip r:embed="rId2">
            <a:alphaModFix/>
          </a:blip>
          <a:srcRect/>
          <a:stretch/>
        </p:blipFill>
        <p:spPr>
          <a:xfrm>
            <a:off x="0" y="1"/>
            <a:ext cx="9144000" cy="5143498"/>
          </a:xfrm>
          <a:prstGeom prst="rect">
            <a:avLst/>
          </a:prstGeom>
          <a:noFill/>
          <a:ln>
            <a:noFill/>
          </a:ln>
        </p:spPr>
      </p:pic>
      <p:sp>
        <p:nvSpPr>
          <p:cNvPr id="46" name="Google Shape;46;p9"/>
          <p:cNvSpPr txBox="1">
            <a:spLocks noGrp="1"/>
          </p:cNvSpPr>
          <p:nvPr>
            <p:ph type="body" idx="1"/>
          </p:nvPr>
        </p:nvSpPr>
        <p:spPr>
          <a:xfrm>
            <a:off x="0" y="3823906"/>
            <a:ext cx="9144000" cy="726600"/>
          </a:xfrm>
          <a:prstGeom prst="rect">
            <a:avLst/>
          </a:prstGeom>
          <a:noFill/>
          <a:ln>
            <a:noFill/>
          </a:ln>
        </p:spPr>
        <p:txBody>
          <a:bodyPr spcFirstLastPara="1" wrap="square" lIns="68575" tIns="34275" rIns="68575" bIns="34275" anchor="t" anchorCtr="0">
            <a:noAutofit/>
          </a:bodyPr>
          <a:lstStyle>
            <a:lvl1pPr marL="457200" lvl="0" indent="-228600" algn="ctr">
              <a:lnSpc>
                <a:spcPct val="90000"/>
              </a:lnSpc>
              <a:spcBef>
                <a:spcPts val="800"/>
              </a:spcBef>
              <a:spcAft>
                <a:spcPts val="0"/>
              </a:spcAft>
              <a:buClr>
                <a:schemeClr val="lt1"/>
              </a:buClr>
              <a:buSzPts val="4500"/>
              <a:buNone/>
              <a:defRPr sz="4500" i="1">
                <a:solidFill>
                  <a:schemeClr val="lt1"/>
                </a:solidFill>
                <a:latin typeface="Georgia"/>
                <a:ea typeface="Georgia"/>
                <a:cs typeface="Georgia"/>
                <a:sym typeface="Georgia"/>
              </a:defRPr>
            </a:lvl1pPr>
            <a:lvl2pPr marL="914400" lvl="1" indent="-228600" algn="l">
              <a:lnSpc>
                <a:spcPct val="90000"/>
              </a:lnSpc>
              <a:spcBef>
                <a:spcPts val="400"/>
              </a:spcBef>
              <a:spcAft>
                <a:spcPts val="0"/>
              </a:spcAft>
              <a:buClr>
                <a:srgbClr val="595959"/>
              </a:buClr>
              <a:buSzPts val="2100"/>
              <a:buNone/>
              <a:defRPr sz="2100"/>
            </a:lvl2pPr>
            <a:lvl3pPr marL="1371600" lvl="2" indent="-228600" algn="l">
              <a:lnSpc>
                <a:spcPct val="90000"/>
              </a:lnSpc>
              <a:spcBef>
                <a:spcPts val="400"/>
              </a:spcBef>
              <a:spcAft>
                <a:spcPts val="0"/>
              </a:spcAft>
              <a:buClr>
                <a:srgbClr val="595959"/>
              </a:buClr>
              <a:buSzPts val="1800"/>
              <a:buNone/>
              <a:defRPr sz="1800"/>
            </a:lvl3pPr>
            <a:lvl4pPr marL="1828800" lvl="3" indent="-228600" algn="l">
              <a:lnSpc>
                <a:spcPct val="90000"/>
              </a:lnSpc>
              <a:spcBef>
                <a:spcPts val="400"/>
              </a:spcBef>
              <a:spcAft>
                <a:spcPts val="0"/>
              </a:spcAft>
              <a:buClr>
                <a:srgbClr val="595959"/>
              </a:buClr>
              <a:buSzPts val="1500"/>
              <a:buNone/>
              <a:defRPr sz="1500"/>
            </a:lvl4pPr>
            <a:lvl5pPr marL="2286000" lvl="4" indent="-228600" algn="l">
              <a:lnSpc>
                <a:spcPct val="90000"/>
              </a:lnSpc>
              <a:spcBef>
                <a:spcPts val="400"/>
              </a:spcBef>
              <a:spcAft>
                <a:spcPts val="0"/>
              </a:spcAft>
              <a:buClr>
                <a:srgbClr val="595959"/>
              </a:buClr>
              <a:buSzPts val="1500"/>
              <a:buNone/>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283265" y="204127"/>
            <a:ext cx="8572500" cy="7320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193B6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10"/>
          <p:cNvSpPr txBox="1">
            <a:spLocks noGrp="1"/>
          </p:cNvSpPr>
          <p:nvPr>
            <p:ph type="ftr" idx="11"/>
          </p:nvPr>
        </p:nvSpPr>
        <p:spPr>
          <a:xfrm>
            <a:off x="2474440" y="4757995"/>
            <a:ext cx="36405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9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10"/>
          <p:cNvSpPr txBox="1">
            <a:spLocks noGrp="1"/>
          </p:cNvSpPr>
          <p:nvPr>
            <p:ph type="sldNum" idx="12"/>
          </p:nvPr>
        </p:nvSpPr>
        <p:spPr>
          <a:xfrm>
            <a:off x="6798365" y="4757995"/>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5">
            <a:alphaModFix amt="10000"/>
          </a:blip>
          <a:srcRect/>
          <a:stretch/>
        </p:blipFill>
        <p:spPr>
          <a:xfrm>
            <a:off x="5162550" y="642343"/>
            <a:ext cx="3981450" cy="4057649"/>
          </a:xfrm>
          <a:prstGeom prst="rect">
            <a:avLst/>
          </a:prstGeom>
          <a:noFill/>
          <a:ln>
            <a:noFill/>
          </a:ln>
        </p:spPr>
      </p:pic>
      <p:sp>
        <p:nvSpPr>
          <p:cNvPr id="7" name="Google Shape;7;p1"/>
          <p:cNvSpPr/>
          <p:nvPr/>
        </p:nvSpPr>
        <p:spPr>
          <a:xfrm>
            <a:off x="2340664" y="4632722"/>
            <a:ext cx="6803400" cy="510900"/>
          </a:xfrm>
          <a:prstGeom prst="rect">
            <a:avLst/>
          </a:prstGeom>
          <a:solidFill>
            <a:srgbClr val="193B6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 name="Google Shape;8;p1"/>
          <p:cNvSpPr txBox="1">
            <a:spLocks noGrp="1"/>
          </p:cNvSpPr>
          <p:nvPr>
            <p:ph type="title"/>
          </p:nvPr>
        </p:nvSpPr>
        <p:spPr>
          <a:xfrm>
            <a:off x="283265" y="204127"/>
            <a:ext cx="8572500" cy="7320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rgbClr val="193B62"/>
              </a:buClr>
              <a:buSzPts val="3300"/>
              <a:buFont typeface="Georgia"/>
              <a:buNone/>
              <a:defRPr sz="3300" b="0" i="0" u="none" strike="noStrike" cap="none">
                <a:solidFill>
                  <a:srgbClr val="193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 name="Google Shape;9;p1"/>
          <p:cNvSpPr txBox="1">
            <a:spLocks noGrp="1"/>
          </p:cNvSpPr>
          <p:nvPr>
            <p:ph type="body" idx="1"/>
          </p:nvPr>
        </p:nvSpPr>
        <p:spPr>
          <a:xfrm>
            <a:off x="283265" y="1285811"/>
            <a:ext cx="8572500" cy="292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595959"/>
              </a:buClr>
              <a:buSzPts val="2100"/>
              <a:buFont typeface="Arial"/>
              <a:buChar char="•"/>
              <a:defRPr sz="2100" b="0" i="0" u="none" strike="noStrike" cap="none">
                <a:solidFill>
                  <a:srgbClr val="595959"/>
                </a:solidFill>
                <a:latin typeface="Arial"/>
                <a:ea typeface="Arial"/>
                <a:cs typeface="Arial"/>
                <a:sym typeface="Arial"/>
              </a:defRPr>
            </a:lvl1pPr>
            <a:lvl2pPr marL="914400" marR="0" lvl="1" indent="-342900" algn="l" rtl="0">
              <a:lnSpc>
                <a:spcPct val="90000"/>
              </a:lnSpc>
              <a:spcBef>
                <a:spcPts val="40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4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ftr" idx="11"/>
          </p:nvPr>
        </p:nvSpPr>
        <p:spPr>
          <a:xfrm>
            <a:off x="2474440" y="4757995"/>
            <a:ext cx="36405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sldNum" idx="12"/>
          </p:nvPr>
        </p:nvSpPr>
        <p:spPr>
          <a:xfrm>
            <a:off x="6798365" y="4757995"/>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12" name="Google Shape;12;p1"/>
          <p:cNvPicPr preferRelativeResize="0"/>
          <p:nvPr/>
        </p:nvPicPr>
        <p:blipFill rotWithShape="1">
          <a:blip r:embed="rId16">
            <a:alphaModFix/>
          </a:blip>
          <a:srcRect/>
          <a:stretch/>
        </p:blipFill>
        <p:spPr>
          <a:xfrm>
            <a:off x="200450" y="4423010"/>
            <a:ext cx="1590675" cy="5810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20.jp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20.jpg"/><Relationship Id="rId5" Type="http://schemas.openxmlformats.org/officeDocument/2006/relationships/image" Target="../media/image22.jp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20.jpg"/><Relationship Id="rId5" Type="http://schemas.openxmlformats.org/officeDocument/2006/relationships/image" Target="../media/image22.jp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20.jpg"/><Relationship Id="rId5" Type="http://schemas.openxmlformats.org/officeDocument/2006/relationships/image" Target="../media/image22.jp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20.jpg"/><Relationship Id="rId5" Type="http://schemas.openxmlformats.org/officeDocument/2006/relationships/image" Target="../media/image22.jp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20.jpg"/><Relationship Id="rId5" Type="http://schemas.openxmlformats.org/officeDocument/2006/relationships/image" Target="../media/image22.jp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20.jpg"/><Relationship Id="rId5" Type="http://schemas.openxmlformats.org/officeDocument/2006/relationships/image" Target="../media/image22.jp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20.jpg"/><Relationship Id="rId5" Type="http://schemas.openxmlformats.org/officeDocument/2006/relationships/image" Target="../media/image22.jp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6.xml"/><Relationship Id="rId1" Type="http://schemas.openxmlformats.org/officeDocument/2006/relationships/slideLayout" Target="../slideLayouts/slideLayout5.xml"/><Relationship Id="rId4" Type="http://schemas.openxmlformats.org/officeDocument/2006/relationships/hyperlink" Target="https://seamlessaccess.org/work"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ctrTitle"/>
          </p:nvPr>
        </p:nvSpPr>
        <p:spPr>
          <a:xfrm>
            <a:off x="390075" y="448625"/>
            <a:ext cx="5353500" cy="17907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0FFE7"/>
              </a:buClr>
              <a:buSzPts val="4800"/>
              <a:buFont typeface="Georgia"/>
              <a:buNone/>
            </a:pPr>
            <a:r>
              <a:rPr lang="en" b="1"/>
              <a:t>Introduction to</a:t>
            </a:r>
            <a:endParaRPr b="1"/>
          </a:p>
          <a:p>
            <a:pPr marL="0" lvl="0" indent="0" algn="l" rtl="0">
              <a:lnSpc>
                <a:spcPct val="90000"/>
              </a:lnSpc>
              <a:spcBef>
                <a:spcPts val="0"/>
              </a:spcBef>
              <a:spcAft>
                <a:spcPts val="0"/>
              </a:spcAft>
              <a:buClr>
                <a:srgbClr val="00FFE7"/>
              </a:buClr>
              <a:buSzPts val="4800"/>
              <a:buFont typeface="Georgia"/>
              <a:buNone/>
            </a:pPr>
            <a:r>
              <a:rPr lang="en" b="1"/>
              <a:t>Seamless Access</a:t>
            </a:r>
            <a:endParaRPr/>
          </a:p>
        </p:txBody>
      </p:sp>
      <p:sp>
        <p:nvSpPr>
          <p:cNvPr id="76" name="Google Shape;76;p15"/>
          <p:cNvSpPr txBox="1">
            <a:spLocks noGrp="1"/>
          </p:cNvSpPr>
          <p:nvPr>
            <p:ph type="subTitle" idx="1"/>
          </p:nvPr>
        </p:nvSpPr>
        <p:spPr>
          <a:xfrm>
            <a:off x="311700" y="2834125"/>
            <a:ext cx="6106800" cy="1014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800"/>
              </a:spcBef>
              <a:spcAft>
                <a:spcPts val="0"/>
              </a:spcAft>
              <a:buSzPts val="1800"/>
              <a:buNone/>
            </a:pPr>
            <a:r>
              <a:rPr lang="en" sz="2800"/>
              <a:t>Delivering a simpler, privacy-</a:t>
            </a:r>
            <a:endParaRPr sz="2800"/>
          </a:p>
          <a:p>
            <a:pPr marL="0" lvl="0" indent="0" algn="l" rtl="0">
              <a:lnSpc>
                <a:spcPct val="90000"/>
              </a:lnSpc>
              <a:spcBef>
                <a:spcPts val="800"/>
              </a:spcBef>
              <a:spcAft>
                <a:spcPts val="0"/>
              </a:spcAft>
              <a:buSzPts val="1800"/>
              <a:buNone/>
            </a:pPr>
            <a:r>
              <a:rPr lang="en" sz="2800"/>
              <a:t>preserving access experience</a:t>
            </a:r>
            <a:endParaRPr sz="2800"/>
          </a:p>
        </p:txBody>
      </p:sp>
      <p:sp>
        <p:nvSpPr>
          <p:cNvPr id="77" name="Google Shape;77;p15"/>
          <p:cNvSpPr txBox="1"/>
          <p:nvPr/>
        </p:nvSpPr>
        <p:spPr>
          <a:xfrm>
            <a:off x="966925" y="4149725"/>
            <a:ext cx="7338000" cy="85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body" idx="1"/>
          </p:nvPr>
        </p:nvSpPr>
        <p:spPr>
          <a:xfrm>
            <a:off x="311700" y="1152475"/>
            <a:ext cx="8520600" cy="3091279"/>
          </a:xfrm>
          <a:prstGeom prst="rect">
            <a:avLst/>
          </a:prstGeom>
          <a:noFill/>
          <a:ln>
            <a:noFill/>
          </a:ln>
        </p:spPr>
        <p:txBody>
          <a:bodyPr spcFirstLastPara="1" wrap="square" lIns="68575" tIns="34275" rIns="68575" bIns="34275" anchor="t" anchorCtr="0">
            <a:noAutofit/>
          </a:bodyPr>
          <a:lstStyle/>
          <a:p>
            <a:pPr marL="457200" lvl="0" indent="-361950" algn="l" rtl="0">
              <a:lnSpc>
                <a:spcPct val="90000"/>
              </a:lnSpc>
              <a:spcBef>
                <a:spcPts val="1000"/>
              </a:spcBef>
              <a:spcAft>
                <a:spcPts val="400"/>
              </a:spcAft>
              <a:buSzPts val="2100"/>
              <a:buChar char="•"/>
            </a:pPr>
            <a:r>
              <a:rPr lang="en" dirty="0"/>
              <a:t>Community-driven effort to enable seamless access</a:t>
            </a:r>
            <a:endParaRPr dirty="0"/>
          </a:p>
          <a:p>
            <a:pPr marL="457200" lvl="0" indent="-361950" algn="l" rtl="0">
              <a:lnSpc>
                <a:spcPct val="90000"/>
              </a:lnSpc>
              <a:spcBef>
                <a:spcPts val="1000"/>
              </a:spcBef>
              <a:spcAft>
                <a:spcPts val="400"/>
              </a:spcAft>
              <a:buSzPts val="2100"/>
              <a:buChar char="•"/>
            </a:pPr>
            <a:r>
              <a:rPr lang="en" dirty="0"/>
              <a:t>5 founding organizations (to date):</a:t>
            </a:r>
            <a:endParaRPr dirty="0"/>
          </a:p>
          <a:p>
            <a:pPr marL="457200" lvl="0" indent="-361950" algn="l" rtl="0">
              <a:lnSpc>
                <a:spcPct val="90000"/>
              </a:lnSpc>
              <a:spcBef>
                <a:spcPts val="1000"/>
              </a:spcBef>
              <a:spcAft>
                <a:spcPts val="400"/>
              </a:spcAft>
              <a:buSzPts val="2100"/>
              <a:buChar char="•"/>
            </a:pPr>
            <a:endParaRPr lang="en" dirty="0"/>
          </a:p>
          <a:p>
            <a:pPr marL="457200" lvl="0" indent="-361950" algn="l" rtl="0">
              <a:lnSpc>
                <a:spcPct val="90000"/>
              </a:lnSpc>
              <a:spcBef>
                <a:spcPts val="1000"/>
              </a:spcBef>
              <a:spcAft>
                <a:spcPts val="400"/>
              </a:spcAft>
              <a:buSzPts val="2100"/>
              <a:buChar char="•"/>
            </a:pPr>
            <a:endParaRPr lang="en" dirty="0"/>
          </a:p>
          <a:p>
            <a:pPr marL="457200" lvl="0" indent="-361950" algn="l" rtl="0">
              <a:lnSpc>
                <a:spcPct val="90000"/>
              </a:lnSpc>
              <a:spcBef>
                <a:spcPts val="1000"/>
              </a:spcBef>
              <a:spcAft>
                <a:spcPts val="400"/>
              </a:spcAft>
              <a:buSzPts val="2100"/>
              <a:buChar char="•"/>
            </a:pPr>
            <a:r>
              <a:rPr lang="en" dirty="0"/>
              <a:t>The operational successor to the RA21 project</a:t>
            </a:r>
            <a:endParaRPr dirty="0"/>
          </a:p>
          <a:p>
            <a:pPr marL="457200" lvl="0" indent="-361950" algn="l" rtl="0">
              <a:lnSpc>
                <a:spcPct val="90000"/>
              </a:lnSpc>
              <a:spcBef>
                <a:spcPts val="1000"/>
              </a:spcBef>
              <a:spcAft>
                <a:spcPts val="400"/>
              </a:spcAft>
              <a:buSzPts val="2100"/>
              <a:buChar char="•"/>
            </a:pPr>
            <a:r>
              <a:rPr lang="en" dirty="0"/>
              <a:t>Deliverables: an operational service + best practices / standards</a:t>
            </a:r>
            <a:endParaRPr dirty="0"/>
          </a:p>
        </p:txBody>
      </p:sp>
      <p:sp>
        <p:nvSpPr>
          <p:cNvPr id="134" name="Google Shape;134;p24"/>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What is SeamlessAccess?</a:t>
            </a:r>
            <a:endParaRPr/>
          </a:p>
        </p:txBody>
      </p:sp>
      <p:grpSp>
        <p:nvGrpSpPr>
          <p:cNvPr id="2" name="Group 1">
            <a:extLst>
              <a:ext uri="{FF2B5EF4-FFF2-40B4-BE49-F238E27FC236}">
                <a16:creationId xmlns:a16="http://schemas.microsoft.com/office/drawing/2014/main" id="{52375546-AE57-48D5-976D-4D462B2DA03B}"/>
              </a:ext>
            </a:extLst>
          </p:cNvPr>
          <p:cNvGrpSpPr/>
          <p:nvPr/>
        </p:nvGrpSpPr>
        <p:grpSpPr>
          <a:xfrm>
            <a:off x="176801" y="2175124"/>
            <a:ext cx="8843086" cy="857355"/>
            <a:chOff x="176801" y="2175124"/>
            <a:chExt cx="8843086" cy="857355"/>
          </a:xfrm>
        </p:grpSpPr>
        <p:pic>
          <p:nvPicPr>
            <p:cNvPr id="5" name="Picture 4" descr="Image result for internet2 logo">
              <a:extLst>
                <a:ext uri="{FF2B5EF4-FFF2-40B4-BE49-F238E27FC236}">
                  <a16:creationId xmlns:a16="http://schemas.microsoft.com/office/drawing/2014/main" id="{617A2E99-376D-4A3A-8146-9FEC86A76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7299" y="2175124"/>
              <a:ext cx="1122507" cy="8573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ECBF905-8044-486C-8FC1-4CD7EED598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1162" y="2452891"/>
              <a:ext cx="2258725" cy="3018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icture 5">
              <a:extLst>
                <a:ext uri="{FF2B5EF4-FFF2-40B4-BE49-F238E27FC236}">
                  <a16:creationId xmlns:a16="http://schemas.microsoft.com/office/drawing/2014/main" id="{97354D6A-0204-45DD-ADAF-64449E336AAE}"/>
                </a:ext>
              </a:extLst>
            </p:cNvPr>
            <p:cNvPicPr>
              <a:picLocks noChangeAspect="1"/>
            </p:cNvPicPr>
            <p:nvPr/>
          </p:nvPicPr>
          <p:blipFill>
            <a:blip r:embed="rId5"/>
            <a:stretch>
              <a:fillRect/>
            </a:stretch>
          </p:blipFill>
          <p:spPr>
            <a:xfrm>
              <a:off x="176801" y="2352487"/>
              <a:ext cx="1507205" cy="502628"/>
            </a:xfrm>
            <a:prstGeom prst="rect">
              <a:avLst/>
            </a:prstGeom>
            <a:ln w="12700">
              <a:miter lim="400000"/>
            </a:ln>
          </p:spPr>
        </p:pic>
        <p:pic>
          <p:nvPicPr>
            <p:cNvPr id="8" name="Picture 7" descr="Image result for geant logo">
              <a:extLst>
                <a:ext uri="{FF2B5EF4-FFF2-40B4-BE49-F238E27FC236}">
                  <a16:creationId xmlns:a16="http://schemas.microsoft.com/office/drawing/2014/main" id="{D37D2AC3-8BF5-4385-8B5E-AC70DD5C0A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4515" y="2295943"/>
              <a:ext cx="1612275" cy="6157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E081F2B-E9F8-4BB1-8BDE-C258A8578FD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90315" y="2333196"/>
              <a:ext cx="1980337" cy="54121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524410D2-BCBC-47F9-9805-B4B1A7ED1341}"/>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body" idx="1"/>
          </p:nvPr>
        </p:nvSpPr>
        <p:spPr>
          <a:xfrm>
            <a:off x="311700" y="1152475"/>
            <a:ext cx="8520600" cy="2751300"/>
          </a:xfrm>
          <a:prstGeom prst="rect">
            <a:avLst/>
          </a:prstGeom>
          <a:noFill/>
          <a:ln>
            <a:noFill/>
          </a:ln>
        </p:spPr>
        <p:txBody>
          <a:bodyPr spcFirstLastPara="1" wrap="square" lIns="68575" tIns="34275" rIns="68575" bIns="34275" anchor="t" anchorCtr="0">
            <a:noAutofit/>
          </a:bodyPr>
          <a:lstStyle/>
          <a:p>
            <a:pPr marL="457200" lvl="0" indent="-361950" algn="l" rtl="0">
              <a:lnSpc>
                <a:spcPct val="90000"/>
              </a:lnSpc>
              <a:spcBef>
                <a:spcPts val="1000"/>
              </a:spcBef>
              <a:spcAft>
                <a:spcPts val="400"/>
              </a:spcAft>
              <a:buSzPts val="2100"/>
              <a:buChar char="•"/>
            </a:pPr>
            <a:r>
              <a:rPr lang="en" dirty="0"/>
              <a:t>A full-time implementation team</a:t>
            </a:r>
            <a:endParaRPr dirty="0"/>
          </a:p>
          <a:p>
            <a:pPr marL="457200" lvl="0" indent="-361950" algn="l" rtl="0">
              <a:lnSpc>
                <a:spcPct val="90000"/>
              </a:lnSpc>
              <a:spcBef>
                <a:spcPts val="1000"/>
              </a:spcBef>
              <a:spcAft>
                <a:spcPts val="400"/>
              </a:spcAft>
              <a:buSzPts val="2100"/>
              <a:buChar char="•"/>
            </a:pPr>
            <a:r>
              <a:rPr lang="en" dirty="0"/>
              <a:t>Governance and Advisory committees with representatives from across the stakeholder groups</a:t>
            </a:r>
            <a:endParaRPr dirty="0"/>
          </a:p>
          <a:p>
            <a:pPr marL="457200" lvl="0" indent="-361950" algn="l" rtl="0">
              <a:lnSpc>
                <a:spcPct val="90000"/>
              </a:lnSpc>
              <a:spcBef>
                <a:spcPts val="1000"/>
              </a:spcBef>
              <a:spcAft>
                <a:spcPts val="400"/>
              </a:spcAft>
              <a:buSzPts val="2100"/>
              <a:buChar char="•"/>
            </a:pPr>
            <a:r>
              <a:rPr lang="en" dirty="0"/>
              <a:t>An outreach committee</a:t>
            </a:r>
            <a:endParaRPr dirty="0"/>
          </a:p>
          <a:p>
            <a:pPr marL="457200" lvl="0" indent="-361950" algn="l" rtl="0">
              <a:lnSpc>
                <a:spcPct val="90000"/>
              </a:lnSpc>
              <a:spcBef>
                <a:spcPts val="1000"/>
              </a:spcBef>
              <a:spcAft>
                <a:spcPts val="400"/>
              </a:spcAft>
              <a:buSzPts val="2100"/>
              <a:buChar char="•"/>
            </a:pPr>
            <a:r>
              <a:rPr lang="en" dirty="0"/>
              <a:t>Two cross-industry working groups</a:t>
            </a:r>
            <a:endParaRPr dirty="0"/>
          </a:p>
        </p:txBody>
      </p:sp>
      <p:sp>
        <p:nvSpPr>
          <p:cNvPr id="140" name="Google Shape;140;p25"/>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Who are SeamlessAccess?</a:t>
            </a:r>
            <a:endParaRPr/>
          </a:p>
        </p:txBody>
      </p:sp>
      <p:sp>
        <p:nvSpPr>
          <p:cNvPr id="4" name="TextBox 3">
            <a:extLst>
              <a:ext uri="{FF2B5EF4-FFF2-40B4-BE49-F238E27FC236}">
                <a16:creationId xmlns:a16="http://schemas.microsoft.com/office/drawing/2014/main" id="{6413C413-138E-4911-B038-19EDA1D88576}"/>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5" name="Google Shape;145;p26"/>
          <p:cNvGrpSpPr/>
          <p:nvPr/>
        </p:nvGrpSpPr>
        <p:grpSpPr>
          <a:xfrm>
            <a:off x="267170" y="1102711"/>
            <a:ext cx="8609662" cy="3224142"/>
            <a:chOff x="752" y="-101"/>
            <a:chExt cx="9947616" cy="3515201"/>
          </a:xfrm>
        </p:grpSpPr>
        <p:sp>
          <p:nvSpPr>
            <p:cNvPr id="146" name="Google Shape;146;p26"/>
            <p:cNvSpPr/>
            <p:nvPr/>
          </p:nvSpPr>
          <p:spPr>
            <a:xfrm>
              <a:off x="752" y="0"/>
              <a:ext cx="3240300" cy="3515100"/>
            </a:xfrm>
            <a:prstGeom prst="roundRect">
              <a:avLst>
                <a:gd name="adj" fmla="val 5000"/>
              </a:avLst>
            </a:prstGeom>
            <a:solidFill>
              <a:srgbClr val="2F5496"/>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6"/>
            <p:cNvSpPr txBox="1"/>
            <p:nvPr/>
          </p:nvSpPr>
          <p:spPr>
            <a:xfrm rot="-5400000">
              <a:off x="-1376688" y="1377395"/>
              <a:ext cx="3402900" cy="648000"/>
            </a:xfrm>
            <a:prstGeom prst="rect">
              <a:avLst/>
            </a:prstGeom>
            <a:noFill/>
            <a:ln>
              <a:noFill/>
            </a:ln>
          </p:spPr>
          <p:txBody>
            <a:bodyPr spcFirstLastPara="1" wrap="square" lIns="0" tIns="68575" rIns="88900" bIns="0" anchor="t" anchorCtr="0">
              <a:noAutofit/>
            </a:bodyPr>
            <a:lstStyle/>
            <a:p>
              <a:pPr marL="0" marR="0" lvl="0" indent="0" algn="r" rtl="0">
                <a:lnSpc>
                  <a:spcPct val="90000"/>
                </a:lnSpc>
                <a:spcBef>
                  <a:spcPts val="0"/>
                </a:spcBef>
                <a:spcAft>
                  <a:spcPts val="0"/>
                </a:spcAft>
                <a:buClr>
                  <a:srgbClr val="FFFFFF"/>
                </a:buClr>
                <a:buSzPts val="2000"/>
                <a:buFont typeface="Calibri"/>
                <a:buNone/>
              </a:pPr>
              <a:r>
                <a:rPr lang="en" sz="2000" b="0" i="0" u="none" strike="noStrike" cap="none">
                  <a:solidFill>
                    <a:srgbClr val="FFFFFF"/>
                  </a:solidFill>
                  <a:latin typeface="Calibri"/>
                  <a:ea typeface="Calibri"/>
                  <a:cs typeface="Calibri"/>
                  <a:sym typeface="Calibri"/>
                </a:rPr>
                <a:t>December 2016 – June 2019</a:t>
              </a:r>
              <a:endParaRPr sz="2000" b="0" i="0" u="none" strike="noStrike" cap="none">
                <a:solidFill>
                  <a:srgbClr val="000000"/>
                </a:solidFill>
                <a:latin typeface="Arial"/>
                <a:ea typeface="Arial"/>
                <a:cs typeface="Arial"/>
                <a:sym typeface="Arial"/>
              </a:endParaRPr>
            </a:p>
          </p:txBody>
        </p:sp>
        <p:sp>
          <p:nvSpPr>
            <p:cNvPr id="148" name="Google Shape;148;p26"/>
            <p:cNvSpPr/>
            <p:nvPr/>
          </p:nvSpPr>
          <p:spPr>
            <a:xfrm>
              <a:off x="648802" y="0"/>
              <a:ext cx="2414100" cy="351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6"/>
            <p:cNvSpPr txBox="1"/>
            <p:nvPr/>
          </p:nvSpPr>
          <p:spPr>
            <a:xfrm>
              <a:off x="648802" y="0"/>
              <a:ext cx="2414100" cy="3515100"/>
            </a:xfrm>
            <a:prstGeom prst="rect">
              <a:avLst/>
            </a:prstGeom>
            <a:noFill/>
            <a:ln>
              <a:noFill/>
            </a:ln>
          </p:spPr>
          <p:txBody>
            <a:bodyPr spcFirstLastPara="1" wrap="square" lIns="0" tIns="99425" rIns="0" bIns="0" anchor="t" anchorCtr="0">
              <a:noAutofit/>
            </a:bodyPr>
            <a:lstStyle/>
            <a:p>
              <a:pPr marL="0" marR="0" lvl="0" indent="0" algn="l" rtl="0">
                <a:lnSpc>
                  <a:spcPct val="90000"/>
                </a:lnSpc>
                <a:spcBef>
                  <a:spcPts val="0"/>
                </a:spcBef>
                <a:spcAft>
                  <a:spcPts val="0"/>
                </a:spcAft>
                <a:buClr>
                  <a:srgbClr val="FFFFFF"/>
                </a:buClr>
                <a:buSzPts val="2900"/>
                <a:buFont typeface="Calibri"/>
                <a:buNone/>
              </a:pPr>
              <a:r>
                <a:rPr lang="en" sz="2900" b="0" i="0" u="none" strike="noStrike" cap="none">
                  <a:solidFill>
                    <a:srgbClr val="FFFFFF"/>
                  </a:solidFill>
                  <a:latin typeface="Calibri"/>
                  <a:ea typeface="Calibri"/>
                  <a:cs typeface="Calibri"/>
                  <a:sym typeface="Calibri"/>
                </a:rPr>
                <a:t>Piloting phase  RA21</a:t>
              </a:r>
              <a:endParaRPr sz="1400" b="0" i="0" u="none" strike="noStrike" cap="none">
                <a:solidFill>
                  <a:srgbClr val="000000"/>
                </a:solidFill>
                <a:latin typeface="Arial"/>
                <a:ea typeface="Arial"/>
                <a:cs typeface="Arial"/>
                <a:sym typeface="Arial"/>
              </a:endParaRPr>
            </a:p>
          </p:txBody>
        </p:sp>
        <p:sp>
          <p:nvSpPr>
            <p:cNvPr id="150" name="Google Shape;150;p26"/>
            <p:cNvSpPr/>
            <p:nvPr/>
          </p:nvSpPr>
          <p:spPr>
            <a:xfrm>
              <a:off x="3354410" y="0"/>
              <a:ext cx="3240300" cy="3515100"/>
            </a:xfrm>
            <a:prstGeom prst="roundRect">
              <a:avLst>
                <a:gd name="adj" fmla="val 5000"/>
              </a:avLst>
            </a:prstGeom>
            <a:solidFill>
              <a:srgbClr val="B3C6E7"/>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6"/>
            <p:cNvSpPr txBox="1"/>
            <p:nvPr/>
          </p:nvSpPr>
          <p:spPr>
            <a:xfrm rot="-5400000">
              <a:off x="2237211" y="1117099"/>
              <a:ext cx="2882400" cy="648000"/>
            </a:xfrm>
            <a:prstGeom prst="rect">
              <a:avLst/>
            </a:prstGeom>
            <a:noFill/>
            <a:ln>
              <a:noFill/>
            </a:ln>
          </p:spPr>
          <p:txBody>
            <a:bodyPr spcFirstLastPara="1" wrap="square" lIns="0" tIns="68575" rIns="88900" bIns="0" anchor="t" anchorCtr="0">
              <a:noAutofit/>
            </a:bodyPr>
            <a:lstStyle/>
            <a:p>
              <a:pPr marL="0" marR="0" lvl="0" indent="0" algn="r" rtl="0">
                <a:lnSpc>
                  <a:spcPct val="90000"/>
                </a:lnSpc>
                <a:spcBef>
                  <a:spcPts val="0"/>
                </a:spcBef>
                <a:spcAft>
                  <a:spcPts val="0"/>
                </a:spcAft>
                <a:buClr>
                  <a:srgbClr val="FFFFFF"/>
                </a:buClr>
                <a:buSzPts val="2000"/>
                <a:buFont typeface="Calibri"/>
                <a:buNone/>
              </a:pPr>
              <a:r>
                <a:rPr lang="en" sz="2000" b="0" i="0" u="none" strike="noStrike" cap="none">
                  <a:solidFill>
                    <a:srgbClr val="FFFFFF"/>
                  </a:solidFill>
                  <a:latin typeface="Calibri"/>
                  <a:ea typeface="Calibri"/>
                  <a:cs typeface="Calibri"/>
                  <a:sym typeface="Calibri"/>
                </a:rPr>
                <a:t>July 2019 – June 2020</a:t>
              </a:r>
              <a:endParaRPr sz="2000" b="0" i="0" u="none" strike="noStrike" cap="none">
                <a:solidFill>
                  <a:srgbClr val="000000"/>
                </a:solidFill>
                <a:latin typeface="Arial"/>
                <a:ea typeface="Arial"/>
                <a:cs typeface="Arial"/>
                <a:sym typeface="Arial"/>
              </a:endParaRPr>
            </a:p>
          </p:txBody>
        </p:sp>
        <p:sp>
          <p:nvSpPr>
            <p:cNvPr id="152" name="Google Shape;152;p26"/>
            <p:cNvSpPr/>
            <p:nvPr/>
          </p:nvSpPr>
          <p:spPr>
            <a:xfrm rot="5400000">
              <a:off x="3112290" y="2770728"/>
              <a:ext cx="516642" cy="486037"/>
            </a:xfrm>
            <a:prstGeom prst="flowChartExtract">
              <a:avLst/>
            </a:prstGeom>
            <a:solidFill>
              <a:srgbClr val="FFFFFF"/>
            </a:solidFill>
            <a:ln w="12700" cap="flat" cmpd="sng">
              <a:solidFill>
                <a:srgbClr val="ED7D3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6"/>
            <p:cNvSpPr/>
            <p:nvPr/>
          </p:nvSpPr>
          <p:spPr>
            <a:xfrm>
              <a:off x="4002460" y="0"/>
              <a:ext cx="2414100" cy="351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6"/>
            <p:cNvSpPr txBox="1"/>
            <p:nvPr/>
          </p:nvSpPr>
          <p:spPr>
            <a:xfrm>
              <a:off x="4002460" y="0"/>
              <a:ext cx="2414100" cy="3515100"/>
            </a:xfrm>
            <a:prstGeom prst="rect">
              <a:avLst/>
            </a:prstGeom>
            <a:noFill/>
            <a:ln>
              <a:noFill/>
            </a:ln>
          </p:spPr>
          <p:txBody>
            <a:bodyPr spcFirstLastPara="1" wrap="square" lIns="0" tIns="99425" rIns="0" bIns="0" anchor="t" anchorCtr="0">
              <a:noAutofit/>
            </a:bodyPr>
            <a:lstStyle/>
            <a:p>
              <a:pPr marL="0" marR="0" lvl="0" indent="0" algn="l" rtl="0">
                <a:lnSpc>
                  <a:spcPct val="90000"/>
                </a:lnSpc>
                <a:spcBef>
                  <a:spcPts val="0"/>
                </a:spcBef>
                <a:spcAft>
                  <a:spcPts val="0"/>
                </a:spcAft>
                <a:buClr>
                  <a:srgbClr val="FFFFFF"/>
                </a:buClr>
                <a:buSzPts val="2900"/>
                <a:buFont typeface="Calibri"/>
                <a:buNone/>
              </a:pPr>
              <a:r>
                <a:rPr lang="en" sz="2500" b="0" i="0" u="none" strike="noStrike" cap="none">
                  <a:solidFill>
                    <a:srgbClr val="FFFFFF"/>
                  </a:solidFill>
                  <a:latin typeface="Calibri"/>
                  <a:ea typeface="Calibri"/>
                  <a:cs typeface="Calibri"/>
                  <a:sym typeface="Calibri"/>
                </a:rPr>
                <a:t>SeamlessAccess Beta Phase Operational</a:t>
              </a:r>
              <a:endParaRPr sz="2500" b="0" i="0" u="none" strike="noStrike" cap="none">
                <a:solidFill>
                  <a:srgbClr val="000000"/>
                </a:solidFill>
                <a:latin typeface="Arial"/>
                <a:ea typeface="Arial"/>
                <a:cs typeface="Arial"/>
                <a:sym typeface="Arial"/>
              </a:endParaRPr>
            </a:p>
          </p:txBody>
        </p:sp>
        <p:sp>
          <p:nvSpPr>
            <p:cNvPr id="155" name="Google Shape;155;p26"/>
            <p:cNvSpPr/>
            <p:nvPr/>
          </p:nvSpPr>
          <p:spPr>
            <a:xfrm>
              <a:off x="6708068" y="0"/>
              <a:ext cx="3240300" cy="3515100"/>
            </a:xfrm>
            <a:prstGeom prst="roundRect">
              <a:avLst>
                <a:gd name="adj" fmla="val 5000"/>
              </a:avLst>
            </a:prstGeom>
            <a:solidFill>
              <a:srgbClr val="8DA9DB"/>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6"/>
            <p:cNvSpPr txBox="1"/>
            <p:nvPr/>
          </p:nvSpPr>
          <p:spPr>
            <a:xfrm rot="-5400000">
              <a:off x="5590867" y="1117099"/>
              <a:ext cx="2882400" cy="648000"/>
            </a:xfrm>
            <a:prstGeom prst="rect">
              <a:avLst/>
            </a:prstGeom>
            <a:noFill/>
            <a:ln>
              <a:noFill/>
            </a:ln>
          </p:spPr>
          <p:txBody>
            <a:bodyPr spcFirstLastPara="1" wrap="square" lIns="0" tIns="68575" rIns="88900" bIns="0" anchor="t" anchorCtr="0">
              <a:noAutofit/>
            </a:bodyPr>
            <a:lstStyle/>
            <a:p>
              <a:pPr marL="0" marR="0" lvl="0" indent="0" algn="r" rtl="0">
                <a:lnSpc>
                  <a:spcPct val="90000"/>
                </a:lnSpc>
                <a:spcBef>
                  <a:spcPts val="0"/>
                </a:spcBef>
                <a:spcAft>
                  <a:spcPts val="0"/>
                </a:spcAft>
                <a:buClr>
                  <a:srgbClr val="FFFFFF"/>
                </a:buClr>
                <a:buSzPts val="2000"/>
                <a:buFont typeface="Calibri"/>
                <a:buNone/>
              </a:pPr>
              <a:r>
                <a:rPr lang="en" sz="2000" b="0" i="0" u="none" strike="noStrike" cap="none">
                  <a:solidFill>
                    <a:srgbClr val="FFFFFF"/>
                  </a:solidFill>
                  <a:latin typeface="Calibri"/>
                  <a:ea typeface="Calibri"/>
                  <a:cs typeface="Calibri"/>
                  <a:sym typeface="Calibri"/>
                </a:rPr>
                <a:t>July 2020 - onwards</a:t>
              </a:r>
              <a:endParaRPr sz="2000" b="0" i="0" u="none" strike="noStrike" cap="none">
                <a:solidFill>
                  <a:srgbClr val="000000"/>
                </a:solidFill>
                <a:latin typeface="Arial"/>
                <a:ea typeface="Arial"/>
                <a:cs typeface="Arial"/>
                <a:sym typeface="Arial"/>
              </a:endParaRPr>
            </a:p>
          </p:txBody>
        </p:sp>
        <p:sp>
          <p:nvSpPr>
            <p:cNvPr id="157" name="Google Shape;157;p26"/>
            <p:cNvSpPr/>
            <p:nvPr/>
          </p:nvSpPr>
          <p:spPr>
            <a:xfrm rot="5400000">
              <a:off x="6465948" y="2770728"/>
              <a:ext cx="516642" cy="486037"/>
            </a:xfrm>
            <a:prstGeom prst="flowChartExtract">
              <a:avLst/>
            </a:prstGeom>
            <a:solidFill>
              <a:srgbClr val="FFFFFF"/>
            </a:solidFill>
            <a:ln w="12700" cap="flat" cmpd="sng">
              <a:solidFill>
                <a:srgbClr val="A5A5A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26"/>
            <p:cNvSpPr/>
            <p:nvPr/>
          </p:nvSpPr>
          <p:spPr>
            <a:xfrm>
              <a:off x="7356117" y="0"/>
              <a:ext cx="2414100" cy="351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6"/>
            <p:cNvSpPr txBox="1"/>
            <p:nvPr/>
          </p:nvSpPr>
          <p:spPr>
            <a:xfrm>
              <a:off x="7356117" y="0"/>
              <a:ext cx="2414100" cy="3515100"/>
            </a:xfrm>
            <a:prstGeom prst="rect">
              <a:avLst/>
            </a:prstGeom>
            <a:noFill/>
            <a:ln>
              <a:noFill/>
            </a:ln>
          </p:spPr>
          <p:txBody>
            <a:bodyPr spcFirstLastPara="1" wrap="square" lIns="0" tIns="99425" rIns="0" bIns="0" anchor="t" anchorCtr="0">
              <a:noAutofit/>
            </a:bodyPr>
            <a:lstStyle/>
            <a:p>
              <a:pPr marL="0" marR="0" lvl="0" indent="0" algn="l" rtl="0">
                <a:lnSpc>
                  <a:spcPct val="90000"/>
                </a:lnSpc>
                <a:spcBef>
                  <a:spcPts val="0"/>
                </a:spcBef>
                <a:spcAft>
                  <a:spcPts val="0"/>
                </a:spcAft>
                <a:buClr>
                  <a:srgbClr val="FFFFFF"/>
                </a:buClr>
                <a:buSzPts val="2900"/>
                <a:buFont typeface="Calibri"/>
                <a:buNone/>
              </a:pPr>
              <a:r>
                <a:rPr lang="en" sz="2900" b="0" i="0" u="none" strike="noStrike" cap="none">
                  <a:solidFill>
                    <a:srgbClr val="FFFFFF"/>
                  </a:solidFill>
                  <a:latin typeface="Calibri"/>
                  <a:ea typeface="Calibri"/>
                  <a:cs typeface="Calibri"/>
                  <a:sym typeface="Calibri"/>
                </a:rPr>
                <a:t>Full service operational </a:t>
              </a:r>
              <a:endParaRPr sz="1400" b="0" i="0" u="none" strike="noStrike" cap="none">
                <a:solidFill>
                  <a:srgbClr val="000000"/>
                </a:solidFill>
                <a:latin typeface="Arial"/>
                <a:ea typeface="Arial"/>
                <a:cs typeface="Arial"/>
                <a:sym typeface="Arial"/>
              </a:endParaRPr>
            </a:p>
          </p:txBody>
        </p:sp>
      </p:grpSp>
      <p:sp>
        <p:nvSpPr>
          <p:cNvPr id="160" name="Google Shape;160;p26"/>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When is SeamlessAccess?</a:t>
            </a:r>
            <a:endParaRPr/>
          </a:p>
        </p:txBody>
      </p:sp>
      <p:sp>
        <p:nvSpPr>
          <p:cNvPr id="18" name="TextBox 17">
            <a:extLst>
              <a:ext uri="{FF2B5EF4-FFF2-40B4-BE49-F238E27FC236}">
                <a16:creationId xmlns:a16="http://schemas.microsoft.com/office/drawing/2014/main" id="{6D15C5A7-0534-4437-92E2-64948E3B59CA}"/>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392200" y="1362325"/>
            <a:ext cx="3979800" cy="8991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3800"/>
              <a:buNone/>
            </a:pPr>
            <a:r>
              <a:rPr lang="en"/>
              <a:t>2. How does it work?</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8"/>
          <p:cNvSpPr/>
          <p:nvPr/>
        </p:nvSpPr>
        <p:spPr>
          <a:xfrm>
            <a:off x="5251300" y="800775"/>
            <a:ext cx="3803700" cy="3772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28"/>
          <p:cNvGrpSpPr/>
          <p:nvPr/>
        </p:nvGrpSpPr>
        <p:grpSpPr>
          <a:xfrm>
            <a:off x="5133750" y="1927300"/>
            <a:ext cx="1248275" cy="2281901"/>
            <a:chOff x="4572000" y="2529475"/>
            <a:chExt cx="1248275" cy="2281901"/>
          </a:xfrm>
        </p:grpSpPr>
        <p:pic>
          <p:nvPicPr>
            <p:cNvPr id="172" name="Google Shape;172;p28"/>
            <p:cNvPicPr preferRelativeResize="0"/>
            <p:nvPr/>
          </p:nvPicPr>
          <p:blipFill rotWithShape="1">
            <a:blip r:embed="rId3">
              <a:alphaModFix/>
            </a:blip>
            <a:srcRect l="74990" b="65808"/>
            <a:stretch/>
          </p:blipFill>
          <p:spPr>
            <a:xfrm>
              <a:off x="4572000" y="2529475"/>
              <a:ext cx="1248275" cy="1706500"/>
            </a:xfrm>
            <a:prstGeom prst="rect">
              <a:avLst/>
            </a:prstGeom>
            <a:noFill/>
            <a:ln>
              <a:noFill/>
            </a:ln>
          </p:spPr>
        </p:pic>
        <p:sp>
          <p:nvSpPr>
            <p:cNvPr id="173" name="Google Shape;173;p28"/>
            <p:cNvSpPr txBox="1"/>
            <p:nvPr/>
          </p:nvSpPr>
          <p:spPr>
            <a:xfrm>
              <a:off x="4629437" y="4238676"/>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Amy</a:t>
              </a:r>
              <a:endParaRPr sz="2400" b="0" i="0" u="none" strike="noStrike" cap="none">
                <a:solidFill>
                  <a:schemeClr val="dk2"/>
                </a:solidFill>
                <a:latin typeface="Arial"/>
                <a:ea typeface="Arial"/>
                <a:cs typeface="Arial"/>
                <a:sym typeface="Arial"/>
              </a:endParaRPr>
            </a:p>
          </p:txBody>
        </p:sp>
      </p:grpSp>
      <p:grpSp>
        <p:nvGrpSpPr>
          <p:cNvPr id="174" name="Google Shape;174;p28"/>
          <p:cNvGrpSpPr/>
          <p:nvPr/>
        </p:nvGrpSpPr>
        <p:grpSpPr>
          <a:xfrm>
            <a:off x="2761995" y="1969575"/>
            <a:ext cx="1248275" cy="2239626"/>
            <a:chOff x="2200245" y="2571750"/>
            <a:chExt cx="1248275" cy="2239626"/>
          </a:xfrm>
        </p:grpSpPr>
        <p:pic>
          <p:nvPicPr>
            <p:cNvPr id="175" name="Google Shape;175;p28"/>
            <p:cNvPicPr preferRelativeResize="0"/>
            <p:nvPr/>
          </p:nvPicPr>
          <p:blipFill rotWithShape="1">
            <a:blip r:embed="rId3">
              <a:alphaModFix/>
            </a:blip>
            <a:srcRect t="35133" r="74990" b="32368"/>
            <a:stretch/>
          </p:blipFill>
          <p:spPr>
            <a:xfrm>
              <a:off x="2200245" y="2571750"/>
              <a:ext cx="1248275" cy="1621951"/>
            </a:xfrm>
            <a:prstGeom prst="rect">
              <a:avLst/>
            </a:prstGeom>
            <a:noFill/>
            <a:ln>
              <a:noFill/>
            </a:ln>
          </p:spPr>
        </p:pic>
        <p:sp>
          <p:nvSpPr>
            <p:cNvPr id="176" name="Google Shape;176;p28"/>
            <p:cNvSpPr txBox="1"/>
            <p:nvPr/>
          </p:nvSpPr>
          <p:spPr>
            <a:xfrm>
              <a:off x="2257682" y="4238676"/>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Bob</a:t>
              </a:r>
              <a:endParaRPr sz="2400" b="0" i="0" u="none" strike="noStrike" cap="none">
                <a:solidFill>
                  <a:schemeClr val="dk2"/>
                </a:solidFill>
                <a:latin typeface="Arial"/>
                <a:ea typeface="Arial"/>
                <a:cs typeface="Arial"/>
                <a:sym typeface="Arial"/>
              </a:endParaRPr>
            </a:p>
          </p:txBody>
        </p:sp>
      </p:grpSp>
      <p:sp>
        <p:nvSpPr>
          <p:cNvPr id="177" name="Google Shape;177;p28"/>
          <p:cNvSpPr txBox="1">
            <a:spLocks noGrp="1"/>
          </p:cNvSpPr>
          <p:nvPr>
            <p:ph type="title"/>
          </p:nvPr>
        </p:nvSpPr>
        <p:spPr>
          <a:xfrm>
            <a:off x="283275" y="204125"/>
            <a:ext cx="87102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A brief refresher on Federated Authentication</a:t>
            </a:r>
            <a:endParaRPr/>
          </a:p>
        </p:txBody>
      </p:sp>
      <p:sp>
        <p:nvSpPr>
          <p:cNvPr id="10" name="TextBox 9">
            <a:extLst>
              <a:ext uri="{FF2B5EF4-FFF2-40B4-BE49-F238E27FC236}">
                <a16:creationId xmlns:a16="http://schemas.microsoft.com/office/drawing/2014/main" id="{14260E3E-E8FA-4746-976E-940947F7C5FD}"/>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additive="base">
                                        <p:cTn id="7" dur="2500"/>
                                        <p:tgtEl>
                                          <p:spTgt spid="171"/>
                                        </p:tgtEl>
                                        <p:attrNameLst>
                                          <p:attrName>ppt_x</p:attrName>
                                        </p:attrNameLst>
                                      </p:cBhvr>
                                      <p:tavLst>
                                        <p:tav tm="0">
                                          <p:val>
                                            <p:strVal val="#ppt_x-1"/>
                                          </p:val>
                                        </p:tav>
                                        <p:tav tm="100000">
                                          <p:val>
                                            <p:strVal val="#ppt_x"/>
                                          </p:val>
                                        </p:tav>
                                      </p:tavLst>
                                    </p:anim>
                                  </p:childTnLst>
                                </p:cTn>
                              </p:par>
                            </p:childTnLst>
                          </p:cTn>
                        </p:par>
                        <p:par>
                          <p:cTn id="8" fill="hold">
                            <p:stCondLst>
                              <p:cond delay="2500"/>
                            </p:stCondLst>
                            <p:childTnLst>
                              <p:par>
                                <p:cTn id="9" presetID="2" presetClass="entr" presetSubtype="8" fill="hold" nodeType="afterEffect">
                                  <p:stCondLst>
                                    <p:cond delay="0"/>
                                  </p:stCondLst>
                                  <p:childTnLst>
                                    <p:set>
                                      <p:cBhvr>
                                        <p:cTn id="10" dur="1" fill="hold">
                                          <p:stCondLst>
                                            <p:cond delay="0"/>
                                          </p:stCondLst>
                                        </p:cTn>
                                        <p:tgtEl>
                                          <p:spTgt spid="174"/>
                                        </p:tgtEl>
                                        <p:attrNameLst>
                                          <p:attrName>style.visibility</p:attrName>
                                        </p:attrNameLst>
                                      </p:cBhvr>
                                      <p:to>
                                        <p:strVal val="visible"/>
                                      </p:to>
                                    </p:set>
                                    <p:anim calcmode="lin" valueType="num">
                                      <p:cBhvr additive="base">
                                        <p:cTn id="11" dur="2500"/>
                                        <p:tgtEl>
                                          <p:spTgt spid="17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9"/>
          <p:cNvSpPr/>
          <p:nvPr/>
        </p:nvSpPr>
        <p:spPr>
          <a:xfrm>
            <a:off x="5251300" y="800775"/>
            <a:ext cx="3803700" cy="3772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3" name="Google Shape;183;p29"/>
          <p:cNvPicPr preferRelativeResize="0"/>
          <p:nvPr/>
        </p:nvPicPr>
        <p:blipFill rotWithShape="1">
          <a:blip r:embed="rId3">
            <a:alphaModFix/>
          </a:blip>
          <a:srcRect/>
          <a:stretch/>
        </p:blipFill>
        <p:spPr>
          <a:xfrm>
            <a:off x="3197537" y="2736226"/>
            <a:ext cx="843801" cy="843801"/>
          </a:xfrm>
          <a:prstGeom prst="rect">
            <a:avLst/>
          </a:prstGeom>
          <a:noFill/>
          <a:ln>
            <a:noFill/>
          </a:ln>
        </p:spPr>
      </p:pic>
      <p:pic>
        <p:nvPicPr>
          <p:cNvPr id="184" name="Google Shape;184;p29"/>
          <p:cNvPicPr preferRelativeResize="0"/>
          <p:nvPr/>
        </p:nvPicPr>
        <p:blipFill rotWithShape="1">
          <a:blip r:embed="rId4">
            <a:alphaModFix/>
          </a:blip>
          <a:srcRect t="35133" r="74990" b="32368"/>
          <a:stretch/>
        </p:blipFill>
        <p:spPr>
          <a:xfrm>
            <a:off x="1864113" y="2034275"/>
            <a:ext cx="1248275" cy="1621951"/>
          </a:xfrm>
          <a:prstGeom prst="rect">
            <a:avLst/>
          </a:prstGeom>
          <a:noFill/>
          <a:ln>
            <a:noFill/>
          </a:ln>
        </p:spPr>
      </p:pic>
      <p:sp>
        <p:nvSpPr>
          <p:cNvPr id="185" name="Google Shape;185;p29"/>
          <p:cNvSpPr txBox="1"/>
          <p:nvPr/>
        </p:nvSpPr>
        <p:spPr>
          <a:xfrm>
            <a:off x="1549988" y="3806375"/>
            <a:ext cx="27909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Bob’s Book Booth</a:t>
            </a:r>
            <a:endParaRPr sz="2400" b="0" i="0" u="none" strike="noStrike" cap="none">
              <a:solidFill>
                <a:schemeClr val="dk2"/>
              </a:solidFill>
              <a:latin typeface="Arial"/>
              <a:ea typeface="Arial"/>
              <a:cs typeface="Arial"/>
              <a:sym typeface="Arial"/>
            </a:endParaRPr>
          </a:p>
        </p:txBody>
      </p:sp>
      <p:pic>
        <p:nvPicPr>
          <p:cNvPr id="186" name="Google Shape;186;p29"/>
          <p:cNvPicPr preferRelativeResize="0"/>
          <p:nvPr/>
        </p:nvPicPr>
        <p:blipFill rotWithShape="1">
          <a:blip r:embed="rId4">
            <a:alphaModFix/>
          </a:blip>
          <a:srcRect l="74990" b="65808"/>
          <a:stretch/>
        </p:blipFill>
        <p:spPr>
          <a:xfrm>
            <a:off x="6031611" y="1915800"/>
            <a:ext cx="1248275" cy="1706500"/>
          </a:xfrm>
          <a:prstGeom prst="rect">
            <a:avLst/>
          </a:prstGeom>
          <a:noFill/>
          <a:ln>
            <a:noFill/>
          </a:ln>
        </p:spPr>
      </p:pic>
      <p:sp>
        <p:nvSpPr>
          <p:cNvPr id="187" name="Google Shape;187;p29"/>
          <p:cNvSpPr txBox="1"/>
          <p:nvPr/>
        </p:nvSpPr>
        <p:spPr>
          <a:xfrm>
            <a:off x="6082775" y="3806375"/>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Amy</a:t>
            </a:r>
            <a:endParaRPr sz="2400" b="0" i="0" u="none" strike="noStrike" cap="none">
              <a:solidFill>
                <a:schemeClr val="dk2"/>
              </a:solidFill>
              <a:latin typeface="Arial"/>
              <a:ea typeface="Arial"/>
              <a:cs typeface="Arial"/>
              <a:sym typeface="Arial"/>
            </a:endParaRPr>
          </a:p>
        </p:txBody>
      </p:sp>
      <p:sp>
        <p:nvSpPr>
          <p:cNvPr id="188" name="Google Shape;188;p29"/>
          <p:cNvSpPr/>
          <p:nvPr/>
        </p:nvSpPr>
        <p:spPr>
          <a:xfrm>
            <a:off x="4041338" y="598338"/>
            <a:ext cx="2031000" cy="1227300"/>
          </a:xfrm>
          <a:prstGeom prst="wedgeRoundRectCallout">
            <a:avLst>
              <a:gd name="adj1" fmla="val 61893"/>
              <a:gd name="adj2" fmla="val 92521"/>
              <a:gd name="adj3" fmla="val 0"/>
            </a:avLst>
          </a:prstGeom>
          <a:solidFill>
            <a:srgbClr val="F9F9F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400" b="0" i="0" u="none" strike="noStrike" cap="none">
                <a:solidFill>
                  <a:schemeClr val="accent5"/>
                </a:solidFill>
                <a:latin typeface="Arial"/>
                <a:ea typeface="Arial"/>
                <a:cs typeface="Arial"/>
                <a:sym typeface="Arial"/>
              </a:rPr>
              <a:t>I’d like a book please</a:t>
            </a:r>
            <a:endParaRPr sz="2400" b="0" i="0" u="none" strike="noStrike" cap="none">
              <a:solidFill>
                <a:schemeClr val="accent5"/>
              </a:solidFill>
              <a:latin typeface="Arial"/>
              <a:ea typeface="Arial"/>
              <a:cs typeface="Arial"/>
              <a:sym typeface="Arial"/>
            </a:endParaRPr>
          </a:p>
        </p:txBody>
      </p:sp>
      <p:sp>
        <p:nvSpPr>
          <p:cNvPr id="9" name="TextBox 8">
            <a:extLst>
              <a:ext uri="{FF2B5EF4-FFF2-40B4-BE49-F238E27FC236}">
                <a16:creationId xmlns:a16="http://schemas.microsoft.com/office/drawing/2014/main" id="{BBA357C9-7239-46FD-95FB-3A2C0B7FF265}"/>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0"/>
          <p:cNvSpPr/>
          <p:nvPr/>
        </p:nvSpPr>
        <p:spPr>
          <a:xfrm>
            <a:off x="5251300" y="800775"/>
            <a:ext cx="3803700" cy="3772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4" name="Google Shape;194;p30"/>
          <p:cNvPicPr preferRelativeResize="0"/>
          <p:nvPr/>
        </p:nvPicPr>
        <p:blipFill rotWithShape="1">
          <a:blip r:embed="rId3">
            <a:alphaModFix/>
          </a:blip>
          <a:srcRect/>
          <a:stretch/>
        </p:blipFill>
        <p:spPr>
          <a:xfrm>
            <a:off x="3197537" y="2736226"/>
            <a:ext cx="843801" cy="843801"/>
          </a:xfrm>
          <a:prstGeom prst="rect">
            <a:avLst/>
          </a:prstGeom>
          <a:noFill/>
          <a:ln>
            <a:noFill/>
          </a:ln>
        </p:spPr>
      </p:pic>
      <p:pic>
        <p:nvPicPr>
          <p:cNvPr id="195" name="Google Shape;195;p30"/>
          <p:cNvPicPr preferRelativeResize="0"/>
          <p:nvPr/>
        </p:nvPicPr>
        <p:blipFill rotWithShape="1">
          <a:blip r:embed="rId4">
            <a:alphaModFix/>
          </a:blip>
          <a:srcRect t="35133" r="74990" b="32368"/>
          <a:stretch/>
        </p:blipFill>
        <p:spPr>
          <a:xfrm>
            <a:off x="1864113" y="2034275"/>
            <a:ext cx="1248275" cy="1621951"/>
          </a:xfrm>
          <a:prstGeom prst="rect">
            <a:avLst/>
          </a:prstGeom>
          <a:noFill/>
          <a:ln>
            <a:noFill/>
          </a:ln>
        </p:spPr>
      </p:pic>
      <p:pic>
        <p:nvPicPr>
          <p:cNvPr id="196" name="Google Shape;196;p30"/>
          <p:cNvPicPr preferRelativeResize="0"/>
          <p:nvPr/>
        </p:nvPicPr>
        <p:blipFill rotWithShape="1">
          <a:blip r:embed="rId4">
            <a:alphaModFix/>
          </a:blip>
          <a:srcRect l="74990" b="65808"/>
          <a:stretch/>
        </p:blipFill>
        <p:spPr>
          <a:xfrm>
            <a:off x="6031611" y="1915800"/>
            <a:ext cx="1248275" cy="1706500"/>
          </a:xfrm>
          <a:prstGeom prst="rect">
            <a:avLst/>
          </a:prstGeom>
          <a:noFill/>
          <a:ln>
            <a:noFill/>
          </a:ln>
        </p:spPr>
      </p:pic>
      <p:sp>
        <p:nvSpPr>
          <p:cNvPr id="197" name="Google Shape;197;p30"/>
          <p:cNvSpPr/>
          <p:nvPr/>
        </p:nvSpPr>
        <p:spPr>
          <a:xfrm>
            <a:off x="3323736" y="584513"/>
            <a:ext cx="2280900" cy="1821300"/>
          </a:xfrm>
          <a:prstGeom prst="wedgeRoundRectCallout">
            <a:avLst>
              <a:gd name="adj1" fmla="val -70405"/>
              <a:gd name="adj2" fmla="val 43831"/>
              <a:gd name="adj3" fmla="val 0"/>
            </a:avLst>
          </a:prstGeom>
          <a:solidFill>
            <a:srgbClr val="F9F9F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accent5"/>
                </a:solidFill>
                <a:latin typeface="Arial"/>
                <a:ea typeface="Arial"/>
                <a:cs typeface="Arial"/>
                <a:sym typeface="Arial"/>
              </a:rPr>
              <a:t>Sure!  Are you from a subscribing institution?</a:t>
            </a:r>
            <a:endParaRPr sz="2400" b="0" i="0" u="none" strike="noStrike" cap="none">
              <a:solidFill>
                <a:schemeClr val="accent5"/>
              </a:solidFill>
              <a:latin typeface="Arial"/>
              <a:ea typeface="Arial"/>
              <a:cs typeface="Arial"/>
              <a:sym typeface="Arial"/>
            </a:endParaRPr>
          </a:p>
        </p:txBody>
      </p:sp>
      <p:sp>
        <p:nvSpPr>
          <p:cNvPr id="198" name="Google Shape;198;p30"/>
          <p:cNvSpPr txBox="1"/>
          <p:nvPr/>
        </p:nvSpPr>
        <p:spPr>
          <a:xfrm>
            <a:off x="1549988" y="3806375"/>
            <a:ext cx="27909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Bob’s Book Booth</a:t>
            </a:r>
            <a:endParaRPr sz="2400" b="0" i="0" u="none" strike="noStrike" cap="none">
              <a:solidFill>
                <a:schemeClr val="dk2"/>
              </a:solidFill>
              <a:latin typeface="Arial"/>
              <a:ea typeface="Arial"/>
              <a:cs typeface="Arial"/>
              <a:sym typeface="Arial"/>
            </a:endParaRPr>
          </a:p>
        </p:txBody>
      </p:sp>
      <p:sp>
        <p:nvSpPr>
          <p:cNvPr id="199" name="Google Shape;199;p30"/>
          <p:cNvSpPr txBox="1"/>
          <p:nvPr/>
        </p:nvSpPr>
        <p:spPr>
          <a:xfrm>
            <a:off x="6082775" y="3806375"/>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Amy</a:t>
            </a:r>
            <a:endParaRPr sz="2400" b="0" i="0" u="none" strike="noStrike" cap="none">
              <a:solidFill>
                <a:schemeClr val="dk2"/>
              </a:solidFill>
              <a:latin typeface="Arial"/>
              <a:ea typeface="Arial"/>
              <a:cs typeface="Arial"/>
              <a:sym typeface="Arial"/>
            </a:endParaRPr>
          </a:p>
        </p:txBody>
      </p:sp>
      <p:sp>
        <p:nvSpPr>
          <p:cNvPr id="9" name="TextBox 8">
            <a:extLst>
              <a:ext uri="{FF2B5EF4-FFF2-40B4-BE49-F238E27FC236}">
                <a16:creationId xmlns:a16="http://schemas.microsoft.com/office/drawing/2014/main" id="{48EC18A0-7E50-469B-8323-29533F6031A5}"/>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1"/>
          <p:cNvSpPr/>
          <p:nvPr/>
        </p:nvSpPr>
        <p:spPr>
          <a:xfrm>
            <a:off x="5251300" y="800775"/>
            <a:ext cx="3803700" cy="3772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31"/>
          <p:cNvPicPr preferRelativeResize="0"/>
          <p:nvPr/>
        </p:nvPicPr>
        <p:blipFill rotWithShape="1">
          <a:blip r:embed="rId3">
            <a:alphaModFix/>
          </a:blip>
          <a:srcRect/>
          <a:stretch/>
        </p:blipFill>
        <p:spPr>
          <a:xfrm>
            <a:off x="3197537" y="2736226"/>
            <a:ext cx="843801" cy="843801"/>
          </a:xfrm>
          <a:prstGeom prst="rect">
            <a:avLst/>
          </a:prstGeom>
          <a:noFill/>
          <a:ln>
            <a:noFill/>
          </a:ln>
        </p:spPr>
      </p:pic>
      <p:pic>
        <p:nvPicPr>
          <p:cNvPr id="206" name="Google Shape;206;p31"/>
          <p:cNvPicPr preferRelativeResize="0"/>
          <p:nvPr/>
        </p:nvPicPr>
        <p:blipFill rotWithShape="1">
          <a:blip r:embed="rId4">
            <a:alphaModFix/>
          </a:blip>
          <a:srcRect t="35133" r="74990" b="32368"/>
          <a:stretch/>
        </p:blipFill>
        <p:spPr>
          <a:xfrm>
            <a:off x="1864113" y="2034275"/>
            <a:ext cx="1248275" cy="1621951"/>
          </a:xfrm>
          <a:prstGeom prst="rect">
            <a:avLst/>
          </a:prstGeom>
          <a:noFill/>
          <a:ln>
            <a:noFill/>
          </a:ln>
        </p:spPr>
      </p:pic>
      <p:pic>
        <p:nvPicPr>
          <p:cNvPr id="207" name="Google Shape;207;p31"/>
          <p:cNvPicPr preferRelativeResize="0"/>
          <p:nvPr/>
        </p:nvPicPr>
        <p:blipFill rotWithShape="1">
          <a:blip r:embed="rId4">
            <a:alphaModFix/>
          </a:blip>
          <a:srcRect l="74990" b="65808"/>
          <a:stretch/>
        </p:blipFill>
        <p:spPr>
          <a:xfrm>
            <a:off x="6031611" y="1915800"/>
            <a:ext cx="1248275" cy="1706500"/>
          </a:xfrm>
          <a:prstGeom prst="rect">
            <a:avLst/>
          </a:prstGeom>
          <a:noFill/>
          <a:ln>
            <a:noFill/>
          </a:ln>
        </p:spPr>
      </p:pic>
      <p:sp>
        <p:nvSpPr>
          <p:cNvPr id="208" name="Google Shape;208;p31"/>
          <p:cNvSpPr/>
          <p:nvPr/>
        </p:nvSpPr>
        <p:spPr>
          <a:xfrm>
            <a:off x="4041350" y="631482"/>
            <a:ext cx="2183400" cy="1402800"/>
          </a:xfrm>
          <a:prstGeom prst="wedgeRoundRectCallout">
            <a:avLst>
              <a:gd name="adj1" fmla="val 54082"/>
              <a:gd name="adj2" fmla="val 73426"/>
              <a:gd name="adj3" fmla="val 0"/>
            </a:avLst>
          </a:prstGeom>
          <a:solidFill>
            <a:srgbClr val="F9F9F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accent5"/>
                </a:solidFill>
                <a:latin typeface="Arial"/>
                <a:ea typeface="Arial"/>
                <a:cs typeface="Arial"/>
                <a:sym typeface="Arial"/>
              </a:rPr>
              <a:t>Yes, I’m a student at</a:t>
            </a:r>
            <a:endParaRPr sz="2400" b="0" i="0" u="none" strike="noStrike" cap="none">
              <a:solidFill>
                <a:schemeClr val="accent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accent5"/>
                </a:solidFill>
                <a:latin typeface="Arial"/>
                <a:ea typeface="Arial"/>
                <a:cs typeface="Arial"/>
                <a:sym typeface="Arial"/>
              </a:rPr>
              <a:t>ABC College</a:t>
            </a:r>
            <a:endParaRPr sz="2400" b="0" i="0" u="none" strike="noStrike" cap="none">
              <a:solidFill>
                <a:schemeClr val="accent5"/>
              </a:solidFill>
              <a:latin typeface="Arial"/>
              <a:ea typeface="Arial"/>
              <a:cs typeface="Arial"/>
              <a:sym typeface="Arial"/>
            </a:endParaRPr>
          </a:p>
        </p:txBody>
      </p:sp>
      <p:sp>
        <p:nvSpPr>
          <p:cNvPr id="209" name="Google Shape;209;p31"/>
          <p:cNvSpPr txBox="1"/>
          <p:nvPr/>
        </p:nvSpPr>
        <p:spPr>
          <a:xfrm>
            <a:off x="1549988" y="3806375"/>
            <a:ext cx="27909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Bob’s Book Booth</a:t>
            </a:r>
            <a:endParaRPr sz="2400" b="0" i="0" u="none" strike="noStrike" cap="none">
              <a:solidFill>
                <a:schemeClr val="dk2"/>
              </a:solidFill>
              <a:latin typeface="Arial"/>
              <a:ea typeface="Arial"/>
              <a:cs typeface="Arial"/>
              <a:sym typeface="Arial"/>
            </a:endParaRPr>
          </a:p>
        </p:txBody>
      </p:sp>
      <p:sp>
        <p:nvSpPr>
          <p:cNvPr id="210" name="Google Shape;210;p31"/>
          <p:cNvSpPr txBox="1"/>
          <p:nvPr/>
        </p:nvSpPr>
        <p:spPr>
          <a:xfrm>
            <a:off x="6082775" y="3806375"/>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Amy</a:t>
            </a:r>
            <a:endParaRPr sz="2400" b="0" i="0" u="none" strike="noStrike" cap="none">
              <a:solidFill>
                <a:schemeClr val="dk2"/>
              </a:solidFill>
              <a:latin typeface="Arial"/>
              <a:ea typeface="Arial"/>
              <a:cs typeface="Arial"/>
              <a:sym typeface="Arial"/>
            </a:endParaRPr>
          </a:p>
        </p:txBody>
      </p:sp>
      <p:sp>
        <p:nvSpPr>
          <p:cNvPr id="9" name="TextBox 8">
            <a:extLst>
              <a:ext uri="{FF2B5EF4-FFF2-40B4-BE49-F238E27FC236}">
                <a16:creationId xmlns:a16="http://schemas.microsoft.com/office/drawing/2014/main" id="{78B30842-6B08-4723-ABD0-4413E6F04245}"/>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2"/>
          <p:cNvSpPr/>
          <p:nvPr/>
        </p:nvSpPr>
        <p:spPr>
          <a:xfrm>
            <a:off x="5251300" y="800775"/>
            <a:ext cx="3803700" cy="3772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6" name="Google Shape;216;p32"/>
          <p:cNvPicPr preferRelativeResize="0"/>
          <p:nvPr/>
        </p:nvPicPr>
        <p:blipFill rotWithShape="1">
          <a:blip r:embed="rId3">
            <a:alphaModFix/>
          </a:blip>
          <a:srcRect t="35133" r="74990" b="32368"/>
          <a:stretch/>
        </p:blipFill>
        <p:spPr>
          <a:xfrm flipH="1">
            <a:off x="1608575" y="2028475"/>
            <a:ext cx="1248275" cy="1621951"/>
          </a:xfrm>
          <a:prstGeom prst="rect">
            <a:avLst/>
          </a:prstGeom>
          <a:noFill/>
          <a:ln>
            <a:noFill/>
          </a:ln>
        </p:spPr>
      </p:pic>
      <p:pic>
        <p:nvPicPr>
          <p:cNvPr id="217" name="Google Shape;217;p32"/>
          <p:cNvPicPr preferRelativeResize="0"/>
          <p:nvPr/>
        </p:nvPicPr>
        <p:blipFill rotWithShape="1">
          <a:blip r:embed="rId4">
            <a:alphaModFix/>
          </a:blip>
          <a:srcRect/>
          <a:stretch/>
        </p:blipFill>
        <p:spPr>
          <a:xfrm>
            <a:off x="679625" y="2569950"/>
            <a:ext cx="843800" cy="843800"/>
          </a:xfrm>
          <a:prstGeom prst="rect">
            <a:avLst/>
          </a:prstGeom>
          <a:noFill/>
          <a:ln>
            <a:noFill/>
          </a:ln>
        </p:spPr>
      </p:pic>
      <p:sp>
        <p:nvSpPr>
          <p:cNvPr id="218" name="Google Shape;218;p32"/>
          <p:cNvSpPr/>
          <p:nvPr/>
        </p:nvSpPr>
        <p:spPr>
          <a:xfrm>
            <a:off x="862913" y="634650"/>
            <a:ext cx="3044400" cy="1037400"/>
          </a:xfrm>
          <a:prstGeom prst="wedgeRectCallout">
            <a:avLst>
              <a:gd name="adj1" fmla="val -38418"/>
              <a:gd name="adj2" fmla="val 123964"/>
            </a:avLst>
          </a:prstGeom>
          <a:solidFill>
            <a:srgbClr val="F9F9F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400" b="0" i="0" u="none" strike="noStrike" cap="none">
                <a:solidFill>
                  <a:schemeClr val="accent5"/>
                </a:solidFill>
                <a:latin typeface="Arial"/>
                <a:ea typeface="Arial"/>
                <a:cs typeface="Arial"/>
                <a:sym typeface="Arial"/>
              </a:rPr>
              <a:t>ABC College:</a:t>
            </a:r>
            <a:endParaRPr sz="2400" b="0" i="0" u="none" strike="noStrike" cap="none">
              <a:solidFill>
                <a:schemeClr val="accent5"/>
              </a:solidFill>
              <a:latin typeface="Arial"/>
              <a:ea typeface="Arial"/>
              <a:cs typeface="Arial"/>
              <a:sym typeface="Arial"/>
            </a:endParaRPr>
          </a:p>
          <a:p>
            <a:pPr marL="0" marR="0" lvl="0" indent="0" algn="l" rtl="0">
              <a:lnSpc>
                <a:spcPct val="100000"/>
              </a:lnSpc>
              <a:spcBef>
                <a:spcPts val="0"/>
              </a:spcBef>
              <a:spcAft>
                <a:spcPts val="0"/>
              </a:spcAft>
              <a:buNone/>
            </a:pPr>
            <a:r>
              <a:rPr lang="en" sz="2400" b="0" i="0" u="none" strike="noStrike" cap="none">
                <a:solidFill>
                  <a:schemeClr val="accent5"/>
                </a:solidFill>
                <a:latin typeface="Arial"/>
                <a:ea typeface="Arial"/>
                <a:cs typeface="Arial"/>
                <a:sym typeface="Arial"/>
              </a:rPr>
              <a:t>Call Carol at XXXXX</a:t>
            </a:r>
            <a:endParaRPr sz="2400" b="0" i="0" u="none" strike="noStrike" cap="none">
              <a:solidFill>
                <a:schemeClr val="accent5"/>
              </a:solidFill>
              <a:latin typeface="Arial"/>
              <a:ea typeface="Arial"/>
              <a:cs typeface="Arial"/>
              <a:sym typeface="Arial"/>
            </a:endParaRPr>
          </a:p>
        </p:txBody>
      </p:sp>
      <p:pic>
        <p:nvPicPr>
          <p:cNvPr id="220" name="Google Shape;220;p32"/>
          <p:cNvPicPr preferRelativeResize="0"/>
          <p:nvPr/>
        </p:nvPicPr>
        <p:blipFill rotWithShape="1">
          <a:blip r:embed="rId5">
            <a:alphaModFix/>
          </a:blip>
          <a:srcRect/>
          <a:stretch/>
        </p:blipFill>
        <p:spPr>
          <a:xfrm>
            <a:off x="3197537" y="2736226"/>
            <a:ext cx="843801" cy="843801"/>
          </a:xfrm>
          <a:prstGeom prst="rect">
            <a:avLst/>
          </a:prstGeom>
          <a:noFill/>
          <a:ln>
            <a:noFill/>
          </a:ln>
        </p:spPr>
      </p:pic>
      <p:pic>
        <p:nvPicPr>
          <p:cNvPr id="221" name="Google Shape;221;p32"/>
          <p:cNvPicPr preferRelativeResize="0"/>
          <p:nvPr/>
        </p:nvPicPr>
        <p:blipFill rotWithShape="1">
          <a:blip r:embed="rId3">
            <a:alphaModFix/>
          </a:blip>
          <a:srcRect l="74990" b="65808"/>
          <a:stretch/>
        </p:blipFill>
        <p:spPr>
          <a:xfrm>
            <a:off x="6031611" y="1915800"/>
            <a:ext cx="1248275" cy="1706500"/>
          </a:xfrm>
          <a:prstGeom prst="rect">
            <a:avLst/>
          </a:prstGeom>
          <a:noFill/>
          <a:ln>
            <a:noFill/>
          </a:ln>
        </p:spPr>
      </p:pic>
      <p:sp>
        <p:nvSpPr>
          <p:cNvPr id="222" name="Google Shape;222;p32"/>
          <p:cNvSpPr txBox="1"/>
          <p:nvPr/>
        </p:nvSpPr>
        <p:spPr>
          <a:xfrm>
            <a:off x="1549988" y="3806375"/>
            <a:ext cx="27909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Bob’s Book Booth</a:t>
            </a:r>
            <a:endParaRPr sz="2400" b="0" i="0" u="none" strike="noStrike" cap="none">
              <a:solidFill>
                <a:schemeClr val="dk2"/>
              </a:solidFill>
              <a:latin typeface="Arial"/>
              <a:ea typeface="Arial"/>
              <a:cs typeface="Arial"/>
              <a:sym typeface="Arial"/>
            </a:endParaRPr>
          </a:p>
        </p:txBody>
      </p:sp>
      <p:sp>
        <p:nvSpPr>
          <p:cNvPr id="223" name="Google Shape;223;p32"/>
          <p:cNvSpPr txBox="1"/>
          <p:nvPr/>
        </p:nvSpPr>
        <p:spPr>
          <a:xfrm>
            <a:off x="6082775" y="3806375"/>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Amy</a:t>
            </a:r>
            <a:endParaRPr sz="2400" b="0" i="0" u="none" strike="noStrike" cap="none">
              <a:solidFill>
                <a:schemeClr val="dk2"/>
              </a:solidFill>
              <a:latin typeface="Arial"/>
              <a:ea typeface="Arial"/>
              <a:cs typeface="Arial"/>
              <a:sym typeface="Arial"/>
            </a:endParaRPr>
          </a:p>
        </p:txBody>
      </p:sp>
      <p:sp>
        <p:nvSpPr>
          <p:cNvPr id="11" name="TextBox 10">
            <a:extLst>
              <a:ext uri="{FF2B5EF4-FFF2-40B4-BE49-F238E27FC236}">
                <a16:creationId xmlns:a16="http://schemas.microsoft.com/office/drawing/2014/main" id="{D1F2456F-3788-4070-BBE5-862E4FD49244}"/>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17"/>
                                        </p:tgtEl>
                                        <p:attrNameLst>
                                          <p:attrName>style.visibility</p:attrName>
                                        </p:attrNameLst>
                                      </p:cBhvr>
                                      <p:to>
                                        <p:strVal val="visible"/>
                                      </p:to>
                                    </p:set>
                                    <p:anim calcmode="lin" valueType="num">
                                      <p:cBhvr additive="base">
                                        <p:cTn id="7" dur="1500"/>
                                        <p:tgtEl>
                                          <p:spTgt spid="217"/>
                                        </p:tgtEl>
                                        <p:attrNameLst>
                                          <p:attrName>ppt_w</p:attrName>
                                        </p:attrNameLst>
                                      </p:cBhvr>
                                      <p:tavLst>
                                        <p:tav tm="0">
                                          <p:val>
                                            <p:strVal val="0"/>
                                          </p:val>
                                        </p:tav>
                                        <p:tav tm="100000">
                                          <p:val>
                                            <p:strVal val="#ppt_w"/>
                                          </p:val>
                                        </p:tav>
                                      </p:tavLst>
                                    </p:anim>
                                    <p:anim calcmode="lin" valueType="num">
                                      <p:cBhvr additive="base">
                                        <p:cTn id="8" dur="1500"/>
                                        <p:tgtEl>
                                          <p:spTgt spid="217"/>
                                        </p:tgtEl>
                                        <p:attrNameLst>
                                          <p:attrName>ppt_h</p:attrName>
                                        </p:attrNameLst>
                                      </p:cBhvr>
                                      <p:tavLst>
                                        <p:tav tm="0">
                                          <p:val>
                                            <p:strVal val="0"/>
                                          </p:val>
                                        </p:tav>
                                        <p:tav tm="100000">
                                          <p:val>
                                            <p:strVal val="#ppt_h"/>
                                          </p:val>
                                        </p:tav>
                                      </p:tavLst>
                                    </p:anim>
                                  </p:childTnLst>
                                </p:cTn>
                              </p:par>
                            </p:childTnLst>
                          </p:cTn>
                        </p:par>
                        <p:par>
                          <p:cTn id="9" fill="hold">
                            <p:stCondLst>
                              <p:cond delay="1500"/>
                            </p:stCondLst>
                            <p:childTnLst>
                              <p:par>
                                <p:cTn id="10" presetID="10" presetClass="entr" presetSubtype="0" fill="hold" nodeType="afterEffect">
                                  <p:stCondLst>
                                    <p:cond delay="6000"/>
                                  </p:stCondLst>
                                  <p:childTnLst>
                                    <p:set>
                                      <p:cBhvr>
                                        <p:cTn id="11" dur="1" fill="hold">
                                          <p:stCondLst>
                                            <p:cond delay="0"/>
                                          </p:stCondLst>
                                        </p:cTn>
                                        <p:tgtEl>
                                          <p:spTgt spid="218"/>
                                        </p:tgtEl>
                                        <p:attrNameLst>
                                          <p:attrName>style.visibility</p:attrName>
                                        </p:attrNameLst>
                                      </p:cBhvr>
                                      <p:to>
                                        <p:strVal val="visible"/>
                                      </p:to>
                                    </p:set>
                                    <p:animEffect transition="in" filter="fade">
                                      <p:cBhvr>
                                        <p:cTn id="12" dur="2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p:nvPr/>
        </p:nvSpPr>
        <p:spPr>
          <a:xfrm>
            <a:off x="5251300" y="800775"/>
            <a:ext cx="3803700" cy="3772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9" name="Google Shape;229;p33"/>
          <p:cNvPicPr preferRelativeResize="0"/>
          <p:nvPr/>
        </p:nvPicPr>
        <p:blipFill rotWithShape="1">
          <a:blip r:embed="rId3">
            <a:alphaModFix/>
          </a:blip>
          <a:srcRect t="35133" r="74990" b="32368"/>
          <a:stretch/>
        </p:blipFill>
        <p:spPr>
          <a:xfrm>
            <a:off x="1608575" y="2028475"/>
            <a:ext cx="1248275" cy="1621951"/>
          </a:xfrm>
          <a:prstGeom prst="rect">
            <a:avLst/>
          </a:prstGeom>
          <a:noFill/>
          <a:ln>
            <a:noFill/>
          </a:ln>
        </p:spPr>
      </p:pic>
      <p:pic>
        <p:nvPicPr>
          <p:cNvPr id="230" name="Google Shape;230;p33"/>
          <p:cNvPicPr preferRelativeResize="0"/>
          <p:nvPr/>
        </p:nvPicPr>
        <p:blipFill rotWithShape="1">
          <a:blip r:embed="rId4">
            <a:alphaModFix/>
          </a:blip>
          <a:srcRect/>
          <a:stretch/>
        </p:blipFill>
        <p:spPr>
          <a:xfrm>
            <a:off x="688575" y="2569950"/>
            <a:ext cx="843800" cy="843800"/>
          </a:xfrm>
          <a:prstGeom prst="rect">
            <a:avLst/>
          </a:prstGeom>
          <a:noFill/>
          <a:ln>
            <a:noFill/>
          </a:ln>
        </p:spPr>
      </p:pic>
      <p:pic>
        <p:nvPicPr>
          <p:cNvPr id="231" name="Google Shape;231;p33"/>
          <p:cNvPicPr preferRelativeResize="0"/>
          <p:nvPr/>
        </p:nvPicPr>
        <p:blipFill rotWithShape="1">
          <a:blip r:embed="rId5">
            <a:alphaModFix/>
          </a:blip>
          <a:srcRect/>
          <a:stretch/>
        </p:blipFill>
        <p:spPr>
          <a:xfrm flipH="1">
            <a:off x="2695238" y="2397563"/>
            <a:ext cx="651275" cy="651275"/>
          </a:xfrm>
          <a:prstGeom prst="rect">
            <a:avLst/>
          </a:prstGeom>
          <a:noFill/>
          <a:ln>
            <a:noFill/>
          </a:ln>
        </p:spPr>
      </p:pic>
      <p:pic>
        <p:nvPicPr>
          <p:cNvPr id="233" name="Google Shape;233;p33"/>
          <p:cNvPicPr preferRelativeResize="0"/>
          <p:nvPr/>
        </p:nvPicPr>
        <p:blipFill rotWithShape="1">
          <a:blip r:embed="rId6">
            <a:alphaModFix/>
          </a:blip>
          <a:srcRect/>
          <a:stretch/>
        </p:blipFill>
        <p:spPr>
          <a:xfrm>
            <a:off x="3197537" y="2736226"/>
            <a:ext cx="843801" cy="843801"/>
          </a:xfrm>
          <a:prstGeom prst="rect">
            <a:avLst/>
          </a:prstGeom>
          <a:noFill/>
          <a:ln>
            <a:noFill/>
          </a:ln>
        </p:spPr>
      </p:pic>
      <p:grpSp>
        <p:nvGrpSpPr>
          <p:cNvPr id="234" name="Google Shape;234;p33"/>
          <p:cNvGrpSpPr/>
          <p:nvPr/>
        </p:nvGrpSpPr>
        <p:grpSpPr>
          <a:xfrm>
            <a:off x="1532375" y="149625"/>
            <a:ext cx="5294700" cy="2183700"/>
            <a:chOff x="1532375" y="149625"/>
            <a:chExt cx="5294700" cy="2183700"/>
          </a:xfrm>
        </p:grpSpPr>
        <p:grpSp>
          <p:nvGrpSpPr>
            <p:cNvPr id="235" name="Google Shape;235;p33"/>
            <p:cNvGrpSpPr/>
            <p:nvPr/>
          </p:nvGrpSpPr>
          <p:grpSpPr>
            <a:xfrm>
              <a:off x="1532375" y="149625"/>
              <a:ext cx="5294700" cy="2183700"/>
              <a:chOff x="1532375" y="149625"/>
              <a:chExt cx="5294700" cy="2183700"/>
            </a:xfrm>
          </p:grpSpPr>
          <p:sp>
            <p:nvSpPr>
              <p:cNvPr id="236" name="Google Shape;236;p33"/>
              <p:cNvSpPr/>
              <p:nvPr/>
            </p:nvSpPr>
            <p:spPr>
              <a:xfrm>
                <a:off x="1532375" y="149625"/>
                <a:ext cx="5294700" cy="2183700"/>
              </a:xfrm>
              <a:prstGeom prst="cloudCallout">
                <a:avLst>
                  <a:gd name="adj1" fmla="val -31138"/>
                  <a:gd name="adj2" fmla="val 58097"/>
                </a:avLst>
              </a:prstGeom>
              <a:solidFill>
                <a:srgbClr val="F9F9F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33"/>
              <p:cNvSpPr txBox="1"/>
              <p:nvPr/>
            </p:nvSpPr>
            <p:spPr>
              <a:xfrm>
                <a:off x="2213088" y="1351150"/>
                <a:ext cx="1133400" cy="572700"/>
              </a:xfrm>
              <a:prstGeom prst="rect">
                <a:avLst/>
              </a:prstGeom>
              <a:solidFill>
                <a:srgbClr val="F9F9F9"/>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Carol</a:t>
                </a:r>
                <a:endParaRPr sz="2400" b="0" i="0" u="none" strike="noStrike" cap="none">
                  <a:solidFill>
                    <a:schemeClr val="dk2"/>
                  </a:solidFill>
                  <a:latin typeface="Arial"/>
                  <a:ea typeface="Arial"/>
                  <a:cs typeface="Arial"/>
                  <a:sym typeface="Arial"/>
                </a:endParaRPr>
              </a:p>
            </p:txBody>
          </p:sp>
          <p:pic>
            <p:nvPicPr>
              <p:cNvPr id="238" name="Google Shape;238;p33"/>
              <p:cNvPicPr preferRelativeResize="0"/>
              <p:nvPr/>
            </p:nvPicPr>
            <p:blipFill rotWithShape="1">
              <a:blip r:embed="rId3">
                <a:alphaModFix/>
              </a:blip>
              <a:srcRect l="79858" r="4782" b="86459"/>
              <a:stretch/>
            </p:blipFill>
            <p:spPr>
              <a:xfrm flipH="1">
                <a:off x="2357901" y="607250"/>
                <a:ext cx="843799" cy="743891"/>
              </a:xfrm>
              <a:prstGeom prst="rect">
                <a:avLst/>
              </a:prstGeom>
              <a:noFill/>
              <a:ln w="19050" cap="flat" cmpd="sng">
                <a:solidFill>
                  <a:srgbClr val="D9D9D9"/>
                </a:solidFill>
                <a:prstDash val="solid"/>
                <a:round/>
                <a:headEnd type="none" w="sm" len="sm"/>
                <a:tailEnd type="none" w="sm" len="sm"/>
              </a:ln>
              <a:effectLst>
                <a:outerShdw blurRad="57150" dist="19050" dir="5400000" algn="bl" rotWithShape="0">
                  <a:srgbClr val="000000">
                    <a:alpha val="49800"/>
                  </a:srgbClr>
                </a:outerShdw>
              </a:effectLst>
            </p:spPr>
          </p:pic>
        </p:grpSp>
        <p:sp>
          <p:nvSpPr>
            <p:cNvPr id="239" name="Google Shape;239;p33"/>
            <p:cNvSpPr txBox="1"/>
            <p:nvPr/>
          </p:nvSpPr>
          <p:spPr>
            <a:xfrm>
              <a:off x="3463049" y="517712"/>
              <a:ext cx="2370300" cy="1269300"/>
            </a:xfrm>
            <a:prstGeom prst="rect">
              <a:avLst/>
            </a:prstGeom>
            <a:solidFill>
              <a:srgbClr val="F9F9F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accent5"/>
                  </a:solidFill>
                  <a:latin typeface="Arial"/>
                  <a:ea typeface="Arial"/>
                  <a:cs typeface="Arial"/>
                  <a:sym typeface="Arial"/>
                </a:rPr>
                <a:t>Bob: Is this a student from</a:t>
              </a:r>
              <a:endParaRPr sz="2400" b="0" i="0" u="none" strike="noStrike" cap="none">
                <a:solidFill>
                  <a:schemeClr val="accent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accent5"/>
                  </a:solidFill>
                  <a:latin typeface="Arial"/>
                  <a:ea typeface="Arial"/>
                  <a:cs typeface="Arial"/>
                  <a:sym typeface="Arial"/>
                </a:rPr>
                <a:t>ABC College?</a:t>
              </a:r>
              <a:endParaRPr sz="2400" b="0" i="0" u="none" strike="noStrike" cap="none">
                <a:solidFill>
                  <a:schemeClr val="accent5"/>
                </a:solidFill>
                <a:latin typeface="Arial"/>
                <a:ea typeface="Arial"/>
                <a:cs typeface="Arial"/>
                <a:sym typeface="Arial"/>
              </a:endParaRPr>
            </a:p>
          </p:txBody>
        </p:sp>
      </p:grpSp>
      <p:pic>
        <p:nvPicPr>
          <p:cNvPr id="240" name="Google Shape;240;p33"/>
          <p:cNvPicPr preferRelativeResize="0"/>
          <p:nvPr/>
        </p:nvPicPr>
        <p:blipFill rotWithShape="1">
          <a:blip r:embed="rId3">
            <a:alphaModFix/>
          </a:blip>
          <a:srcRect l="74990" b="65808"/>
          <a:stretch/>
        </p:blipFill>
        <p:spPr>
          <a:xfrm>
            <a:off x="6031611" y="1915800"/>
            <a:ext cx="1248275" cy="1706500"/>
          </a:xfrm>
          <a:prstGeom prst="rect">
            <a:avLst/>
          </a:prstGeom>
          <a:noFill/>
          <a:ln>
            <a:noFill/>
          </a:ln>
        </p:spPr>
      </p:pic>
      <p:sp>
        <p:nvSpPr>
          <p:cNvPr id="241" name="Google Shape;241;p33"/>
          <p:cNvSpPr txBox="1"/>
          <p:nvPr/>
        </p:nvSpPr>
        <p:spPr>
          <a:xfrm>
            <a:off x="1549988" y="3806375"/>
            <a:ext cx="27909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Bob’s Book Booth</a:t>
            </a:r>
            <a:endParaRPr sz="2400" b="0" i="0" u="none" strike="noStrike" cap="none">
              <a:solidFill>
                <a:schemeClr val="dk2"/>
              </a:solidFill>
              <a:latin typeface="Arial"/>
              <a:ea typeface="Arial"/>
              <a:cs typeface="Arial"/>
              <a:sym typeface="Arial"/>
            </a:endParaRPr>
          </a:p>
        </p:txBody>
      </p:sp>
      <p:sp>
        <p:nvSpPr>
          <p:cNvPr id="242" name="Google Shape;242;p33"/>
          <p:cNvSpPr txBox="1"/>
          <p:nvPr/>
        </p:nvSpPr>
        <p:spPr>
          <a:xfrm>
            <a:off x="6082775" y="3806375"/>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Amy</a:t>
            </a:r>
            <a:endParaRPr sz="2400" b="0" i="0" u="none" strike="noStrike" cap="none">
              <a:solidFill>
                <a:schemeClr val="dk2"/>
              </a:solidFill>
              <a:latin typeface="Arial"/>
              <a:ea typeface="Arial"/>
              <a:cs typeface="Arial"/>
              <a:sym typeface="Arial"/>
            </a:endParaRPr>
          </a:p>
        </p:txBody>
      </p:sp>
      <p:sp>
        <p:nvSpPr>
          <p:cNvPr id="17" name="TextBox 16">
            <a:extLst>
              <a:ext uri="{FF2B5EF4-FFF2-40B4-BE49-F238E27FC236}">
                <a16:creationId xmlns:a16="http://schemas.microsoft.com/office/drawing/2014/main" id="{1D1228CE-E80C-4022-8C95-2D6505834C7E}"/>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1500"/>
                                        <p:tgtEl>
                                          <p:spTgt spid="231"/>
                                        </p:tgtEl>
                                        <p:attrNameLst>
                                          <p:attrName>ppt_x</p:attrName>
                                        </p:attrNameLst>
                                      </p:cBhvr>
                                      <p:tavLst>
                                        <p:tav tm="0">
                                          <p:val>
                                            <p:strVal val="#ppt_x-1"/>
                                          </p:val>
                                        </p:tav>
                                        <p:tav tm="100000">
                                          <p:val>
                                            <p:strVal val="#ppt_x"/>
                                          </p:val>
                                        </p:tav>
                                      </p:tavLst>
                                    </p:anim>
                                  </p:childTnLst>
                                </p:cTn>
                              </p:par>
                            </p:childTnLst>
                          </p:cTn>
                        </p:par>
                        <p:par>
                          <p:cTn id="8" fill="hold">
                            <p:stCondLst>
                              <p:cond delay="1500"/>
                            </p:stCondLst>
                            <p:childTnLst>
                              <p:par>
                                <p:cTn id="9" presetID="1" presetClass="entr" presetSubtype="0" fill="hold" nodeType="afterEffect">
                                  <p:stCondLst>
                                    <p:cond delay="2000"/>
                                  </p:stCondLst>
                                  <p:childTnLst>
                                    <p:set>
                                      <p:cBhvr>
                                        <p:cTn id="10"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lnSpc>
                <a:spcPct val="100000"/>
              </a:lnSpc>
              <a:spcBef>
                <a:spcPts val="0"/>
              </a:spcBef>
              <a:spcAft>
                <a:spcPts val="0"/>
              </a:spcAft>
              <a:buNone/>
            </a:pPr>
            <a:r>
              <a:rPr lang="en"/>
              <a:t>For the next 45 mins ...</a:t>
            </a:r>
            <a:endParaRPr/>
          </a:p>
        </p:txBody>
      </p:sp>
      <p:sp>
        <p:nvSpPr>
          <p:cNvPr id="83" name="Google Shape;83;p16"/>
          <p:cNvSpPr txBox="1">
            <a:spLocks noGrp="1"/>
          </p:cNvSpPr>
          <p:nvPr>
            <p:ph type="body" idx="1"/>
          </p:nvPr>
        </p:nvSpPr>
        <p:spPr>
          <a:xfrm>
            <a:off x="1370575" y="1331100"/>
            <a:ext cx="7461600" cy="3237900"/>
          </a:xfrm>
          <a:prstGeom prst="rect">
            <a:avLst/>
          </a:prstGeom>
        </p:spPr>
        <p:txBody>
          <a:bodyPr spcFirstLastPara="1" wrap="square" lIns="68575" tIns="34275" rIns="68575" bIns="34275" anchor="t" anchorCtr="0">
            <a:noAutofit/>
          </a:bodyPr>
          <a:lstStyle/>
          <a:p>
            <a:pPr marL="457200" lvl="0" indent="-457200" algn="l" rtl="0">
              <a:lnSpc>
                <a:spcPct val="115000"/>
              </a:lnSpc>
              <a:spcBef>
                <a:spcPts val="800"/>
              </a:spcBef>
              <a:spcAft>
                <a:spcPts val="0"/>
              </a:spcAft>
              <a:buSzPts val="3600"/>
              <a:buAutoNum type="arabicPeriod"/>
            </a:pPr>
            <a:r>
              <a:rPr lang="en" sz="3600"/>
              <a:t>Why SeamlessAccess?</a:t>
            </a:r>
            <a:endParaRPr sz="3600"/>
          </a:p>
          <a:p>
            <a:pPr marL="457200" lvl="0" indent="-457200" algn="l" rtl="0">
              <a:lnSpc>
                <a:spcPct val="115000"/>
              </a:lnSpc>
              <a:spcBef>
                <a:spcPts val="0"/>
              </a:spcBef>
              <a:spcAft>
                <a:spcPts val="0"/>
              </a:spcAft>
              <a:buSzPts val="3600"/>
              <a:buAutoNum type="arabicPeriod"/>
            </a:pPr>
            <a:r>
              <a:rPr lang="en" sz="3600"/>
              <a:t>How does it work?</a:t>
            </a:r>
            <a:endParaRPr sz="3600"/>
          </a:p>
          <a:p>
            <a:pPr marL="457200" lvl="0" indent="-457200" algn="l" rtl="0">
              <a:lnSpc>
                <a:spcPct val="115000"/>
              </a:lnSpc>
              <a:spcBef>
                <a:spcPts val="0"/>
              </a:spcBef>
              <a:spcAft>
                <a:spcPts val="0"/>
              </a:spcAft>
              <a:buSzPts val="3600"/>
              <a:buAutoNum type="arabicPeriod"/>
            </a:pPr>
            <a:r>
              <a:rPr lang="en" sz="3600"/>
              <a:t>What’s the current status?</a:t>
            </a:r>
            <a:endParaRPr sz="3600"/>
          </a:p>
          <a:p>
            <a:pPr marL="457200" lvl="0" indent="-457200" algn="l" rtl="0">
              <a:lnSpc>
                <a:spcPct val="115000"/>
              </a:lnSpc>
              <a:spcBef>
                <a:spcPts val="0"/>
              </a:spcBef>
              <a:spcAft>
                <a:spcPts val="0"/>
              </a:spcAft>
              <a:buSzPts val="3600"/>
              <a:buAutoNum type="arabicPeriod"/>
            </a:pPr>
            <a:r>
              <a:rPr lang="en" sz="3600"/>
              <a:t>How do I participate?</a:t>
            </a:r>
            <a:endParaRPr sz="3600"/>
          </a:p>
        </p:txBody>
      </p:sp>
      <p:sp>
        <p:nvSpPr>
          <p:cNvPr id="2" name="TextBox 1">
            <a:extLst>
              <a:ext uri="{FF2B5EF4-FFF2-40B4-BE49-F238E27FC236}">
                <a16:creationId xmlns:a16="http://schemas.microsoft.com/office/drawing/2014/main" id="{B9157A4F-1CF1-469A-A4FD-70D005729D3E}"/>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4"/>
          <p:cNvSpPr/>
          <p:nvPr/>
        </p:nvSpPr>
        <p:spPr>
          <a:xfrm>
            <a:off x="5251300" y="800775"/>
            <a:ext cx="3803700" cy="3772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8" name="Google Shape;248;p34"/>
          <p:cNvPicPr preferRelativeResize="0"/>
          <p:nvPr/>
        </p:nvPicPr>
        <p:blipFill rotWithShape="1">
          <a:blip r:embed="rId3">
            <a:alphaModFix/>
          </a:blip>
          <a:srcRect t="35133" r="74990" b="32368"/>
          <a:stretch/>
        </p:blipFill>
        <p:spPr>
          <a:xfrm>
            <a:off x="1608575" y="2028475"/>
            <a:ext cx="1248275" cy="1621951"/>
          </a:xfrm>
          <a:prstGeom prst="rect">
            <a:avLst/>
          </a:prstGeom>
          <a:noFill/>
          <a:ln>
            <a:noFill/>
          </a:ln>
        </p:spPr>
      </p:pic>
      <p:pic>
        <p:nvPicPr>
          <p:cNvPr id="249" name="Google Shape;249;p34"/>
          <p:cNvPicPr preferRelativeResize="0"/>
          <p:nvPr/>
        </p:nvPicPr>
        <p:blipFill rotWithShape="1">
          <a:blip r:embed="rId4">
            <a:alphaModFix/>
          </a:blip>
          <a:srcRect/>
          <a:stretch/>
        </p:blipFill>
        <p:spPr>
          <a:xfrm>
            <a:off x="688575" y="2569950"/>
            <a:ext cx="843800" cy="843800"/>
          </a:xfrm>
          <a:prstGeom prst="rect">
            <a:avLst/>
          </a:prstGeom>
          <a:noFill/>
          <a:ln>
            <a:noFill/>
          </a:ln>
        </p:spPr>
      </p:pic>
      <p:pic>
        <p:nvPicPr>
          <p:cNvPr id="250" name="Google Shape;250;p34"/>
          <p:cNvPicPr preferRelativeResize="0"/>
          <p:nvPr/>
        </p:nvPicPr>
        <p:blipFill rotWithShape="1">
          <a:blip r:embed="rId5">
            <a:alphaModFix/>
          </a:blip>
          <a:srcRect/>
          <a:stretch/>
        </p:blipFill>
        <p:spPr>
          <a:xfrm flipH="1">
            <a:off x="2695238" y="2397563"/>
            <a:ext cx="651275" cy="651275"/>
          </a:xfrm>
          <a:prstGeom prst="rect">
            <a:avLst/>
          </a:prstGeom>
          <a:noFill/>
          <a:ln>
            <a:noFill/>
          </a:ln>
        </p:spPr>
      </p:pic>
      <p:pic>
        <p:nvPicPr>
          <p:cNvPr id="252" name="Google Shape;252;p34"/>
          <p:cNvPicPr preferRelativeResize="0"/>
          <p:nvPr/>
        </p:nvPicPr>
        <p:blipFill rotWithShape="1">
          <a:blip r:embed="rId6">
            <a:alphaModFix/>
          </a:blip>
          <a:srcRect/>
          <a:stretch/>
        </p:blipFill>
        <p:spPr>
          <a:xfrm>
            <a:off x="3197537" y="2736226"/>
            <a:ext cx="843801" cy="843801"/>
          </a:xfrm>
          <a:prstGeom prst="rect">
            <a:avLst/>
          </a:prstGeom>
          <a:noFill/>
          <a:ln>
            <a:noFill/>
          </a:ln>
        </p:spPr>
      </p:pic>
      <p:sp>
        <p:nvSpPr>
          <p:cNvPr id="253" name="Google Shape;253;p34"/>
          <p:cNvSpPr/>
          <p:nvPr/>
        </p:nvSpPr>
        <p:spPr>
          <a:xfrm>
            <a:off x="1532375" y="149625"/>
            <a:ext cx="5294700" cy="2183700"/>
          </a:xfrm>
          <a:prstGeom prst="cloudCallout">
            <a:avLst>
              <a:gd name="adj1" fmla="val -31138"/>
              <a:gd name="adj2" fmla="val 58097"/>
            </a:avLst>
          </a:prstGeom>
          <a:solidFill>
            <a:srgbClr val="F9F9F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4" name="Google Shape;254;p34"/>
          <p:cNvPicPr preferRelativeResize="0"/>
          <p:nvPr/>
        </p:nvPicPr>
        <p:blipFill rotWithShape="1">
          <a:blip r:embed="rId3">
            <a:alphaModFix/>
          </a:blip>
          <a:srcRect l="79858" r="4782" b="86459"/>
          <a:stretch/>
        </p:blipFill>
        <p:spPr>
          <a:xfrm flipH="1">
            <a:off x="2357901" y="607250"/>
            <a:ext cx="843799" cy="743891"/>
          </a:xfrm>
          <a:prstGeom prst="rect">
            <a:avLst/>
          </a:prstGeom>
          <a:noFill/>
          <a:ln w="19050" cap="flat" cmpd="sng">
            <a:solidFill>
              <a:srgbClr val="D9D9D9"/>
            </a:solidFill>
            <a:prstDash val="solid"/>
            <a:round/>
            <a:headEnd type="none" w="sm" len="sm"/>
            <a:tailEnd type="none" w="sm" len="sm"/>
          </a:ln>
          <a:effectLst>
            <a:outerShdw blurRad="57150" dist="19050" dir="5400000" algn="bl" rotWithShape="0">
              <a:srgbClr val="000000">
                <a:alpha val="49800"/>
              </a:srgbClr>
            </a:outerShdw>
          </a:effectLst>
        </p:spPr>
      </p:pic>
      <p:sp>
        <p:nvSpPr>
          <p:cNvPr id="255" name="Google Shape;255;p34"/>
          <p:cNvSpPr txBox="1"/>
          <p:nvPr/>
        </p:nvSpPr>
        <p:spPr>
          <a:xfrm>
            <a:off x="2213088" y="1351150"/>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Carol</a:t>
            </a:r>
            <a:endParaRPr sz="2400" b="0" i="0" u="none" strike="noStrike" cap="none">
              <a:solidFill>
                <a:schemeClr val="dk2"/>
              </a:solidFill>
              <a:latin typeface="Arial"/>
              <a:ea typeface="Arial"/>
              <a:cs typeface="Arial"/>
              <a:sym typeface="Arial"/>
            </a:endParaRPr>
          </a:p>
        </p:txBody>
      </p:sp>
      <p:sp>
        <p:nvSpPr>
          <p:cNvPr id="256" name="Google Shape;256;p34"/>
          <p:cNvSpPr txBox="1"/>
          <p:nvPr/>
        </p:nvSpPr>
        <p:spPr>
          <a:xfrm>
            <a:off x="3491301" y="551495"/>
            <a:ext cx="2396100" cy="1156500"/>
          </a:xfrm>
          <a:prstGeom prst="rect">
            <a:avLst/>
          </a:prstGeom>
          <a:solidFill>
            <a:srgbClr val="F9F9F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accent5"/>
                </a:solidFill>
                <a:latin typeface="Arial"/>
                <a:ea typeface="Arial"/>
                <a:cs typeface="Arial"/>
                <a:sym typeface="Arial"/>
              </a:rPr>
              <a:t>Carol: Please pass the phone to Amy</a:t>
            </a:r>
            <a:endParaRPr sz="2400" b="0" i="0" u="none" strike="noStrike" cap="none">
              <a:solidFill>
                <a:schemeClr val="accent5"/>
              </a:solidFill>
              <a:latin typeface="Arial"/>
              <a:ea typeface="Arial"/>
              <a:cs typeface="Arial"/>
              <a:sym typeface="Arial"/>
            </a:endParaRPr>
          </a:p>
        </p:txBody>
      </p:sp>
      <p:pic>
        <p:nvPicPr>
          <p:cNvPr id="257" name="Google Shape;257;p34"/>
          <p:cNvPicPr preferRelativeResize="0"/>
          <p:nvPr/>
        </p:nvPicPr>
        <p:blipFill rotWithShape="1">
          <a:blip r:embed="rId3">
            <a:alphaModFix/>
          </a:blip>
          <a:srcRect l="74990" b="65808"/>
          <a:stretch/>
        </p:blipFill>
        <p:spPr>
          <a:xfrm>
            <a:off x="6031611" y="1915800"/>
            <a:ext cx="1248275" cy="1706500"/>
          </a:xfrm>
          <a:prstGeom prst="rect">
            <a:avLst/>
          </a:prstGeom>
          <a:noFill/>
          <a:ln>
            <a:noFill/>
          </a:ln>
        </p:spPr>
      </p:pic>
      <p:sp>
        <p:nvSpPr>
          <p:cNvPr id="258" name="Google Shape;258;p34"/>
          <p:cNvSpPr txBox="1"/>
          <p:nvPr/>
        </p:nvSpPr>
        <p:spPr>
          <a:xfrm>
            <a:off x="1549988" y="3806375"/>
            <a:ext cx="27909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Bob’s Book Booth</a:t>
            </a:r>
            <a:endParaRPr sz="2400" b="0" i="0" u="none" strike="noStrike" cap="none">
              <a:solidFill>
                <a:schemeClr val="dk2"/>
              </a:solidFill>
              <a:latin typeface="Arial"/>
              <a:ea typeface="Arial"/>
              <a:cs typeface="Arial"/>
              <a:sym typeface="Arial"/>
            </a:endParaRPr>
          </a:p>
        </p:txBody>
      </p:sp>
      <p:sp>
        <p:nvSpPr>
          <p:cNvPr id="259" name="Google Shape;259;p34"/>
          <p:cNvSpPr txBox="1"/>
          <p:nvPr/>
        </p:nvSpPr>
        <p:spPr>
          <a:xfrm>
            <a:off x="6082775" y="3806375"/>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Amy</a:t>
            </a:r>
            <a:endParaRPr sz="2400" b="0" i="0" u="none" strike="noStrike" cap="none">
              <a:solidFill>
                <a:schemeClr val="dk2"/>
              </a:solidFill>
              <a:latin typeface="Arial"/>
              <a:ea typeface="Arial"/>
              <a:cs typeface="Arial"/>
              <a:sym typeface="Arial"/>
            </a:endParaRPr>
          </a:p>
        </p:txBody>
      </p:sp>
      <p:sp>
        <p:nvSpPr>
          <p:cNvPr id="15" name="TextBox 14">
            <a:extLst>
              <a:ext uri="{FF2B5EF4-FFF2-40B4-BE49-F238E27FC236}">
                <a16:creationId xmlns:a16="http://schemas.microsoft.com/office/drawing/2014/main" id="{7DFEFE8D-9201-4037-9EE8-F1789346632C}"/>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5"/>
          <p:cNvSpPr/>
          <p:nvPr/>
        </p:nvSpPr>
        <p:spPr>
          <a:xfrm>
            <a:off x="5251300" y="800775"/>
            <a:ext cx="3803700" cy="3772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5" name="Google Shape;265;p35"/>
          <p:cNvPicPr preferRelativeResize="0"/>
          <p:nvPr/>
        </p:nvPicPr>
        <p:blipFill rotWithShape="1">
          <a:blip r:embed="rId3">
            <a:alphaModFix/>
          </a:blip>
          <a:srcRect/>
          <a:stretch/>
        </p:blipFill>
        <p:spPr>
          <a:xfrm>
            <a:off x="697425" y="2569950"/>
            <a:ext cx="843800" cy="843800"/>
          </a:xfrm>
          <a:prstGeom prst="rect">
            <a:avLst/>
          </a:prstGeom>
          <a:noFill/>
          <a:ln>
            <a:noFill/>
          </a:ln>
        </p:spPr>
      </p:pic>
      <p:pic>
        <p:nvPicPr>
          <p:cNvPr id="266" name="Google Shape;266;p35"/>
          <p:cNvPicPr preferRelativeResize="0"/>
          <p:nvPr/>
        </p:nvPicPr>
        <p:blipFill rotWithShape="1">
          <a:blip r:embed="rId4">
            <a:alphaModFix/>
          </a:blip>
          <a:srcRect t="35133" r="74990" b="32368"/>
          <a:stretch/>
        </p:blipFill>
        <p:spPr>
          <a:xfrm>
            <a:off x="1608575" y="2028475"/>
            <a:ext cx="1248275" cy="1621951"/>
          </a:xfrm>
          <a:prstGeom prst="rect">
            <a:avLst/>
          </a:prstGeom>
          <a:noFill/>
          <a:ln>
            <a:noFill/>
          </a:ln>
        </p:spPr>
      </p:pic>
      <p:pic>
        <p:nvPicPr>
          <p:cNvPr id="267" name="Google Shape;267;p35"/>
          <p:cNvPicPr preferRelativeResize="0"/>
          <p:nvPr/>
        </p:nvPicPr>
        <p:blipFill rotWithShape="1">
          <a:blip r:embed="rId5">
            <a:alphaModFix/>
          </a:blip>
          <a:srcRect/>
          <a:stretch/>
        </p:blipFill>
        <p:spPr>
          <a:xfrm flipH="1">
            <a:off x="2695238" y="2397563"/>
            <a:ext cx="651275" cy="651275"/>
          </a:xfrm>
          <a:prstGeom prst="rect">
            <a:avLst/>
          </a:prstGeom>
          <a:noFill/>
          <a:ln>
            <a:noFill/>
          </a:ln>
        </p:spPr>
      </p:pic>
      <p:pic>
        <p:nvPicPr>
          <p:cNvPr id="269" name="Google Shape;269;p35"/>
          <p:cNvPicPr preferRelativeResize="0"/>
          <p:nvPr/>
        </p:nvPicPr>
        <p:blipFill rotWithShape="1">
          <a:blip r:embed="rId6">
            <a:alphaModFix/>
          </a:blip>
          <a:srcRect/>
          <a:stretch/>
        </p:blipFill>
        <p:spPr>
          <a:xfrm>
            <a:off x="3197537" y="2736226"/>
            <a:ext cx="843801" cy="843801"/>
          </a:xfrm>
          <a:prstGeom prst="rect">
            <a:avLst/>
          </a:prstGeom>
          <a:noFill/>
          <a:ln>
            <a:noFill/>
          </a:ln>
        </p:spPr>
      </p:pic>
      <p:pic>
        <p:nvPicPr>
          <p:cNvPr id="270" name="Google Shape;270;p35"/>
          <p:cNvPicPr preferRelativeResize="0"/>
          <p:nvPr/>
        </p:nvPicPr>
        <p:blipFill rotWithShape="1">
          <a:blip r:embed="rId4">
            <a:alphaModFix/>
          </a:blip>
          <a:srcRect l="74990" b="65808"/>
          <a:stretch/>
        </p:blipFill>
        <p:spPr>
          <a:xfrm>
            <a:off x="6031611" y="1915800"/>
            <a:ext cx="1248275" cy="1706500"/>
          </a:xfrm>
          <a:prstGeom prst="rect">
            <a:avLst/>
          </a:prstGeom>
          <a:noFill/>
          <a:ln>
            <a:noFill/>
          </a:ln>
        </p:spPr>
      </p:pic>
      <p:pic>
        <p:nvPicPr>
          <p:cNvPr id="271" name="Google Shape;271;p35"/>
          <p:cNvPicPr preferRelativeResize="0"/>
          <p:nvPr/>
        </p:nvPicPr>
        <p:blipFill rotWithShape="1">
          <a:blip r:embed="rId5">
            <a:alphaModFix/>
          </a:blip>
          <a:srcRect/>
          <a:stretch/>
        </p:blipFill>
        <p:spPr>
          <a:xfrm>
            <a:off x="5563263" y="2321363"/>
            <a:ext cx="651275" cy="651275"/>
          </a:xfrm>
          <a:prstGeom prst="rect">
            <a:avLst/>
          </a:prstGeom>
          <a:noFill/>
          <a:ln>
            <a:noFill/>
          </a:ln>
        </p:spPr>
      </p:pic>
      <p:grpSp>
        <p:nvGrpSpPr>
          <p:cNvPr id="272" name="Google Shape;272;p35"/>
          <p:cNvGrpSpPr/>
          <p:nvPr/>
        </p:nvGrpSpPr>
        <p:grpSpPr>
          <a:xfrm>
            <a:off x="1837175" y="73425"/>
            <a:ext cx="5294700" cy="2183700"/>
            <a:chOff x="1456175" y="225825"/>
            <a:chExt cx="5294700" cy="2183700"/>
          </a:xfrm>
        </p:grpSpPr>
        <p:sp>
          <p:nvSpPr>
            <p:cNvPr id="273" name="Google Shape;273;p35"/>
            <p:cNvSpPr/>
            <p:nvPr/>
          </p:nvSpPr>
          <p:spPr>
            <a:xfrm>
              <a:off x="1456175" y="225825"/>
              <a:ext cx="5294700" cy="2183700"/>
            </a:xfrm>
            <a:prstGeom prst="cloudCallout">
              <a:avLst>
                <a:gd name="adj1" fmla="val 33969"/>
                <a:gd name="adj2" fmla="val 59471"/>
              </a:avLst>
            </a:prstGeom>
            <a:solidFill>
              <a:srgbClr val="F9F9F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35"/>
            <p:cNvSpPr txBox="1"/>
            <p:nvPr/>
          </p:nvSpPr>
          <p:spPr>
            <a:xfrm>
              <a:off x="2136888" y="1427350"/>
              <a:ext cx="1133400" cy="572700"/>
            </a:xfrm>
            <a:prstGeom prst="rect">
              <a:avLst/>
            </a:prstGeom>
            <a:solidFill>
              <a:srgbClr val="F9F9F9"/>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Carol</a:t>
              </a:r>
              <a:endParaRPr sz="2400" b="0" i="0" u="none" strike="noStrike" cap="none">
                <a:solidFill>
                  <a:schemeClr val="dk2"/>
                </a:solidFill>
                <a:latin typeface="Arial"/>
                <a:ea typeface="Arial"/>
                <a:cs typeface="Arial"/>
                <a:sym typeface="Arial"/>
              </a:endParaRPr>
            </a:p>
          </p:txBody>
        </p:sp>
        <p:pic>
          <p:nvPicPr>
            <p:cNvPr id="275" name="Google Shape;275;p35"/>
            <p:cNvPicPr preferRelativeResize="0"/>
            <p:nvPr/>
          </p:nvPicPr>
          <p:blipFill rotWithShape="1">
            <a:blip r:embed="rId4">
              <a:alphaModFix/>
            </a:blip>
            <a:srcRect l="79858" r="4782" b="86459"/>
            <a:stretch/>
          </p:blipFill>
          <p:spPr>
            <a:xfrm flipH="1">
              <a:off x="2281701" y="683450"/>
              <a:ext cx="843799" cy="743891"/>
            </a:xfrm>
            <a:prstGeom prst="rect">
              <a:avLst/>
            </a:prstGeom>
            <a:noFill/>
            <a:ln w="9525" cap="flat" cmpd="sng">
              <a:solidFill>
                <a:schemeClr val="dk2"/>
              </a:solidFill>
              <a:prstDash val="solid"/>
              <a:round/>
              <a:headEnd type="none" w="sm" len="sm"/>
              <a:tailEnd type="none" w="sm" len="sm"/>
            </a:ln>
          </p:spPr>
        </p:pic>
        <p:sp>
          <p:nvSpPr>
            <p:cNvPr id="276" name="Google Shape;276;p35"/>
            <p:cNvSpPr txBox="1"/>
            <p:nvPr/>
          </p:nvSpPr>
          <p:spPr>
            <a:xfrm>
              <a:off x="3477700" y="627150"/>
              <a:ext cx="2937000" cy="856500"/>
            </a:xfrm>
            <a:prstGeom prst="rect">
              <a:avLst/>
            </a:prstGeom>
            <a:solidFill>
              <a:srgbClr val="F9F9F9"/>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chemeClr val="accent5"/>
                  </a:solidFill>
                  <a:latin typeface="Arial"/>
                  <a:ea typeface="Arial"/>
                  <a:cs typeface="Arial"/>
                  <a:sym typeface="Arial"/>
                </a:rPr>
                <a:t>Carol confirms Amy’s identity with her</a:t>
              </a:r>
              <a:endParaRPr sz="2400" b="0" i="0" u="none" strike="noStrike" cap="none">
                <a:solidFill>
                  <a:schemeClr val="accent5"/>
                </a:solidFill>
                <a:latin typeface="Arial"/>
                <a:ea typeface="Arial"/>
                <a:cs typeface="Arial"/>
                <a:sym typeface="Arial"/>
              </a:endParaRPr>
            </a:p>
          </p:txBody>
        </p:sp>
      </p:grpSp>
      <p:sp>
        <p:nvSpPr>
          <p:cNvPr id="277" name="Google Shape;277;p35"/>
          <p:cNvSpPr txBox="1"/>
          <p:nvPr/>
        </p:nvSpPr>
        <p:spPr>
          <a:xfrm>
            <a:off x="1549988" y="3806375"/>
            <a:ext cx="27909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Bob’s Book Booth</a:t>
            </a:r>
            <a:endParaRPr sz="2400" b="0" i="0" u="none" strike="noStrike" cap="none">
              <a:solidFill>
                <a:schemeClr val="dk2"/>
              </a:solidFill>
              <a:latin typeface="Arial"/>
              <a:ea typeface="Arial"/>
              <a:cs typeface="Arial"/>
              <a:sym typeface="Arial"/>
            </a:endParaRPr>
          </a:p>
        </p:txBody>
      </p:sp>
      <p:sp>
        <p:nvSpPr>
          <p:cNvPr id="278" name="Google Shape;278;p35"/>
          <p:cNvSpPr txBox="1"/>
          <p:nvPr/>
        </p:nvSpPr>
        <p:spPr>
          <a:xfrm>
            <a:off x="6082775" y="3806375"/>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Amy</a:t>
            </a:r>
            <a:endParaRPr sz="2400" b="0" i="0" u="none" strike="noStrike" cap="none">
              <a:solidFill>
                <a:schemeClr val="dk2"/>
              </a:solidFill>
              <a:latin typeface="Arial"/>
              <a:ea typeface="Arial"/>
              <a:cs typeface="Arial"/>
              <a:sym typeface="Arial"/>
            </a:endParaRPr>
          </a:p>
        </p:txBody>
      </p:sp>
      <p:sp>
        <p:nvSpPr>
          <p:cNvPr id="17" name="TextBox 16">
            <a:extLst>
              <a:ext uri="{FF2B5EF4-FFF2-40B4-BE49-F238E27FC236}">
                <a16:creationId xmlns:a16="http://schemas.microsoft.com/office/drawing/2014/main" id="{22439E68-F0E8-48CF-834C-0787C0D9E738}"/>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67"/>
                                        </p:tgtEl>
                                      </p:cBhvr>
                                    </p:animEffect>
                                    <p:set>
                                      <p:cBhvr>
                                        <p:cTn id="7" dur="1" fill="hold">
                                          <p:stCondLst>
                                            <p:cond delay="500"/>
                                          </p:stCondLst>
                                        </p:cTn>
                                        <p:tgtEl>
                                          <p:spTgt spid="26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1"/>
                                        </p:tgtEl>
                                        <p:attrNameLst>
                                          <p:attrName>style.visibility</p:attrName>
                                        </p:attrNameLst>
                                      </p:cBhvr>
                                      <p:to>
                                        <p:strVal val="visible"/>
                                      </p:to>
                                    </p:set>
                                    <p:animEffect transition="in" filter="fade">
                                      <p:cBhvr>
                                        <p:cTn id="11" dur="750"/>
                                        <p:tgtEl>
                                          <p:spTgt spid="271"/>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272"/>
                                        </p:tgtEl>
                                        <p:attrNameLst>
                                          <p:attrName>style.visibility</p:attrName>
                                        </p:attrNameLst>
                                      </p:cBhvr>
                                      <p:to>
                                        <p:strVal val="visible"/>
                                      </p:to>
                                    </p:set>
                                    <p:animEffect transition="in" filter="fade">
                                      <p:cBhvr>
                                        <p:cTn id="15" dur="1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6"/>
          <p:cNvSpPr/>
          <p:nvPr/>
        </p:nvSpPr>
        <p:spPr>
          <a:xfrm>
            <a:off x="5251300" y="800775"/>
            <a:ext cx="3803700" cy="3772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4" name="Google Shape;284;p36"/>
          <p:cNvPicPr preferRelativeResize="0"/>
          <p:nvPr/>
        </p:nvPicPr>
        <p:blipFill rotWithShape="1">
          <a:blip r:embed="rId3">
            <a:alphaModFix/>
          </a:blip>
          <a:srcRect t="35133" r="74990" b="32368"/>
          <a:stretch/>
        </p:blipFill>
        <p:spPr>
          <a:xfrm>
            <a:off x="1608575" y="2028475"/>
            <a:ext cx="1248275" cy="1621951"/>
          </a:xfrm>
          <a:prstGeom prst="rect">
            <a:avLst/>
          </a:prstGeom>
          <a:noFill/>
          <a:ln>
            <a:noFill/>
          </a:ln>
        </p:spPr>
      </p:pic>
      <p:pic>
        <p:nvPicPr>
          <p:cNvPr id="285" name="Google Shape;285;p36"/>
          <p:cNvPicPr preferRelativeResize="0"/>
          <p:nvPr/>
        </p:nvPicPr>
        <p:blipFill rotWithShape="1">
          <a:blip r:embed="rId4">
            <a:alphaModFix/>
          </a:blip>
          <a:srcRect/>
          <a:stretch/>
        </p:blipFill>
        <p:spPr>
          <a:xfrm>
            <a:off x="688575" y="2569950"/>
            <a:ext cx="843800" cy="843800"/>
          </a:xfrm>
          <a:prstGeom prst="rect">
            <a:avLst/>
          </a:prstGeom>
          <a:noFill/>
          <a:ln>
            <a:noFill/>
          </a:ln>
        </p:spPr>
      </p:pic>
      <p:pic>
        <p:nvPicPr>
          <p:cNvPr id="286" name="Google Shape;286;p36"/>
          <p:cNvPicPr preferRelativeResize="0"/>
          <p:nvPr/>
        </p:nvPicPr>
        <p:blipFill rotWithShape="1">
          <a:blip r:embed="rId5">
            <a:alphaModFix/>
          </a:blip>
          <a:srcRect/>
          <a:stretch/>
        </p:blipFill>
        <p:spPr>
          <a:xfrm flipH="1">
            <a:off x="2695238" y="2397563"/>
            <a:ext cx="651275" cy="651275"/>
          </a:xfrm>
          <a:prstGeom prst="rect">
            <a:avLst/>
          </a:prstGeom>
          <a:noFill/>
          <a:ln>
            <a:noFill/>
          </a:ln>
        </p:spPr>
      </p:pic>
      <p:pic>
        <p:nvPicPr>
          <p:cNvPr id="287" name="Google Shape;287;p36"/>
          <p:cNvPicPr preferRelativeResize="0"/>
          <p:nvPr/>
        </p:nvPicPr>
        <p:blipFill rotWithShape="1">
          <a:blip r:embed="rId5">
            <a:alphaModFix/>
          </a:blip>
          <a:srcRect/>
          <a:stretch/>
        </p:blipFill>
        <p:spPr>
          <a:xfrm>
            <a:off x="5563263" y="2321363"/>
            <a:ext cx="651275" cy="651275"/>
          </a:xfrm>
          <a:prstGeom prst="rect">
            <a:avLst/>
          </a:prstGeom>
          <a:noFill/>
          <a:ln>
            <a:noFill/>
          </a:ln>
        </p:spPr>
      </p:pic>
      <p:pic>
        <p:nvPicPr>
          <p:cNvPr id="289" name="Google Shape;289;p36"/>
          <p:cNvPicPr preferRelativeResize="0"/>
          <p:nvPr/>
        </p:nvPicPr>
        <p:blipFill rotWithShape="1">
          <a:blip r:embed="rId6">
            <a:alphaModFix/>
          </a:blip>
          <a:srcRect/>
          <a:stretch/>
        </p:blipFill>
        <p:spPr>
          <a:xfrm>
            <a:off x="3197537" y="2736226"/>
            <a:ext cx="843801" cy="843801"/>
          </a:xfrm>
          <a:prstGeom prst="rect">
            <a:avLst/>
          </a:prstGeom>
          <a:noFill/>
          <a:ln>
            <a:noFill/>
          </a:ln>
        </p:spPr>
      </p:pic>
      <p:grpSp>
        <p:nvGrpSpPr>
          <p:cNvPr id="290" name="Google Shape;290;p36"/>
          <p:cNvGrpSpPr/>
          <p:nvPr/>
        </p:nvGrpSpPr>
        <p:grpSpPr>
          <a:xfrm>
            <a:off x="1532375" y="149625"/>
            <a:ext cx="5294700" cy="2183700"/>
            <a:chOff x="1532375" y="149625"/>
            <a:chExt cx="5294700" cy="2183700"/>
          </a:xfrm>
        </p:grpSpPr>
        <p:sp>
          <p:nvSpPr>
            <p:cNvPr id="291" name="Google Shape;291;p36"/>
            <p:cNvSpPr/>
            <p:nvPr/>
          </p:nvSpPr>
          <p:spPr>
            <a:xfrm>
              <a:off x="1532375" y="149625"/>
              <a:ext cx="5294700" cy="2183700"/>
            </a:xfrm>
            <a:prstGeom prst="cloudCallout">
              <a:avLst>
                <a:gd name="adj1" fmla="val -31138"/>
                <a:gd name="adj2" fmla="val 58097"/>
              </a:avLst>
            </a:prstGeom>
            <a:solidFill>
              <a:srgbClr val="F9F9F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2" name="Google Shape;292;p36"/>
            <p:cNvPicPr preferRelativeResize="0"/>
            <p:nvPr/>
          </p:nvPicPr>
          <p:blipFill rotWithShape="1">
            <a:blip r:embed="rId3">
              <a:alphaModFix/>
            </a:blip>
            <a:srcRect l="79858" r="4782" b="86459"/>
            <a:stretch/>
          </p:blipFill>
          <p:spPr>
            <a:xfrm flipH="1">
              <a:off x="2357901" y="607250"/>
              <a:ext cx="843799" cy="743891"/>
            </a:xfrm>
            <a:prstGeom prst="rect">
              <a:avLst/>
            </a:prstGeom>
            <a:noFill/>
            <a:ln w="19050" cap="flat" cmpd="sng">
              <a:solidFill>
                <a:srgbClr val="D9D9D9"/>
              </a:solidFill>
              <a:prstDash val="solid"/>
              <a:round/>
              <a:headEnd type="none" w="sm" len="sm"/>
              <a:tailEnd type="none" w="sm" len="sm"/>
            </a:ln>
            <a:effectLst>
              <a:outerShdw blurRad="57150" dist="19050" dir="5400000" algn="bl" rotWithShape="0">
                <a:srgbClr val="000000">
                  <a:alpha val="49800"/>
                </a:srgbClr>
              </a:outerShdw>
            </a:effectLst>
          </p:spPr>
        </p:pic>
        <p:sp>
          <p:nvSpPr>
            <p:cNvPr id="293" name="Google Shape;293;p36"/>
            <p:cNvSpPr txBox="1"/>
            <p:nvPr/>
          </p:nvSpPr>
          <p:spPr>
            <a:xfrm>
              <a:off x="2213088" y="1351150"/>
              <a:ext cx="1133400" cy="572700"/>
            </a:xfrm>
            <a:prstGeom prst="rect">
              <a:avLst/>
            </a:prstGeom>
            <a:solidFill>
              <a:srgbClr val="F9F9F9"/>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Carol</a:t>
              </a:r>
              <a:endParaRPr sz="2400" b="0" i="0" u="none" strike="noStrike" cap="none">
                <a:solidFill>
                  <a:schemeClr val="dk2"/>
                </a:solidFill>
                <a:latin typeface="Arial"/>
                <a:ea typeface="Arial"/>
                <a:cs typeface="Arial"/>
                <a:sym typeface="Arial"/>
              </a:endParaRPr>
            </a:p>
          </p:txBody>
        </p:sp>
        <p:sp>
          <p:nvSpPr>
            <p:cNvPr id="294" name="Google Shape;294;p36"/>
            <p:cNvSpPr txBox="1"/>
            <p:nvPr/>
          </p:nvSpPr>
          <p:spPr>
            <a:xfrm>
              <a:off x="3553900" y="550950"/>
              <a:ext cx="2937000" cy="856500"/>
            </a:xfrm>
            <a:prstGeom prst="rect">
              <a:avLst/>
            </a:prstGeom>
            <a:solidFill>
              <a:srgbClr val="F9F9F9"/>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chemeClr val="accent5"/>
                  </a:solidFill>
                  <a:latin typeface="Arial"/>
                  <a:ea typeface="Arial"/>
                  <a:cs typeface="Arial"/>
                  <a:sym typeface="Arial"/>
                </a:rPr>
                <a:t>Carol: I can confirm she’s one of our students</a:t>
              </a:r>
              <a:endParaRPr sz="2400" b="0" i="0" u="none" strike="noStrike" cap="none">
                <a:solidFill>
                  <a:schemeClr val="accent5"/>
                </a:solidFill>
                <a:latin typeface="Arial"/>
                <a:ea typeface="Arial"/>
                <a:cs typeface="Arial"/>
                <a:sym typeface="Arial"/>
              </a:endParaRPr>
            </a:p>
          </p:txBody>
        </p:sp>
      </p:grpSp>
      <p:pic>
        <p:nvPicPr>
          <p:cNvPr id="295" name="Google Shape;295;p36"/>
          <p:cNvPicPr preferRelativeResize="0"/>
          <p:nvPr/>
        </p:nvPicPr>
        <p:blipFill rotWithShape="1">
          <a:blip r:embed="rId3">
            <a:alphaModFix/>
          </a:blip>
          <a:srcRect l="74990" b="65808"/>
          <a:stretch/>
        </p:blipFill>
        <p:spPr>
          <a:xfrm>
            <a:off x="6031611" y="1915800"/>
            <a:ext cx="1248275" cy="1706500"/>
          </a:xfrm>
          <a:prstGeom prst="rect">
            <a:avLst/>
          </a:prstGeom>
          <a:noFill/>
          <a:ln>
            <a:noFill/>
          </a:ln>
        </p:spPr>
      </p:pic>
      <p:sp>
        <p:nvSpPr>
          <p:cNvPr id="296" name="Google Shape;296;p36"/>
          <p:cNvSpPr txBox="1"/>
          <p:nvPr/>
        </p:nvSpPr>
        <p:spPr>
          <a:xfrm>
            <a:off x="1549988" y="3806375"/>
            <a:ext cx="27909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Bob’s Book Booth</a:t>
            </a:r>
            <a:endParaRPr sz="2400" b="0" i="0" u="none" strike="noStrike" cap="none">
              <a:solidFill>
                <a:schemeClr val="dk2"/>
              </a:solidFill>
              <a:latin typeface="Arial"/>
              <a:ea typeface="Arial"/>
              <a:cs typeface="Arial"/>
              <a:sym typeface="Arial"/>
            </a:endParaRPr>
          </a:p>
        </p:txBody>
      </p:sp>
      <p:sp>
        <p:nvSpPr>
          <p:cNvPr id="297" name="Google Shape;297;p36"/>
          <p:cNvSpPr txBox="1"/>
          <p:nvPr/>
        </p:nvSpPr>
        <p:spPr>
          <a:xfrm>
            <a:off x="6082775" y="3806375"/>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Amy</a:t>
            </a:r>
            <a:endParaRPr sz="2400" b="0" i="0" u="none" strike="noStrike" cap="none">
              <a:solidFill>
                <a:schemeClr val="dk2"/>
              </a:solidFill>
              <a:latin typeface="Arial"/>
              <a:ea typeface="Arial"/>
              <a:cs typeface="Arial"/>
              <a:sym typeface="Arial"/>
            </a:endParaRPr>
          </a:p>
        </p:txBody>
      </p:sp>
      <p:sp>
        <p:nvSpPr>
          <p:cNvPr id="17" name="TextBox 16">
            <a:extLst>
              <a:ext uri="{FF2B5EF4-FFF2-40B4-BE49-F238E27FC236}">
                <a16:creationId xmlns:a16="http://schemas.microsoft.com/office/drawing/2014/main" id="{D3C09F33-F599-41D7-BEF1-FD37AAB30828}"/>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87"/>
                                        </p:tgtEl>
                                      </p:cBhvr>
                                    </p:animEffect>
                                    <p:set>
                                      <p:cBhvr>
                                        <p:cTn id="7" dur="1" fill="hold">
                                          <p:stCondLst>
                                            <p:cond delay="500"/>
                                          </p:stCondLst>
                                        </p:cTn>
                                        <p:tgtEl>
                                          <p:spTgt spid="28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6"/>
                                        </p:tgtEl>
                                        <p:attrNameLst>
                                          <p:attrName>style.visibility</p:attrName>
                                        </p:attrNameLst>
                                      </p:cBhvr>
                                      <p:to>
                                        <p:strVal val="visible"/>
                                      </p:to>
                                    </p:set>
                                    <p:animEffect transition="in" filter="fade">
                                      <p:cBhvr>
                                        <p:cTn id="11" dur="500"/>
                                        <p:tgtEl>
                                          <p:spTgt spid="28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0"/>
                                        </p:tgtEl>
                                        <p:attrNameLst>
                                          <p:attrName>style.visibility</p:attrName>
                                        </p:attrNameLst>
                                      </p:cBhvr>
                                      <p:to>
                                        <p:strVal val="visible"/>
                                      </p:to>
                                    </p:set>
                                    <p:animEffect transition="in" filter="fade">
                                      <p:cBhvr>
                                        <p:cTn id="15" dur="1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7"/>
          <p:cNvSpPr/>
          <p:nvPr/>
        </p:nvSpPr>
        <p:spPr>
          <a:xfrm>
            <a:off x="5251300" y="800775"/>
            <a:ext cx="3803700" cy="3772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3" name="Google Shape;303;p37"/>
          <p:cNvPicPr preferRelativeResize="0"/>
          <p:nvPr/>
        </p:nvPicPr>
        <p:blipFill rotWithShape="1">
          <a:blip r:embed="rId3">
            <a:alphaModFix/>
          </a:blip>
          <a:srcRect t="35133" r="74990" b="32368"/>
          <a:stretch/>
        </p:blipFill>
        <p:spPr>
          <a:xfrm>
            <a:off x="1608575" y="2028475"/>
            <a:ext cx="1248275" cy="1621951"/>
          </a:xfrm>
          <a:prstGeom prst="rect">
            <a:avLst/>
          </a:prstGeom>
          <a:noFill/>
          <a:ln>
            <a:noFill/>
          </a:ln>
        </p:spPr>
      </p:pic>
      <p:pic>
        <p:nvPicPr>
          <p:cNvPr id="304" name="Google Shape;304;p37"/>
          <p:cNvPicPr preferRelativeResize="0"/>
          <p:nvPr/>
        </p:nvPicPr>
        <p:blipFill rotWithShape="1">
          <a:blip r:embed="rId4">
            <a:alphaModFix/>
          </a:blip>
          <a:srcRect/>
          <a:stretch/>
        </p:blipFill>
        <p:spPr>
          <a:xfrm>
            <a:off x="688575" y="2569950"/>
            <a:ext cx="843800" cy="843800"/>
          </a:xfrm>
          <a:prstGeom prst="rect">
            <a:avLst/>
          </a:prstGeom>
          <a:noFill/>
          <a:ln>
            <a:noFill/>
          </a:ln>
        </p:spPr>
      </p:pic>
      <p:pic>
        <p:nvPicPr>
          <p:cNvPr id="305" name="Google Shape;305;p37"/>
          <p:cNvPicPr preferRelativeResize="0"/>
          <p:nvPr/>
        </p:nvPicPr>
        <p:blipFill rotWithShape="1">
          <a:blip r:embed="rId5">
            <a:alphaModFix/>
          </a:blip>
          <a:srcRect/>
          <a:stretch/>
        </p:blipFill>
        <p:spPr>
          <a:xfrm flipH="1">
            <a:off x="2695238" y="2397563"/>
            <a:ext cx="651275" cy="651275"/>
          </a:xfrm>
          <a:prstGeom prst="rect">
            <a:avLst/>
          </a:prstGeom>
          <a:noFill/>
          <a:ln>
            <a:noFill/>
          </a:ln>
        </p:spPr>
      </p:pic>
      <p:pic>
        <p:nvPicPr>
          <p:cNvPr id="307" name="Google Shape;307;p37"/>
          <p:cNvPicPr preferRelativeResize="0"/>
          <p:nvPr/>
        </p:nvPicPr>
        <p:blipFill rotWithShape="1">
          <a:blip r:embed="rId6">
            <a:alphaModFix/>
          </a:blip>
          <a:srcRect/>
          <a:stretch/>
        </p:blipFill>
        <p:spPr>
          <a:xfrm>
            <a:off x="3197537" y="2736226"/>
            <a:ext cx="843801" cy="843801"/>
          </a:xfrm>
          <a:prstGeom prst="rect">
            <a:avLst/>
          </a:prstGeom>
          <a:noFill/>
          <a:ln>
            <a:noFill/>
          </a:ln>
        </p:spPr>
      </p:pic>
      <p:sp>
        <p:nvSpPr>
          <p:cNvPr id="308" name="Google Shape;308;p37"/>
          <p:cNvSpPr/>
          <p:nvPr/>
        </p:nvSpPr>
        <p:spPr>
          <a:xfrm>
            <a:off x="1532375" y="149625"/>
            <a:ext cx="5294700" cy="2183700"/>
          </a:xfrm>
          <a:prstGeom prst="cloudCallout">
            <a:avLst>
              <a:gd name="adj1" fmla="val -31138"/>
              <a:gd name="adj2" fmla="val 58097"/>
            </a:avLst>
          </a:prstGeom>
          <a:solidFill>
            <a:srgbClr val="F9F9F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9" name="Google Shape;309;p37"/>
          <p:cNvPicPr preferRelativeResize="0"/>
          <p:nvPr/>
        </p:nvPicPr>
        <p:blipFill rotWithShape="1">
          <a:blip r:embed="rId3">
            <a:alphaModFix/>
          </a:blip>
          <a:srcRect l="79858" r="4782" b="86459"/>
          <a:stretch/>
        </p:blipFill>
        <p:spPr>
          <a:xfrm flipH="1">
            <a:off x="2357901" y="607250"/>
            <a:ext cx="843799" cy="743891"/>
          </a:xfrm>
          <a:prstGeom prst="rect">
            <a:avLst/>
          </a:prstGeom>
          <a:noFill/>
          <a:ln w="19050" cap="flat" cmpd="sng">
            <a:solidFill>
              <a:srgbClr val="D9D9D9"/>
            </a:solidFill>
            <a:prstDash val="solid"/>
            <a:round/>
            <a:headEnd type="none" w="sm" len="sm"/>
            <a:tailEnd type="none" w="sm" len="sm"/>
          </a:ln>
          <a:effectLst>
            <a:outerShdw blurRad="57150" dist="19050" dir="5400000" algn="bl" rotWithShape="0">
              <a:srgbClr val="000000">
                <a:alpha val="49800"/>
              </a:srgbClr>
            </a:outerShdw>
          </a:effectLst>
        </p:spPr>
      </p:pic>
      <p:sp>
        <p:nvSpPr>
          <p:cNvPr id="310" name="Google Shape;310;p37"/>
          <p:cNvSpPr txBox="1"/>
          <p:nvPr/>
        </p:nvSpPr>
        <p:spPr>
          <a:xfrm>
            <a:off x="2213088" y="1351150"/>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Carol</a:t>
            </a:r>
            <a:endParaRPr sz="2400" b="0" i="0" u="none" strike="noStrike" cap="none">
              <a:solidFill>
                <a:schemeClr val="dk2"/>
              </a:solidFill>
              <a:latin typeface="Arial"/>
              <a:ea typeface="Arial"/>
              <a:cs typeface="Arial"/>
              <a:sym typeface="Arial"/>
            </a:endParaRPr>
          </a:p>
        </p:txBody>
      </p:sp>
      <p:sp>
        <p:nvSpPr>
          <p:cNvPr id="311" name="Google Shape;311;p37"/>
          <p:cNvSpPr txBox="1"/>
          <p:nvPr/>
        </p:nvSpPr>
        <p:spPr>
          <a:xfrm>
            <a:off x="3422400" y="550950"/>
            <a:ext cx="3171000" cy="8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chemeClr val="accent5"/>
                </a:solidFill>
                <a:latin typeface="Arial"/>
                <a:ea typeface="Arial"/>
                <a:cs typeface="Arial"/>
                <a:sym typeface="Arial"/>
              </a:rPr>
              <a:t>Bob: Can you confirm her name?</a:t>
            </a:r>
            <a:endParaRPr sz="2400" b="0" i="0" u="none" strike="noStrike" cap="none">
              <a:solidFill>
                <a:schemeClr val="accent5"/>
              </a:solidFill>
              <a:latin typeface="Arial"/>
              <a:ea typeface="Arial"/>
              <a:cs typeface="Arial"/>
              <a:sym typeface="Arial"/>
            </a:endParaRPr>
          </a:p>
        </p:txBody>
      </p:sp>
      <p:pic>
        <p:nvPicPr>
          <p:cNvPr id="312" name="Google Shape;312;p37"/>
          <p:cNvPicPr preferRelativeResize="0"/>
          <p:nvPr/>
        </p:nvPicPr>
        <p:blipFill rotWithShape="1">
          <a:blip r:embed="rId3">
            <a:alphaModFix/>
          </a:blip>
          <a:srcRect l="74990" b="65808"/>
          <a:stretch/>
        </p:blipFill>
        <p:spPr>
          <a:xfrm>
            <a:off x="6031611" y="1915800"/>
            <a:ext cx="1248275" cy="1706500"/>
          </a:xfrm>
          <a:prstGeom prst="rect">
            <a:avLst/>
          </a:prstGeom>
          <a:noFill/>
          <a:ln>
            <a:noFill/>
          </a:ln>
        </p:spPr>
      </p:pic>
      <p:sp>
        <p:nvSpPr>
          <p:cNvPr id="313" name="Google Shape;313;p37"/>
          <p:cNvSpPr txBox="1"/>
          <p:nvPr/>
        </p:nvSpPr>
        <p:spPr>
          <a:xfrm>
            <a:off x="1549988" y="3806375"/>
            <a:ext cx="27909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Bob’s Book Booth</a:t>
            </a:r>
            <a:endParaRPr sz="2400" b="0" i="0" u="none" strike="noStrike" cap="none">
              <a:solidFill>
                <a:schemeClr val="dk2"/>
              </a:solidFill>
              <a:latin typeface="Arial"/>
              <a:ea typeface="Arial"/>
              <a:cs typeface="Arial"/>
              <a:sym typeface="Arial"/>
            </a:endParaRPr>
          </a:p>
        </p:txBody>
      </p:sp>
      <p:sp>
        <p:nvSpPr>
          <p:cNvPr id="314" name="Google Shape;314;p37"/>
          <p:cNvSpPr txBox="1"/>
          <p:nvPr/>
        </p:nvSpPr>
        <p:spPr>
          <a:xfrm>
            <a:off x="6082775" y="3806375"/>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Amy</a:t>
            </a:r>
            <a:endParaRPr sz="2400" b="0" i="0" u="none" strike="noStrike" cap="none">
              <a:solidFill>
                <a:schemeClr val="dk2"/>
              </a:solidFill>
              <a:latin typeface="Arial"/>
              <a:ea typeface="Arial"/>
              <a:cs typeface="Arial"/>
              <a:sym typeface="Arial"/>
            </a:endParaRPr>
          </a:p>
        </p:txBody>
      </p:sp>
      <p:sp>
        <p:nvSpPr>
          <p:cNvPr id="15" name="TextBox 14">
            <a:extLst>
              <a:ext uri="{FF2B5EF4-FFF2-40B4-BE49-F238E27FC236}">
                <a16:creationId xmlns:a16="http://schemas.microsoft.com/office/drawing/2014/main" id="{6CB76E36-1B27-47AE-B695-4AF368FB4E51}"/>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8"/>
          <p:cNvSpPr/>
          <p:nvPr/>
        </p:nvSpPr>
        <p:spPr>
          <a:xfrm>
            <a:off x="5251300" y="800775"/>
            <a:ext cx="3803700" cy="3772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0" name="Google Shape;320;p38"/>
          <p:cNvPicPr preferRelativeResize="0"/>
          <p:nvPr/>
        </p:nvPicPr>
        <p:blipFill rotWithShape="1">
          <a:blip r:embed="rId3">
            <a:alphaModFix/>
          </a:blip>
          <a:srcRect t="35133" r="74990" b="32368"/>
          <a:stretch/>
        </p:blipFill>
        <p:spPr>
          <a:xfrm>
            <a:off x="1608575" y="2028475"/>
            <a:ext cx="1248275" cy="1621951"/>
          </a:xfrm>
          <a:prstGeom prst="rect">
            <a:avLst/>
          </a:prstGeom>
          <a:noFill/>
          <a:ln>
            <a:noFill/>
          </a:ln>
        </p:spPr>
      </p:pic>
      <p:pic>
        <p:nvPicPr>
          <p:cNvPr id="321" name="Google Shape;321;p38"/>
          <p:cNvPicPr preferRelativeResize="0"/>
          <p:nvPr/>
        </p:nvPicPr>
        <p:blipFill rotWithShape="1">
          <a:blip r:embed="rId4">
            <a:alphaModFix/>
          </a:blip>
          <a:srcRect/>
          <a:stretch/>
        </p:blipFill>
        <p:spPr>
          <a:xfrm>
            <a:off x="688575" y="2569950"/>
            <a:ext cx="843800" cy="843800"/>
          </a:xfrm>
          <a:prstGeom prst="rect">
            <a:avLst/>
          </a:prstGeom>
          <a:noFill/>
          <a:ln>
            <a:noFill/>
          </a:ln>
        </p:spPr>
      </p:pic>
      <p:pic>
        <p:nvPicPr>
          <p:cNvPr id="322" name="Google Shape;322;p38"/>
          <p:cNvPicPr preferRelativeResize="0"/>
          <p:nvPr/>
        </p:nvPicPr>
        <p:blipFill rotWithShape="1">
          <a:blip r:embed="rId5">
            <a:alphaModFix/>
          </a:blip>
          <a:srcRect/>
          <a:stretch/>
        </p:blipFill>
        <p:spPr>
          <a:xfrm flipH="1">
            <a:off x="2695238" y="2397563"/>
            <a:ext cx="651275" cy="651275"/>
          </a:xfrm>
          <a:prstGeom prst="rect">
            <a:avLst/>
          </a:prstGeom>
          <a:noFill/>
          <a:ln>
            <a:noFill/>
          </a:ln>
        </p:spPr>
      </p:pic>
      <p:pic>
        <p:nvPicPr>
          <p:cNvPr id="324" name="Google Shape;324;p38"/>
          <p:cNvPicPr preferRelativeResize="0"/>
          <p:nvPr/>
        </p:nvPicPr>
        <p:blipFill rotWithShape="1">
          <a:blip r:embed="rId6">
            <a:alphaModFix/>
          </a:blip>
          <a:srcRect/>
          <a:stretch/>
        </p:blipFill>
        <p:spPr>
          <a:xfrm>
            <a:off x="3197537" y="2736226"/>
            <a:ext cx="843801" cy="843801"/>
          </a:xfrm>
          <a:prstGeom prst="rect">
            <a:avLst/>
          </a:prstGeom>
          <a:noFill/>
          <a:ln>
            <a:noFill/>
          </a:ln>
        </p:spPr>
      </p:pic>
      <p:sp>
        <p:nvSpPr>
          <p:cNvPr id="325" name="Google Shape;325;p38"/>
          <p:cNvSpPr/>
          <p:nvPr/>
        </p:nvSpPr>
        <p:spPr>
          <a:xfrm>
            <a:off x="1532375" y="149625"/>
            <a:ext cx="5294700" cy="2183700"/>
          </a:xfrm>
          <a:prstGeom prst="cloudCallout">
            <a:avLst>
              <a:gd name="adj1" fmla="val -31138"/>
              <a:gd name="adj2" fmla="val 58097"/>
            </a:avLst>
          </a:prstGeom>
          <a:solidFill>
            <a:srgbClr val="F9F9F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6" name="Google Shape;326;p38"/>
          <p:cNvPicPr preferRelativeResize="0"/>
          <p:nvPr/>
        </p:nvPicPr>
        <p:blipFill rotWithShape="1">
          <a:blip r:embed="rId3">
            <a:alphaModFix/>
          </a:blip>
          <a:srcRect l="79858" r="4782" b="86459"/>
          <a:stretch/>
        </p:blipFill>
        <p:spPr>
          <a:xfrm flipH="1">
            <a:off x="2357901" y="607250"/>
            <a:ext cx="843799" cy="743891"/>
          </a:xfrm>
          <a:prstGeom prst="rect">
            <a:avLst/>
          </a:prstGeom>
          <a:noFill/>
          <a:ln w="19050" cap="flat" cmpd="sng">
            <a:solidFill>
              <a:srgbClr val="D9D9D9"/>
            </a:solidFill>
            <a:prstDash val="solid"/>
            <a:round/>
            <a:headEnd type="none" w="sm" len="sm"/>
            <a:tailEnd type="none" w="sm" len="sm"/>
          </a:ln>
          <a:effectLst>
            <a:outerShdw blurRad="57150" dist="19050" dir="5400000" algn="bl" rotWithShape="0">
              <a:srgbClr val="000000">
                <a:alpha val="49800"/>
              </a:srgbClr>
            </a:outerShdw>
          </a:effectLst>
        </p:spPr>
      </p:pic>
      <p:sp>
        <p:nvSpPr>
          <p:cNvPr id="327" name="Google Shape;327;p38"/>
          <p:cNvSpPr txBox="1"/>
          <p:nvPr/>
        </p:nvSpPr>
        <p:spPr>
          <a:xfrm>
            <a:off x="2213088" y="1351150"/>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Carol</a:t>
            </a:r>
            <a:endParaRPr sz="2400" b="0" i="0" u="none" strike="noStrike" cap="none">
              <a:solidFill>
                <a:schemeClr val="dk2"/>
              </a:solidFill>
              <a:latin typeface="Arial"/>
              <a:ea typeface="Arial"/>
              <a:cs typeface="Arial"/>
              <a:sym typeface="Arial"/>
            </a:endParaRPr>
          </a:p>
        </p:txBody>
      </p:sp>
      <p:sp>
        <p:nvSpPr>
          <p:cNvPr id="328" name="Google Shape;328;p38"/>
          <p:cNvSpPr txBox="1"/>
          <p:nvPr/>
        </p:nvSpPr>
        <p:spPr>
          <a:xfrm>
            <a:off x="3553900" y="550950"/>
            <a:ext cx="2937000" cy="8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chemeClr val="accent5"/>
                </a:solidFill>
                <a:latin typeface="Arial"/>
                <a:ea typeface="Arial"/>
                <a:cs typeface="Arial"/>
                <a:sym typeface="Arial"/>
              </a:rPr>
              <a:t>Carol: Sorry, that’s not our policy</a:t>
            </a:r>
            <a:endParaRPr sz="2400" b="0" i="0" u="none" strike="noStrike" cap="none">
              <a:solidFill>
                <a:schemeClr val="accent5"/>
              </a:solidFill>
              <a:latin typeface="Arial"/>
              <a:ea typeface="Arial"/>
              <a:cs typeface="Arial"/>
              <a:sym typeface="Arial"/>
            </a:endParaRPr>
          </a:p>
        </p:txBody>
      </p:sp>
      <p:pic>
        <p:nvPicPr>
          <p:cNvPr id="329" name="Google Shape;329;p38"/>
          <p:cNvPicPr preferRelativeResize="0"/>
          <p:nvPr/>
        </p:nvPicPr>
        <p:blipFill rotWithShape="1">
          <a:blip r:embed="rId3">
            <a:alphaModFix/>
          </a:blip>
          <a:srcRect l="74990" b="65808"/>
          <a:stretch/>
        </p:blipFill>
        <p:spPr>
          <a:xfrm>
            <a:off x="6031611" y="1915800"/>
            <a:ext cx="1248275" cy="1706500"/>
          </a:xfrm>
          <a:prstGeom prst="rect">
            <a:avLst/>
          </a:prstGeom>
          <a:noFill/>
          <a:ln>
            <a:noFill/>
          </a:ln>
        </p:spPr>
      </p:pic>
      <p:sp>
        <p:nvSpPr>
          <p:cNvPr id="330" name="Google Shape;330;p38"/>
          <p:cNvSpPr txBox="1"/>
          <p:nvPr/>
        </p:nvSpPr>
        <p:spPr>
          <a:xfrm>
            <a:off x="1549988" y="3806375"/>
            <a:ext cx="27909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Bob’s Book Booth</a:t>
            </a:r>
            <a:endParaRPr sz="2400" b="0" i="0" u="none" strike="noStrike" cap="none">
              <a:solidFill>
                <a:schemeClr val="dk2"/>
              </a:solidFill>
              <a:latin typeface="Arial"/>
              <a:ea typeface="Arial"/>
              <a:cs typeface="Arial"/>
              <a:sym typeface="Arial"/>
            </a:endParaRPr>
          </a:p>
        </p:txBody>
      </p:sp>
      <p:sp>
        <p:nvSpPr>
          <p:cNvPr id="331" name="Google Shape;331;p38"/>
          <p:cNvSpPr txBox="1"/>
          <p:nvPr/>
        </p:nvSpPr>
        <p:spPr>
          <a:xfrm>
            <a:off x="6082775" y="3806375"/>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Amy</a:t>
            </a:r>
            <a:endParaRPr sz="2400" b="0" i="0" u="none" strike="noStrike" cap="none">
              <a:solidFill>
                <a:schemeClr val="dk2"/>
              </a:solidFill>
              <a:latin typeface="Arial"/>
              <a:ea typeface="Arial"/>
              <a:cs typeface="Arial"/>
              <a:sym typeface="Arial"/>
            </a:endParaRPr>
          </a:p>
        </p:txBody>
      </p:sp>
      <p:sp>
        <p:nvSpPr>
          <p:cNvPr id="15" name="TextBox 14">
            <a:extLst>
              <a:ext uri="{FF2B5EF4-FFF2-40B4-BE49-F238E27FC236}">
                <a16:creationId xmlns:a16="http://schemas.microsoft.com/office/drawing/2014/main" id="{46A6DF69-4D75-430D-801E-3EBA3DD68BDD}"/>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9"/>
          <p:cNvSpPr/>
          <p:nvPr/>
        </p:nvSpPr>
        <p:spPr>
          <a:xfrm>
            <a:off x="5251300" y="800775"/>
            <a:ext cx="3803700" cy="3772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7" name="Google Shape;337;p39"/>
          <p:cNvPicPr preferRelativeResize="0"/>
          <p:nvPr/>
        </p:nvPicPr>
        <p:blipFill rotWithShape="1">
          <a:blip r:embed="rId3">
            <a:alphaModFix/>
          </a:blip>
          <a:srcRect t="35133" r="74990" b="32368"/>
          <a:stretch/>
        </p:blipFill>
        <p:spPr>
          <a:xfrm>
            <a:off x="1608575" y="2028475"/>
            <a:ext cx="1248275" cy="1621951"/>
          </a:xfrm>
          <a:prstGeom prst="rect">
            <a:avLst/>
          </a:prstGeom>
          <a:noFill/>
          <a:ln>
            <a:noFill/>
          </a:ln>
        </p:spPr>
      </p:pic>
      <p:pic>
        <p:nvPicPr>
          <p:cNvPr id="338" name="Google Shape;338;p39"/>
          <p:cNvPicPr preferRelativeResize="0"/>
          <p:nvPr/>
        </p:nvPicPr>
        <p:blipFill rotWithShape="1">
          <a:blip r:embed="rId4">
            <a:alphaModFix/>
          </a:blip>
          <a:srcRect/>
          <a:stretch/>
        </p:blipFill>
        <p:spPr>
          <a:xfrm>
            <a:off x="688575" y="2569950"/>
            <a:ext cx="843800" cy="843800"/>
          </a:xfrm>
          <a:prstGeom prst="rect">
            <a:avLst/>
          </a:prstGeom>
          <a:noFill/>
          <a:ln>
            <a:noFill/>
          </a:ln>
        </p:spPr>
      </p:pic>
      <p:pic>
        <p:nvPicPr>
          <p:cNvPr id="339" name="Google Shape;339;p39"/>
          <p:cNvPicPr preferRelativeResize="0"/>
          <p:nvPr/>
        </p:nvPicPr>
        <p:blipFill rotWithShape="1">
          <a:blip r:embed="rId5">
            <a:alphaModFix/>
          </a:blip>
          <a:srcRect/>
          <a:stretch/>
        </p:blipFill>
        <p:spPr>
          <a:xfrm flipH="1">
            <a:off x="2695238" y="2397563"/>
            <a:ext cx="651275" cy="651275"/>
          </a:xfrm>
          <a:prstGeom prst="rect">
            <a:avLst/>
          </a:prstGeom>
          <a:noFill/>
          <a:ln>
            <a:noFill/>
          </a:ln>
        </p:spPr>
      </p:pic>
      <p:pic>
        <p:nvPicPr>
          <p:cNvPr id="341" name="Google Shape;341;p39"/>
          <p:cNvPicPr preferRelativeResize="0"/>
          <p:nvPr/>
        </p:nvPicPr>
        <p:blipFill rotWithShape="1">
          <a:blip r:embed="rId6">
            <a:alphaModFix/>
          </a:blip>
          <a:srcRect/>
          <a:stretch/>
        </p:blipFill>
        <p:spPr>
          <a:xfrm>
            <a:off x="3197537" y="2736226"/>
            <a:ext cx="843801" cy="843801"/>
          </a:xfrm>
          <a:prstGeom prst="rect">
            <a:avLst/>
          </a:prstGeom>
          <a:noFill/>
          <a:ln>
            <a:noFill/>
          </a:ln>
        </p:spPr>
      </p:pic>
      <p:sp>
        <p:nvSpPr>
          <p:cNvPr id="342" name="Google Shape;342;p39"/>
          <p:cNvSpPr/>
          <p:nvPr/>
        </p:nvSpPr>
        <p:spPr>
          <a:xfrm>
            <a:off x="1532375" y="149625"/>
            <a:ext cx="5294700" cy="2183700"/>
          </a:xfrm>
          <a:prstGeom prst="cloudCallout">
            <a:avLst>
              <a:gd name="adj1" fmla="val -31138"/>
              <a:gd name="adj2" fmla="val 58097"/>
            </a:avLst>
          </a:prstGeom>
          <a:solidFill>
            <a:srgbClr val="F9F9F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3" name="Google Shape;343;p39"/>
          <p:cNvPicPr preferRelativeResize="0"/>
          <p:nvPr/>
        </p:nvPicPr>
        <p:blipFill rotWithShape="1">
          <a:blip r:embed="rId3">
            <a:alphaModFix/>
          </a:blip>
          <a:srcRect l="79858" r="4782" b="86459"/>
          <a:stretch/>
        </p:blipFill>
        <p:spPr>
          <a:xfrm flipH="1">
            <a:off x="2357901" y="607250"/>
            <a:ext cx="843799" cy="743891"/>
          </a:xfrm>
          <a:prstGeom prst="rect">
            <a:avLst/>
          </a:prstGeom>
          <a:noFill/>
          <a:ln w="19050" cap="flat" cmpd="sng">
            <a:solidFill>
              <a:srgbClr val="D9D9D9"/>
            </a:solidFill>
            <a:prstDash val="solid"/>
            <a:round/>
            <a:headEnd type="none" w="sm" len="sm"/>
            <a:tailEnd type="none" w="sm" len="sm"/>
          </a:ln>
          <a:effectLst>
            <a:outerShdw blurRad="57150" dist="19050" dir="5400000" algn="bl" rotWithShape="0">
              <a:srgbClr val="000000">
                <a:alpha val="49800"/>
              </a:srgbClr>
            </a:outerShdw>
          </a:effectLst>
        </p:spPr>
      </p:pic>
      <p:sp>
        <p:nvSpPr>
          <p:cNvPr id="344" name="Google Shape;344;p39"/>
          <p:cNvSpPr txBox="1"/>
          <p:nvPr/>
        </p:nvSpPr>
        <p:spPr>
          <a:xfrm>
            <a:off x="2213088" y="1351150"/>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Carol</a:t>
            </a:r>
            <a:endParaRPr sz="2400" b="0" i="0" u="none" strike="noStrike" cap="none">
              <a:solidFill>
                <a:schemeClr val="dk2"/>
              </a:solidFill>
              <a:latin typeface="Arial"/>
              <a:ea typeface="Arial"/>
              <a:cs typeface="Arial"/>
              <a:sym typeface="Arial"/>
            </a:endParaRPr>
          </a:p>
        </p:txBody>
      </p:sp>
      <p:sp>
        <p:nvSpPr>
          <p:cNvPr id="345" name="Google Shape;345;p39"/>
          <p:cNvSpPr txBox="1"/>
          <p:nvPr/>
        </p:nvSpPr>
        <p:spPr>
          <a:xfrm>
            <a:off x="3270000" y="627150"/>
            <a:ext cx="3171000" cy="85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a:solidFill>
                  <a:schemeClr val="accent5"/>
                </a:solidFill>
                <a:latin typeface="Arial"/>
                <a:ea typeface="Arial"/>
                <a:cs typeface="Arial"/>
                <a:sym typeface="Arial"/>
              </a:rPr>
              <a:t>Bob: No problem, thanks Carol!</a:t>
            </a:r>
            <a:endParaRPr sz="2400" b="0" i="0" u="none" strike="noStrike" cap="none">
              <a:solidFill>
                <a:schemeClr val="accent5"/>
              </a:solidFill>
              <a:latin typeface="Arial"/>
              <a:ea typeface="Arial"/>
              <a:cs typeface="Arial"/>
              <a:sym typeface="Arial"/>
            </a:endParaRPr>
          </a:p>
        </p:txBody>
      </p:sp>
      <p:pic>
        <p:nvPicPr>
          <p:cNvPr id="346" name="Google Shape;346;p39"/>
          <p:cNvPicPr preferRelativeResize="0"/>
          <p:nvPr/>
        </p:nvPicPr>
        <p:blipFill rotWithShape="1">
          <a:blip r:embed="rId3">
            <a:alphaModFix/>
          </a:blip>
          <a:srcRect l="74990" b="65808"/>
          <a:stretch/>
        </p:blipFill>
        <p:spPr>
          <a:xfrm>
            <a:off x="6031611" y="1915800"/>
            <a:ext cx="1248275" cy="1706500"/>
          </a:xfrm>
          <a:prstGeom prst="rect">
            <a:avLst/>
          </a:prstGeom>
          <a:noFill/>
          <a:ln>
            <a:noFill/>
          </a:ln>
        </p:spPr>
      </p:pic>
      <p:sp>
        <p:nvSpPr>
          <p:cNvPr id="347" name="Google Shape;347;p39"/>
          <p:cNvSpPr txBox="1"/>
          <p:nvPr/>
        </p:nvSpPr>
        <p:spPr>
          <a:xfrm>
            <a:off x="1549988" y="3806375"/>
            <a:ext cx="27909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Bob’s Book Booth</a:t>
            </a:r>
            <a:endParaRPr sz="2400" b="0" i="0" u="none" strike="noStrike" cap="none">
              <a:solidFill>
                <a:schemeClr val="dk2"/>
              </a:solidFill>
              <a:latin typeface="Arial"/>
              <a:ea typeface="Arial"/>
              <a:cs typeface="Arial"/>
              <a:sym typeface="Arial"/>
            </a:endParaRPr>
          </a:p>
        </p:txBody>
      </p:sp>
      <p:sp>
        <p:nvSpPr>
          <p:cNvPr id="348" name="Google Shape;348;p39"/>
          <p:cNvSpPr txBox="1"/>
          <p:nvPr/>
        </p:nvSpPr>
        <p:spPr>
          <a:xfrm>
            <a:off x="6082775" y="3806375"/>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Amy</a:t>
            </a:r>
            <a:endParaRPr sz="2400" b="0" i="0" u="none" strike="noStrike" cap="none">
              <a:solidFill>
                <a:schemeClr val="dk2"/>
              </a:solidFill>
              <a:latin typeface="Arial"/>
              <a:ea typeface="Arial"/>
              <a:cs typeface="Arial"/>
              <a:sym typeface="Arial"/>
            </a:endParaRPr>
          </a:p>
        </p:txBody>
      </p:sp>
      <p:sp>
        <p:nvSpPr>
          <p:cNvPr id="15" name="TextBox 14">
            <a:extLst>
              <a:ext uri="{FF2B5EF4-FFF2-40B4-BE49-F238E27FC236}">
                <a16:creationId xmlns:a16="http://schemas.microsoft.com/office/drawing/2014/main" id="{586F6775-32E3-4E33-A362-6D7D3B480C05}"/>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0"/>
          <p:cNvSpPr/>
          <p:nvPr/>
        </p:nvSpPr>
        <p:spPr>
          <a:xfrm>
            <a:off x="5251300" y="800775"/>
            <a:ext cx="3803700" cy="3772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4" name="Google Shape;354;p40"/>
          <p:cNvPicPr preferRelativeResize="0"/>
          <p:nvPr/>
        </p:nvPicPr>
        <p:blipFill rotWithShape="1">
          <a:blip r:embed="rId3">
            <a:alphaModFix/>
          </a:blip>
          <a:srcRect t="35133" r="74990" b="32368"/>
          <a:stretch/>
        </p:blipFill>
        <p:spPr>
          <a:xfrm>
            <a:off x="1608575" y="2028475"/>
            <a:ext cx="1248275" cy="1621951"/>
          </a:xfrm>
          <a:prstGeom prst="rect">
            <a:avLst/>
          </a:prstGeom>
          <a:noFill/>
          <a:ln>
            <a:noFill/>
          </a:ln>
        </p:spPr>
      </p:pic>
      <p:pic>
        <p:nvPicPr>
          <p:cNvPr id="355" name="Google Shape;355;p40"/>
          <p:cNvPicPr preferRelativeResize="0"/>
          <p:nvPr/>
        </p:nvPicPr>
        <p:blipFill rotWithShape="1">
          <a:blip r:embed="rId3">
            <a:alphaModFix/>
          </a:blip>
          <a:srcRect l="74990" b="65808"/>
          <a:stretch/>
        </p:blipFill>
        <p:spPr>
          <a:xfrm>
            <a:off x="6004674" y="1910000"/>
            <a:ext cx="1248275" cy="1706500"/>
          </a:xfrm>
          <a:prstGeom prst="rect">
            <a:avLst/>
          </a:prstGeom>
          <a:noFill/>
          <a:ln>
            <a:noFill/>
          </a:ln>
        </p:spPr>
      </p:pic>
      <p:sp>
        <p:nvSpPr>
          <p:cNvPr id="356" name="Google Shape;356;p40"/>
          <p:cNvSpPr/>
          <p:nvPr/>
        </p:nvSpPr>
        <p:spPr>
          <a:xfrm>
            <a:off x="2440038" y="231075"/>
            <a:ext cx="4263900" cy="1555200"/>
          </a:xfrm>
          <a:prstGeom prst="wedgeRoundRectCallout">
            <a:avLst>
              <a:gd name="adj1" fmla="val -46550"/>
              <a:gd name="adj2" fmla="val 82682"/>
              <a:gd name="adj3" fmla="val 0"/>
            </a:avLst>
          </a:prstGeom>
          <a:solidFill>
            <a:srgbClr val="F9F9F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400" b="0" i="0" u="none" strike="noStrike" cap="none">
                <a:solidFill>
                  <a:schemeClr val="accent5"/>
                </a:solidFill>
                <a:latin typeface="Arial"/>
                <a:ea typeface="Arial"/>
                <a:cs typeface="Arial"/>
                <a:sym typeface="Arial"/>
              </a:rPr>
              <a:t>Here’s a badge so other booths don’t need to ask the name of your college</a:t>
            </a:r>
            <a:endParaRPr sz="2400" b="0" i="0" u="none" strike="noStrike" cap="none">
              <a:solidFill>
                <a:schemeClr val="accent5"/>
              </a:solidFill>
              <a:latin typeface="Arial"/>
              <a:ea typeface="Arial"/>
              <a:cs typeface="Arial"/>
              <a:sym typeface="Arial"/>
            </a:endParaRPr>
          </a:p>
        </p:txBody>
      </p:sp>
      <p:pic>
        <p:nvPicPr>
          <p:cNvPr id="357" name="Google Shape;357;p40"/>
          <p:cNvPicPr preferRelativeResize="0"/>
          <p:nvPr/>
        </p:nvPicPr>
        <p:blipFill rotWithShape="1">
          <a:blip r:embed="rId4">
            <a:alphaModFix/>
          </a:blip>
          <a:srcRect/>
          <a:stretch/>
        </p:blipFill>
        <p:spPr>
          <a:xfrm>
            <a:off x="5369300" y="2513675"/>
            <a:ext cx="843800" cy="726659"/>
          </a:xfrm>
          <a:prstGeom prst="rect">
            <a:avLst/>
          </a:prstGeom>
          <a:noFill/>
          <a:ln>
            <a:noFill/>
          </a:ln>
        </p:spPr>
      </p:pic>
      <p:sp>
        <p:nvSpPr>
          <p:cNvPr id="358" name="Google Shape;358;p40"/>
          <p:cNvSpPr/>
          <p:nvPr/>
        </p:nvSpPr>
        <p:spPr>
          <a:xfrm>
            <a:off x="6855138" y="2770488"/>
            <a:ext cx="321600" cy="365400"/>
          </a:xfrm>
          <a:prstGeom prst="sun">
            <a:avLst>
              <a:gd name="adj" fmla="val 25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0" name="Google Shape;360;p40"/>
          <p:cNvPicPr preferRelativeResize="0"/>
          <p:nvPr/>
        </p:nvPicPr>
        <p:blipFill rotWithShape="1">
          <a:blip r:embed="rId5">
            <a:alphaModFix/>
          </a:blip>
          <a:srcRect/>
          <a:stretch/>
        </p:blipFill>
        <p:spPr>
          <a:xfrm>
            <a:off x="3197537" y="2736226"/>
            <a:ext cx="843801" cy="843801"/>
          </a:xfrm>
          <a:prstGeom prst="rect">
            <a:avLst/>
          </a:prstGeom>
          <a:noFill/>
          <a:ln>
            <a:noFill/>
          </a:ln>
        </p:spPr>
      </p:pic>
      <p:pic>
        <p:nvPicPr>
          <p:cNvPr id="361" name="Google Shape;361;p40"/>
          <p:cNvPicPr preferRelativeResize="0"/>
          <p:nvPr/>
        </p:nvPicPr>
        <p:blipFill rotWithShape="1">
          <a:blip r:embed="rId6">
            <a:alphaModFix/>
          </a:blip>
          <a:srcRect/>
          <a:stretch/>
        </p:blipFill>
        <p:spPr>
          <a:xfrm>
            <a:off x="688575" y="2569950"/>
            <a:ext cx="843800" cy="843800"/>
          </a:xfrm>
          <a:prstGeom prst="rect">
            <a:avLst/>
          </a:prstGeom>
          <a:noFill/>
          <a:ln>
            <a:noFill/>
          </a:ln>
        </p:spPr>
      </p:pic>
      <p:sp>
        <p:nvSpPr>
          <p:cNvPr id="362" name="Google Shape;362;p40"/>
          <p:cNvSpPr txBox="1"/>
          <p:nvPr/>
        </p:nvSpPr>
        <p:spPr>
          <a:xfrm>
            <a:off x="1549988" y="3806375"/>
            <a:ext cx="27909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Bob’s Book Booth</a:t>
            </a:r>
            <a:endParaRPr sz="2400" b="0" i="0" u="none" strike="noStrike" cap="none">
              <a:solidFill>
                <a:schemeClr val="dk2"/>
              </a:solidFill>
              <a:latin typeface="Arial"/>
              <a:ea typeface="Arial"/>
              <a:cs typeface="Arial"/>
              <a:sym typeface="Arial"/>
            </a:endParaRPr>
          </a:p>
        </p:txBody>
      </p:sp>
      <p:sp>
        <p:nvSpPr>
          <p:cNvPr id="363" name="Google Shape;363;p40"/>
          <p:cNvSpPr txBox="1"/>
          <p:nvPr/>
        </p:nvSpPr>
        <p:spPr>
          <a:xfrm>
            <a:off x="6082775" y="3806375"/>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Amy</a:t>
            </a:r>
            <a:endParaRPr sz="2400" b="0" i="0" u="none" strike="noStrike" cap="none">
              <a:solidFill>
                <a:schemeClr val="dk2"/>
              </a:solidFill>
              <a:latin typeface="Arial"/>
              <a:ea typeface="Arial"/>
              <a:cs typeface="Arial"/>
              <a:sym typeface="Arial"/>
            </a:endParaRPr>
          </a:p>
        </p:txBody>
      </p:sp>
      <p:sp>
        <p:nvSpPr>
          <p:cNvPr id="13" name="TextBox 12">
            <a:extLst>
              <a:ext uri="{FF2B5EF4-FFF2-40B4-BE49-F238E27FC236}">
                <a16:creationId xmlns:a16="http://schemas.microsoft.com/office/drawing/2014/main" id="{7D9991AA-FB0F-43BD-BE66-C643F3262A82}"/>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57"/>
                                        </p:tgtEl>
                                        <p:attrNameLst>
                                          <p:attrName>style.visibility</p:attrName>
                                        </p:attrNameLst>
                                      </p:cBhvr>
                                      <p:to>
                                        <p:strVal val="visible"/>
                                      </p:to>
                                    </p:set>
                                    <p:anim calcmode="lin" valueType="num">
                                      <p:cBhvr additive="base">
                                        <p:cTn id="7" dur="1750"/>
                                        <p:tgtEl>
                                          <p:spTgt spid="357"/>
                                        </p:tgtEl>
                                        <p:attrNameLst>
                                          <p:attrName>ppt_x</p:attrName>
                                        </p:attrNameLst>
                                      </p:cBhvr>
                                      <p:tavLst>
                                        <p:tav tm="0">
                                          <p:val>
                                            <p:strVal val="#ppt_x-1"/>
                                          </p:val>
                                        </p:tav>
                                        <p:tav tm="100000">
                                          <p:val>
                                            <p:strVal val="#ppt_x"/>
                                          </p:val>
                                        </p:tav>
                                      </p:tavLst>
                                    </p:anim>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356"/>
                                        </p:tgtEl>
                                        <p:attrNameLst>
                                          <p:attrName>style.visibility</p:attrName>
                                        </p:attrNameLst>
                                      </p:cBhvr>
                                      <p:to>
                                        <p:strVal val="visible"/>
                                      </p:to>
                                    </p:set>
                                    <p:animEffect transition="in" filter="fade">
                                      <p:cBhvr>
                                        <p:cTn id="11" dur="2000"/>
                                        <p:tgtEl>
                                          <p:spTgt spid="356"/>
                                        </p:tgtEl>
                                      </p:cBhvr>
                                    </p:animEffect>
                                  </p:childTnLst>
                                </p:cTn>
                              </p:par>
                            </p:childTnLst>
                          </p:cTn>
                        </p:par>
                        <p:par>
                          <p:cTn id="12" fill="hold">
                            <p:stCondLst>
                              <p:cond delay="3750"/>
                            </p:stCondLst>
                            <p:childTnLst>
                              <p:par>
                                <p:cTn id="13" presetID="2" presetClass="entr" presetSubtype="8" fill="hold" nodeType="afterEffect">
                                  <p:stCondLst>
                                    <p:cond delay="0"/>
                                  </p:stCondLst>
                                  <p:childTnLst>
                                    <p:set>
                                      <p:cBhvr>
                                        <p:cTn id="14" dur="1" fill="hold">
                                          <p:stCondLst>
                                            <p:cond delay="0"/>
                                          </p:stCondLst>
                                        </p:cTn>
                                        <p:tgtEl>
                                          <p:spTgt spid="358"/>
                                        </p:tgtEl>
                                        <p:attrNameLst>
                                          <p:attrName>style.visibility</p:attrName>
                                        </p:attrNameLst>
                                      </p:cBhvr>
                                      <p:to>
                                        <p:strVal val="visible"/>
                                      </p:to>
                                    </p:set>
                                    <p:anim calcmode="lin" valueType="num">
                                      <p:cBhvr additive="base">
                                        <p:cTn id="15" dur="1500"/>
                                        <p:tgtEl>
                                          <p:spTgt spid="35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1"/>
          <p:cNvSpPr/>
          <p:nvPr/>
        </p:nvSpPr>
        <p:spPr>
          <a:xfrm>
            <a:off x="5247300" y="761550"/>
            <a:ext cx="3803700" cy="3772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9" name="Google Shape;369;p41"/>
          <p:cNvPicPr preferRelativeResize="0"/>
          <p:nvPr/>
        </p:nvPicPr>
        <p:blipFill rotWithShape="1">
          <a:blip r:embed="rId3">
            <a:alphaModFix/>
          </a:blip>
          <a:srcRect t="35133" r="74990" b="32368"/>
          <a:stretch/>
        </p:blipFill>
        <p:spPr>
          <a:xfrm>
            <a:off x="2982994" y="2333275"/>
            <a:ext cx="1248275" cy="1621951"/>
          </a:xfrm>
          <a:prstGeom prst="rect">
            <a:avLst/>
          </a:prstGeom>
          <a:noFill/>
          <a:ln>
            <a:noFill/>
          </a:ln>
        </p:spPr>
      </p:pic>
      <p:sp>
        <p:nvSpPr>
          <p:cNvPr id="370" name="Google Shape;370;p41"/>
          <p:cNvSpPr txBox="1"/>
          <p:nvPr/>
        </p:nvSpPr>
        <p:spPr>
          <a:xfrm>
            <a:off x="3040432" y="3957150"/>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Bob</a:t>
            </a:r>
            <a:endParaRPr sz="2400" b="0" i="0" u="none" strike="noStrike" cap="none">
              <a:solidFill>
                <a:schemeClr val="dk2"/>
              </a:solidFill>
              <a:latin typeface="Arial"/>
              <a:ea typeface="Arial"/>
              <a:cs typeface="Arial"/>
              <a:sym typeface="Arial"/>
            </a:endParaRPr>
          </a:p>
        </p:txBody>
      </p:sp>
      <p:pic>
        <p:nvPicPr>
          <p:cNvPr id="371" name="Google Shape;371;p41"/>
          <p:cNvPicPr preferRelativeResize="0"/>
          <p:nvPr/>
        </p:nvPicPr>
        <p:blipFill rotWithShape="1">
          <a:blip r:embed="rId4">
            <a:alphaModFix/>
          </a:blip>
          <a:srcRect/>
          <a:stretch/>
        </p:blipFill>
        <p:spPr>
          <a:xfrm>
            <a:off x="1977844" y="2569950"/>
            <a:ext cx="843800" cy="843800"/>
          </a:xfrm>
          <a:prstGeom prst="rect">
            <a:avLst/>
          </a:prstGeom>
          <a:noFill/>
          <a:ln>
            <a:noFill/>
          </a:ln>
        </p:spPr>
      </p:pic>
      <p:grpSp>
        <p:nvGrpSpPr>
          <p:cNvPr id="372" name="Google Shape;372;p41"/>
          <p:cNvGrpSpPr/>
          <p:nvPr/>
        </p:nvGrpSpPr>
        <p:grpSpPr>
          <a:xfrm>
            <a:off x="3384369" y="230750"/>
            <a:ext cx="2310600" cy="1948200"/>
            <a:chOff x="3533950" y="535550"/>
            <a:chExt cx="2310600" cy="1948200"/>
          </a:xfrm>
        </p:grpSpPr>
        <p:sp>
          <p:nvSpPr>
            <p:cNvPr id="373" name="Google Shape;373;p41"/>
            <p:cNvSpPr/>
            <p:nvPr/>
          </p:nvSpPr>
          <p:spPr>
            <a:xfrm>
              <a:off x="3533950" y="535550"/>
              <a:ext cx="2310600" cy="1948200"/>
            </a:xfrm>
            <a:prstGeom prst="cloudCallout">
              <a:avLst>
                <a:gd name="adj1" fmla="val 2139"/>
                <a:gd name="adj2" fmla="val 16411"/>
              </a:avLst>
            </a:prstGeom>
            <a:solidFill>
              <a:srgbClr val="F9F9F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41"/>
            <p:cNvSpPr txBox="1"/>
            <p:nvPr/>
          </p:nvSpPr>
          <p:spPr>
            <a:xfrm>
              <a:off x="4227325" y="1701862"/>
              <a:ext cx="988500" cy="513000"/>
            </a:xfrm>
            <a:prstGeom prst="rect">
              <a:avLst/>
            </a:prstGeom>
            <a:solidFill>
              <a:srgbClr val="F9F9F9"/>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Carol</a:t>
              </a:r>
              <a:endParaRPr sz="2400" b="0" i="0" u="none" strike="noStrike" cap="none">
                <a:solidFill>
                  <a:schemeClr val="dk2"/>
                </a:solidFill>
                <a:latin typeface="Arial"/>
                <a:ea typeface="Arial"/>
                <a:cs typeface="Arial"/>
                <a:sym typeface="Arial"/>
              </a:endParaRPr>
            </a:p>
          </p:txBody>
        </p:sp>
        <p:pic>
          <p:nvPicPr>
            <p:cNvPr id="375" name="Google Shape;375;p41"/>
            <p:cNvPicPr preferRelativeResize="0"/>
            <p:nvPr/>
          </p:nvPicPr>
          <p:blipFill rotWithShape="1">
            <a:blip r:embed="rId3">
              <a:alphaModFix/>
            </a:blip>
            <a:srcRect l="79858" r="4782" b="86459"/>
            <a:stretch/>
          </p:blipFill>
          <p:spPr>
            <a:xfrm flipH="1">
              <a:off x="4267350" y="934750"/>
              <a:ext cx="843799" cy="743901"/>
            </a:xfrm>
            <a:prstGeom prst="rect">
              <a:avLst/>
            </a:prstGeom>
            <a:noFill/>
            <a:ln w="19050" cap="flat" cmpd="sng">
              <a:solidFill>
                <a:srgbClr val="D9D9D9"/>
              </a:solidFill>
              <a:prstDash val="solid"/>
              <a:round/>
              <a:headEnd type="none" w="sm" len="sm"/>
              <a:tailEnd type="none" w="sm" len="sm"/>
            </a:ln>
            <a:effectLst>
              <a:outerShdw blurRad="57150" dist="19050" dir="5400000" algn="bl" rotWithShape="0">
                <a:srgbClr val="000000">
                  <a:alpha val="49800"/>
                </a:srgbClr>
              </a:outerShdw>
            </a:effectLst>
          </p:spPr>
        </p:pic>
      </p:grpSp>
      <p:pic>
        <p:nvPicPr>
          <p:cNvPr id="376" name="Google Shape;376;p41"/>
          <p:cNvPicPr preferRelativeResize="0"/>
          <p:nvPr/>
        </p:nvPicPr>
        <p:blipFill rotWithShape="1">
          <a:blip r:embed="rId3">
            <a:alphaModFix/>
          </a:blip>
          <a:srcRect l="74990" b="65808"/>
          <a:stretch/>
        </p:blipFill>
        <p:spPr>
          <a:xfrm>
            <a:off x="4940693" y="2214800"/>
            <a:ext cx="1248275" cy="1706500"/>
          </a:xfrm>
          <a:prstGeom prst="rect">
            <a:avLst/>
          </a:prstGeom>
          <a:noFill/>
          <a:ln>
            <a:noFill/>
          </a:ln>
        </p:spPr>
      </p:pic>
      <p:sp>
        <p:nvSpPr>
          <p:cNvPr id="377" name="Google Shape;377;p41"/>
          <p:cNvSpPr txBox="1"/>
          <p:nvPr/>
        </p:nvSpPr>
        <p:spPr>
          <a:xfrm>
            <a:off x="4998119" y="3957150"/>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Amy</a:t>
            </a:r>
            <a:endParaRPr sz="2400" b="0" i="0" u="none" strike="noStrike" cap="none">
              <a:solidFill>
                <a:schemeClr val="dk2"/>
              </a:solidFill>
              <a:latin typeface="Arial"/>
              <a:ea typeface="Arial"/>
              <a:cs typeface="Arial"/>
              <a:sym typeface="Arial"/>
            </a:endParaRPr>
          </a:p>
        </p:txBody>
      </p:sp>
      <p:sp>
        <p:nvSpPr>
          <p:cNvPr id="13" name="TextBox 12">
            <a:extLst>
              <a:ext uri="{FF2B5EF4-FFF2-40B4-BE49-F238E27FC236}">
                <a16:creationId xmlns:a16="http://schemas.microsoft.com/office/drawing/2014/main" id="{48F6AE17-0473-4E42-B72D-8FB50670BEBD}"/>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2"/>
          <p:cNvSpPr/>
          <p:nvPr/>
        </p:nvSpPr>
        <p:spPr>
          <a:xfrm>
            <a:off x="5251300" y="800775"/>
            <a:ext cx="3803700" cy="3772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 name="Google Shape;385;p42"/>
          <p:cNvGrpSpPr/>
          <p:nvPr/>
        </p:nvGrpSpPr>
        <p:grpSpPr>
          <a:xfrm>
            <a:off x="1977844" y="230750"/>
            <a:ext cx="4211123" cy="4299100"/>
            <a:chOff x="1977844" y="230750"/>
            <a:chExt cx="4211123" cy="4299100"/>
          </a:xfrm>
        </p:grpSpPr>
        <p:pic>
          <p:nvPicPr>
            <p:cNvPr id="386" name="Google Shape;386;p42"/>
            <p:cNvPicPr preferRelativeResize="0"/>
            <p:nvPr/>
          </p:nvPicPr>
          <p:blipFill rotWithShape="1">
            <a:blip r:embed="rId3">
              <a:alphaModFix/>
            </a:blip>
            <a:srcRect t="35133" r="74990" b="32368"/>
            <a:stretch/>
          </p:blipFill>
          <p:spPr>
            <a:xfrm>
              <a:off x="2982994" y="2333275"/>
              <a:ext cx="1248275" cy="1621951"/>
            </a:xfrm>
            <a:prstGeom prst="rect">
              <a:avLst/>
            </a:prstGeom>
            <a:noFill/>
            <a:ln>
              <a:noFill/>
            </a:ln>
          </p:spPr>
        </p:pic>
        <p:sp>
          <p:nvSpPr>
            <p:cNvPr id="387" name="Google Shape;387;p42"/>
            <p:cNvSpPr txBox="1"/>
            <p:nvPr/>
          </p:nvSpPr>
          <p:spPr>
            <a:xfrm>
              <a:off x="3040432" y="3957150"/>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Bob</a:t>
              </a:r>
              <a:endParaRPr sz="2400" b="0" i="0" u="none" strike="noStrike" cap="none">
                <a:solidFill>
                  <a:schemeClr val="dk2"/>
                </a:solidFill>
                <a:latin typeface="Arial"/>
                <a:ea typeface="Arial"/>
                <a:cs typeface="Arial"/>
                <a:sym typeface="Arial"/>
              </a:endParaRPr>
            </a:p>
          </p:txBody>
        </p:sp>
        <p:pic>
          <p:nvPicPr>
            <p:cNvPr id="388" name="Google Shape;388;p42"/>
            <p:cNvPicPr preferRelativeResize="0"/>
            <p:nvPr/>
          </p:nvPicPr>
          <p:blipFill rotWithShape="1">
            <a:blip r:embed="rId4">
              <a:alphaModFix/>
            </a:blip>
            <a:srcRect/>
            <a:stretch/>
          </p:blipFill>
          <p:spPr>
            <a:xfrm>
              <a:off x="1977844" y="2569950"/>
              <a:ext cx="843800" cy="843800"/>
            </a:xfrm>
            <a:prstGeom prst="rect">
              <a:avLst/>
            </a:prstGeom>
            <a:noFill/>
            <a:ln>
              <a:noFill/>
            </a:ln>
          </p:spPr>
        </p:pic>
        <p:grpSp>
          <p:nvGrpSpPr>
            <p:cNvPr id="389" name="Google Shape;389;p42"/>
            <p:cNvGrpSpPr/>
            <p:nvPr/>
          </p:nvGrpSpPr>
          <p:grpSpPr>
            <a:xfrm>
              <a:off x="3384369" y="230750"/>
              <a:ext cx="2310600" cy="1948200"/>
              <a:chOff x="3533950" y="535550"/>
              <a:chExt cx="2310600" cy="1948200"/>
            </a:xfrm>
          </p:grpSpPr>
          <p:sp>
            <p:nvSpPr>
              <p:cNvPr id="390" name="Google Shape;390;p42"/>
              <p:cNvSpPr/>
              <p:nvPr/>
            </p:nvSpPr>
            <p:spPr>
              <a:xfrm>
                <a:off x="3533950" y="535550"/>
                <a:ext cx="2310600" cy="1948200"/>
              </a:xfrm>
              <a:prstGeom prst="cloudCallout">
                <a:avLst>
                  <a:gd name="adj1" fmla="val 2139"/>
                  <a:gd name="adj2" fmla="val 16411"/>
                </a:avLst>
              </a:prstGeom>
              <a:solidFill>
                <a:srgbClr val="F9F9F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42"/>
              <p:cNvSpPr txBox="1"/>
              <p:nvPr/>
            </p:nvSpPr>
            <p:spPr>
              <a:xfrm>
                <a:off x="4227325" y="1701862"/>
                <a:ext cx="988500" cy="513000"/>
              </a:xfrm>
              <a:prstGeom prst="rect">
                <a:avLst/>
              </a:prstGeom>
              <a:solidFill>
                <a:srgbClr val="F9F9F9"/>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Carol</a:t>
                </a:r>
                <a:endParaRPr sz="2400" b="0" i="0" u="none" strike="noStrike" cap="none">
                  <a:solidFill>
                    <a:schemeClr val="dk2"/>
                  </a:solidFill>
                  <a:latin typeface="Arial"/>
                  <a:ea typeface="Arial"/>
                  <a:cs typeface="Arial"/>
                  <a:sym typeface="Arial"/>
                </a:endParaRPr>
              </a:p>
            </p:txBody>
          </p:sp>
          <p:pic>
            <p:nvPicPr>
              <p:cNvPr id="392" name="Google Shape;392;p42"/>
              <p:cNvPicPr preferRelativeResize="0"/>
              <p:nvPr/>
            </p:nvPicPr>
            <p:blipFill rotWithShape="1">
              <a:blip r:embed="rId3">
                <a:alphaModFix/>
              </a:blip>
              <a:srcRect l="79858" r="4782" b="86459"/>
              <a:stretch/>
            </p:blipFill>
            <p:spPr>
              <a:xfrm flipH="1">
                <a:off x="4267350" y="934750"/>
                <a:ext cx="843799" cy="743901"/>
              </a:xfrm>
              <a:prstGeom prst="rect">
                <a:avLst/>
              </a:prstGeom>
              <a:noFill/>
              <a:ln w="19050" cap="flat" cmpd="sng">
                <a:solidFill>
                  <a:srgbClr val="D9D9D9"/>
                </a:solidFill>
                <a:prstDash val="solid"/>
                <a:round/>
                <a:headEnd type="none" w="sm" len="sm"/>
                <a:tailEnd type="none" w="sm" len="sm"/>
              </a:ln>
              <a:effectLst>
                <a:outerShdw blurRad="57150" dist="19050" dir="5400000" algn="bl" rotWithShape="0">
                  <a:srgbClr val="000000">
                    <a:alpha val="49800"/>
                  </a:srgbClr>
                </a:outerShdw>
              </a:effectLst>
            </p:spPr>
          </p:pic>
        </p:grpSp>
        <p:pic>
          <p:nvPicPr>
            <p:cNvPr id="393" name="Google Shape;393;p42"/>
            <p:cNvPicPr preferRelativeResize="0"/>
            <p:nvPr/>
          </p:nvPicPr>
          <p:blipFill rotWithShape="1">
            <a:blip r:embed="rId3">
              <a:alphaModFix/>
            </a:blip>
            <a:srcRect l="74990" b="65808"/>
            <a:stretch/>
          </p:blipFill>
          <p:spPr>
            <a:xfrm>
              <a:off x="4940693" y="2214800"/>
              <a:ext cx="1248275" cy="1706500"/>
            </a:xfrm>
            <a:prstGeom prst="rect">
              <a:avLst/>
            </a:prstGeom>
            <a:noFill/>
            <a:ln>
              <a:noFill/>
            </a:ln>
          </p:spPr>
        </p:pic>
        <p:sp>
          <p:nvSpPr>
            <p:cNvPr id="394" name="Google Shape;394;p42"/>
            <p:cNvSpPr txBox="1"/>
            <p:nvPr/>
          </p:nvSpPr>
          <p:spPr>
            <a:xfrm>
              <a:off x="4998119" y="3957150"/>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Amy</a:t>
              </a:r>
              <a:endParaRPr sz="2400" b="0" i="0" u="none" strike="noStrike" cap="none">
                <a:solidFill>
                  <a:schemeClr val="dk2"/>
                </a:solidFill>
                <a:latin typeface="Arial"/>
                <a:ea typeface="Arial"/>
                <a:cs typeface="Arial"/>
                <a:sym typeface="Arial"/>
              </a:endParaRPr>
            </a:p>
          </p:txBody>
        </p:sp>
      </p:grpSp>
      <p:sp>
        <p:nvSpPr>
          <p:cNvPr id="395" name="Google Shape;395;p42"/>
          <p:cNvSpPr/>
          <p:nvPr/>
        </p:nvSpPr>
        <p:spPr>
          <a:xfrm>
            <a:off x="805338" y="457091"/>
            <a:ext cx="2016300" cy="1495500"/>
          </a:xfrm>
          <a:prstGeom prst="wedgeRectCallout">
            <a:avLst>
              <a:gd name="adj1" fmla="val 71975"/>
              <a:gd name="adj2" fmla="val 83163"/>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chemeClr val="lt1"/>
                </a:solidFill>
                <a:latin typeface="Arial"/>
                <a:ea typeface="Arial"/>
                <a:cs typeface="Arial"/>
                <a:sym typeface="Arial"/>
              </a:rPr>
              <a:t>Service</a:t>
            </a:r>
            <a:endParaRPr sz="36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chemeClr val="lt1"/>
                </a:solidFill>
                <a:latin typeface="Arial"/>
                <a:ea typeface="Arial"/>
                <a:cs typeface="Arial"/>
                <a:sym typeface="Arial"/>
              </a:rPr>
              <a:t>Provider</a:t>
            </a:r>
            <a:endParaRPr sz="3600" b="0" i="0" u="none" strike="noStrike" cap="none">
              <a:solidFill>
                <a:schemeClr val="lt1"/>
              </a:solidFill>
              <a:latin typeface="Arial"/>
              <a:ea typeface="Arial"/>
              <a:cs typeface="Arial"/>
              <a:sym typeface="Arial"/>
            </a:endParaRPr>
          </a:p>
        </p:txBody>
      </p:sp>
      <p:sp>
        <p:nvSpPr>
          <p:cNvPr id="15" name="TextBox 14">
            <a:extLst>
              <a:ext uri="{FF2B5EF4-FFF2-40B4-BE49-F238E27FC236}">
                <a16:creationId xmlns:a16="http://schemas.microsoft.com/office/drawing/2014/main" id="{DD89A70D-F9D6-4C48-91F4-8B0DE7F150F6}"/>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95"/>
                                        </p:tgtEl>
                                        <p:attrNameLst>
                                          <p:attrName>style.visibility</p:attrName>
                                        </p:attrNameLst>
                                      </p:cBhvr>
                                      <p:to>
                                        <p:strVal val="visible"/>
                                      </p:to>
                                    </p:set>
                                    <p:anim calcmode="lin" valueType="num">
                                      <p:cBhvr additive="base">
                                        <p:cTn id="7" dur="500"/>
                                        <p:tgtEl>
                                          <p:spTgt spid="3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3"/>
          <p:cNvSpPr/>
          <p:nvPr/>
        </p:nvSpPr>
        <p:spPr>
          <a:xfrm>
            <a:off x="5251300" y="800775"/>
            <a:ext cx="3803700" cy="3772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3"/>
          <p:cNvSpPr/>
          <p:nvPr/>
        </p:nvSpPr>
        <p:spPr>
          <a:xfrm>
            <a:off x="439950" y="3736725"/>
            <a:ext cx="2381700" cy="612600"/>
          </a:xfrm>
          <a:prstGeom prst="wedgeRectCallout">
            <a:avLst>
              <a:gd name="adj1" fmla="val 29809"/>
              <a:gd name="adj2" fmla="val -90753"/>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3600" b="0" i="0" u="none" strike="noStrike" cap="none">
                <a:solidFill>
                  <a:schemeClr val="lt1"/>
                </a:solidFill>
                <a:latin typeface="Arial"/>
                <a:ea typeface="Arial"/>
                <a:cs typeface="Arial"/>
                <a:sym typeface="Arial"/>
              </a:rPr>
              <a:t>Federation</a:t>
            </a:r>
            <a:endParaRPr sz="3600" b="0" i="0" u="none" strike="noStrike" cap="none">
              <a:solidFill>
                <a:schemeClr val="lt1"/>
              </a:solidFill>
              <a:latin typeface="Arial"/>
              <a:ea typeface="Arial"/>
              <a:cs typeface="Arial"/>
              <a:sym typeface="Arial"/>
            </a:endParaRPr>
          </a:p>
        </p:txBody>
      </p:sp>
      <p:sp>
        <p:nvSpPr>
          <p:cNvPr id="402" name="Google Shape;402;p43"/>
          <p:cNvSpPr txBox="1"/>
          <p:nvPr/>
        </p:nvSpPr>
        <p:spPr>
          <a:xfrm>
            <a:off x="152402" y="2552578"/>
            <a:ext cx="1888800" cy="831000"/>
          </a:xfrm>
          <a:prstGeom prst="rect">
            <a:avLst/>
          </a:prstGeom>
          <a:noFill/>
          <a:ln>
            <a:noFill/>
          </a:ln>
        </p:spPr>
        <p:txBody>
          <a:bodyPr spcFirstLastPara="1" wrap="square" lIns="91425" tIns="45700" rIns="91425" bIns="45700" anchor="t" anchorCtr="0">
            <a:noAutofit/>
          </a:bodyPr>
          <a:lstStyle/>
          <a:p>
            <a:pPr marL="192087" marR="0" lvl="0" indent="-192087" algn="l" rtl="0">
              <a:lnSpc>
                <a:spcPct val="100000"/>
              </a:lnSpc>
              <a:spcBef>
                <a:spcPts val="0"/>
              </a:spcBef>
              <a:spcAft>
                <a:spcPts val="0"/>
              </a:spcAft>
              <a:buClr>
                <a:srgbClr val="000000"/>
              </a:buClr>
              <a:buSzPts val="1600"/>
              <a:buFont typeface="Arial"/>
              <a:buChar char="•"/>
            </a:pPr>
            <a:r>
              <a:rPr lang="en" sz="1600" b="0" i="0" u="none" strike="noStrike" cap="none">
                <a:solidFill>
                  <a:srgbClr val="FF0000"/>
                </a:solidFill>
                <a:latin typeface="Arial"/>
                <a:ea typeface="Arial"/>
                <a:cs typeface="Arial"/>
                <a:sym typeface="Arial"/>
              </a:rPr>
              <a:t>InCommon</a:t>
            </a:r>
            <a:endParaRPr sz="1600" b="0" i="0" u="none" strike="noStrike" cap="none">
              <a:solidFill>
                <a:srgbClr val="FF0000"/>
              </a:solidFill>
              <a:latin typeface="Arial"/>
              <a:ea typeface="Arial"/>
              <a:cs typeface="Arial"/>
              <a:sym typeface="Arial"/>
            </a:endParaRPr>
          </a:p>
          <a:p>
            <a:pPr marL="192087" marR="0" lvl="0" indent="-192087" algn="l" rtl="0">
              <a:lnSpc>
                <a:spcPct val="100000"/>
              </a:lnSpc>
              <a:spcBef>
                <a:spcPts val="0"/>
              </a:spcBef>
              <a:spcAft>
                <a:spcPts val="0"/>
              </a:spcAft>
              <a:buClr>
                <a:srgbClr val="000000"/>
              </a:buClr>
              <a:buSzPts val="1600"/>
              <a:buFont typeface="Arial"/>
              <a:buChar char="•"/>
            </a:pPr>
            <a:r>
              <a:rPr lang="en" sz="1600" b="0" i="0" u="none" strike="noStrike" cap="none">
                <a:solidFill>
                  <a:srgbClr val="FF0000"/>
                </a:solidFill>
                <a:latin typeface="Arial"/>
                <a:ea typeface="Arial"/>
                <a:cs typeface="Arial"/>
                <a:sym typeface="Arial"/>
              </a:rPr>
              <a:t>UK Access    Mgt Federation</a:t>
            </a:r>
            <a:endParaRPr sz="1600" b="0" i="0" u="none" strike="noStrike" cap="none">
              <a:solidFill>
                <a:srgbClr val="FF0000"/>
              </a:solidFill>
              <a:latin typeface="Arial"/>
              <a:ea typeface="Arial"/>
              <a:cs typeface="Arial"/>
              <a:sym typeface="Arial"/>
            </a:endParaRPr>
          </a:p>
        </p:txBody>
      </p:sp>
      <p:grpSp>
        <p:nvGrpSpPr>
          <p:cNvPr id="404" name="Google Shape;404;p43"/>
          <p:cNvGrpSpPr/>
          <p:nvPr/>
        </p:nvGrpSpPr>
        <p:grpSpPr>
          <a:xfrm>
            <a:off x="1977844" y="230750"/>
            <a:ext cx="4211123" cy="4299100"/>
            <a:chOff x="1977844" y="230750"/>
            <a:chExt cx="4211123" cy="4299100"/>
          </a:xfrm>
        </p:grpSpPr>
        <p:pic>
          <p:nvPicPr>
            <p:cNvPr id="405" name="Google Shape;405;p43"/>
            <p:cNvPicPr preferRelativeResize="0"/>
            <p:nvPr/>
          </p:nvPicPr>
          <p:blipFill rotWithShape="1">
            <a:blip r:embed="rId3">
              <a:alphaModFix/>
            </a:blip>
            <a:srcRect t="35133" r="74990" b="32368"/>
            <a:stretch/>
          </p:blipFill>
          <p:spPr>
            <a:xfrm>
              <a:off x="2982994" y="2333275"/>
              <a:ext cx="1248275" cy="1621951"/>
            </a:xfrm>
            <a:prstGeom prst="rect">
              <a:avLst/>
            </a:prstGeom>
            <a:noFill/>
            <a:ln>
              <a:noFill/>
            </a:ln>
          </p:spPr>
        </p:pic>
        <p:sp>
          <p:nvSpPr>
            <p:cNvPr id="406" name="Google Shape;406;p43"/>
            <p:cNvSpPr txBox="1"/>
            <p:nvPr/>
          </p:nvSpPr>
          <p:spPr>
            <a:xfrm>
              <a:off x="3040432" y="3957150"/>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Bob</a:t>
              </a:r>
              <a:endParaRPr sz="2400" b="0" i="0" u="none" strike="noStrike" cap="none">
                <a:solidFill>
                  <a:schemeClr val="dk2"/>
                </a:solidFill>
                <a:latin typeface="Arial"/>
                <a:ea typeface="Arial"/>
                <a:cs typeface="Arial"/>
                <a:sym typeface="Arial"/>
              </a:endParaRPr>
            </a:p>
          </p:txBody>
        </p:sp>
        <p:pic>
          <p:nvPicPr>
            <p:cNvPr id="407" name="Google Shape;407;p43"/>
            <p:cNvPicPr preferRelativeResize="0"/>
            <p:nvPr/>
          </p:nvPicPr>
          <p:blipFill rotWithShape="1">
            <a:blip r:embed="rId4">
              <a:alphaModFix/>
            </a:blip>
            <a:srcRect/>
            <a:stretch/>
          </p:blipFill>
          <p:spPr>
            <a:xfrm>
              <a:off x="1977844" y="2569950"/>
              <a:ext cx="843800" cy="843800"/>
            </a:xfrm>
            <a:prstGeom prst="rect">
              <a:avLst/>
            </a:prstGeom>
            <a:noFill/>
            <a:ln>
              <a:noFill/>
            </a:ln>
          </p:spPr>
        </p:pic>
        <p:grpSp>
          <p:nvGrpSpPr>
            <p:cNvPr id="408" name="Google Shape;408;p43"/>
            <p:cNvGrpSpPr/>
            <p:nvPr/>
          </p:nvGrpSpPr>
          <p:grpSpPr>
            <a:xfrm>
              <a:off x="3384369" y="230750"/>
              <a:ext cx="2310600" cy="1948200"/>
              <a:chOff x="3533950" y="535550"/>
              <a:chExt cx="2310600" cy="1948200"/>
            </a:xfrm>
          </p:grpSpPr>
          <p:sp>
            <p:nvSpPr>
              <p:cNvPr id="409" name="Google Shape;409;p43"/>
              <p:cNvSpPr/>
              <p:nvPr/>
            </p:nvSpPr>
            <p:spPr>
              <a:xfrm>
                <a:off x="3533950" y="535550"/>
                <a:ext cx="2310600" cy="1948200"/>
              </a:xfrm>
              <a:prstGeom prst="cloudCallout">
                <a:avLst>
                  <a:gd name="adj1" fmla="val 2139"/>
                  <a:gd name="adj2" fmla="val 16411"/>
                </a:avLst>
              </a:prstGeom>
              <a:solidFill>
                <a:srgbClr val="F9F9F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43"/>
              <p:cNvSpPr txBox="1"/>
              <p:nvPr/>
            </p:nvSpPr>
            <p:spPr>
              <a:xfrm>
                <a:off x="4227325" y="1701862"/>
                <a:ext cx="988500" cy="513000"/>
              </a:xfrm>
              <a:prstGeom prst="rect">
                <a:avLst/>
              </a:prstGeom>
              <a:solidFill>
                <a:srgbClr val="F9F9F9"/>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Carol</a:t>
                </a:r>
                <a:endParaRPr sz="2400" b="0" i="0" u="none" strike="noStrike" cap="none">
                  <a:solidFill>
                    <a:schemeClr val="dk2"/>
                  </a:solidFill>
                  <a:latin typeface="Arial"/>
                  <a:ea typeface="Arial"/>
                  <a:cs typeface="Arial"/>
                  <a:sym typeface="Arial"/>
                </a:endParaRPr>
              </a:p>
            </p:txBody>
          </p:sp>
          <p:pic>
            <p:nvPicPr>
              <p:cNvPr id="411" name="Google Shape;411;p43"/>
              <p:cNvPicPr preferRelativeResize="0"/>
              <p:nvPr/>
            </p:nvPicPr>
            <p:blipFill rotWithShape="1">
              <a:blip r:embed="rId3">
                <a:alphaModFix/>
              </a:blip>
              <a:srcRect l="79858" r="4782" b="86459"/>
              <a:stretch/>
            </p:blipFill>
            <p:spPr>
              <a:xfrm flipH="1">
                <a:off x="4267350" y="934750"/>
                <a:ext cx="843799" cy="743901"/>
              </a:xfrm>
              <a:prstGeom prst="rect">
                <a:avLst/>
              </a:prstGeom>
              <a:noFill/>
              <a:ln w="19050" cap="flat" cmpd="sng">
                <a:solidFill>
                  <a:srgbClr val="D9D9D9"/>
                </a:solidFill>
                <a:prstDash val="solid"/>
                <a:round/>
                <a:headEnd type="none" w="sm" len="sm"/>
                <a:tailEnd type="none" w="sm" len="sm"/>
              </a:ln>
              <a:effectLst>
                <a:outerShdw blurRad="57150" dist="19050" dir="5400000" algn="bl" rotWithShape="0">
                  <a:srgbClr val="000000">
                    <a:alpha val="49800"/>
                  </a:srgbClr>
                </a:outerShdw>
              </a:effectLst>
            </p:spPr>
          </p:pic>
        </p:grpSp>
        <p:pic>
          <p:nvPicPr>
            <p:cNvPr id="412" name="Google Shape;412;p43"/>
            <p:cNvPicPr preferRelativeResize="0"/>
            <p:nvPr/>
          </p:nvPicPr>
          <p:blipFill rotWithShape="1">
            <a:blip r:embed="rId3">
              <a:alphaModFix/>
            </a:blip>
            <a:srcRect l="74990" b="65808"/>
            <a:stretch/>
          </p:blipFill>
          <p:spPr>
            <a:xfrm>
              <a:off x="4940693" y="2214800"/>
              <a:ext cx="1248275" cy="1706500"/>
            </a:xfrm>
            <a:prstGeom prst="rect">
              <a:avLst/>
            </a:prstGeom>
            <a:noFill/>
            <a:ln>
              <a:noFill/>
            </a:ln>
          </p:spPr>
        </p:pic>
        <p:sp>
          <p:nvSpPr>
            <p:cNvPr id="413" name="Google Shape;413;p43"/>
            <p:cNvSpPr txBox="1"/>
            <p:nvPr/>
          </p:nvSpPr>
          <p:spPr>
            <a:xfrm>
              <a:off x="4998119" y="3957150"/>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Amy</a:t>
              </a:r>
              <a:endParaRPr sz="2400" b="0" i="0" u="none" strike="noStrike" cap="none">
                <a:solidFill>
                  <a:schemeClr val="dk2"/>
                </a:solidFill>
                <a:latin typeface="Arial"/>
                <a:ea typeface="Arial"/>
                <a:cs typeface="Arial"/>
                <a:sym typeface="Arial"/>
              </a:endParaRPr>
            </a:p>
          </p:txBody>
        </p:sp>
      </p:grpSp>
      <p:sp>
        <p:nvSpPr>
          <p:cNvPr id="414" name="Google Shape;414;p43"/>
          <p:cNvSpPr/>
          <p:nvPr/>
        </p:nvSpPr>
        <p:spPr>
          <a:xfrm>
            <a:off x="805338" y="457091"/>
            <a:ext cx="2016300" cy="1495500"/>
          </a:xfrm>
          <a:prstGeom prst="wedgeRectCallout">
            <a:avLst>
              <a:gd name="adj1" fmla="val 71975"/>
              <a:gd name="adj2" fmla="val 83163"/>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chemeClr val="lt1"/>
                </a:solidFill>
                <a:latin typeface="Arial"/>
                <a:ea typeface="Arial"/>
                <a:cs typeface="Arial"/>
                <a:sym typeface="Arial"/>
              </a:rPr>
              <a:t>Service</a:t>
            </a:r>
            <a:endParaRPr sz="36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chemeClr val="lt1"/>
                </a:solidFill>
                <a:latin typeface="Arial"/>
                <a:ea typeface="Arial"/>
                <a:cs typeface="Arial"/>
                <a:sym typeface="Arial"/>
              </a:rPr>
              <a:t>Provider</a:t>
            </a:r>
            <a:endParaRPr sz="3600" b="0" i="0" u="none" strike="noStrike" cap="none">
              <a:solidFill>
                <a:schemeClr val="lt1"/>
              </a:solidFill>
              <a:latin typeface="Arial"/>
              <a:ea typeface="Arial"/>
              <a:cs typeface="Arial"/>
              <a:sym typeface="Arial"/>
            </a:endParaRPr>
          </a:p>
        </p:txBody>
      </p:sp>
      <p:sp>
        <p:nvSpPr>
          <p:cNvPr id="17" name="TextBox 16">
            <a:extLst>
              <a:ext uri="{FF2B5EF4-FFF2-40B4-BE49-F238E27FC236}">
                <a16:creationId xmlns:a16="http://schemas.microsoft.com/office/drawing/2014/main" id="{45908A0C-4050-467F-B6A6-7C063EF47496}"/>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01"/>
                                        </p:tgtEl>
                                        <p:attrNameLst>
                                          <p:attrName>style.visibility</p:attrName>
                                        </p:attrNameLst>
                                      </p:cBhvr>
                                      <p:to>
                                        <p:strVal val="visible"/>
                                      </p:to>
                                    </p:set>
                                    <p:anim calcmode="lin" valueType="num">
                                      <p:cBhvr additive="base">
                                        <p:cTn id="7" dur="500"/>
                                        <p:tgtEl>
                                          <p:spTgt spid="401"/>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6000"/>
                                  </p:stCondLst>
                                  <p:childTnLst>
                                    <p:set>
                                      <p:cBhvr>
                                        <p:cTn id="10" dur="1" fill="hold">
                                          <p:stCondLst>
                                            <p:cond delay="0"/>
                                          </p:stCondLst>
                                        </p:cTn>
                                        <p:tgtEl>
                                          <p:spTgt spid="402"/>
                                        </p:tgtEl>
                                        <p:attrNameLst>
                                          <p:attrName>style.visibility</p:attrName>
                                        </p:attrNameLst>
                                      </p:cBhvr>
                                      <p:to>
                                        <p:strVal val="visible"/>
                                      </p:to>
                                    </p:set>
                                    <p:animEffect transition="in" filter="fade">
                                      <p:cBhvr>
                                        <p:cTn id="11" dur="5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92200" y="1362325"/>
            <a:ext cx="4386300" cy="899100"/>
          </a:xfrm>
          <a:prstGeom prst="rect">
            <a:avLst/>
          </a:prstGeom>
          <a:noFill/>
          <a:ln>
            <a:noFill/>
          </a:ln>
        </p:spPr>
        <p:txBody>
          <a:bodyPr spcFirstLastPara="1" wrap="square" lIns="68575" tIns="34275" rIns="68575" bIns="34275" anchor="t" anchorCtr="0">
            <a:noAutofit/>
          </a:bodyPr>
          <a:lstStyle/>
          <a:p>
            <a:pPr marL="457200" lvl="0" indent="-457200" algn="l" rtl="0">
              <a:lnSpc>
                <a:spcPct val="90000"/>
              </a:lnSpc>
              <a:spcBef>
                <a:spcPts val="0"/>
              </a:spcBef>
              <a:spcAft>
                <a:spcPts val="0"/>
              </a:spcAft>
              <a:buSzPts val="3800"/>
              <a:buAutoNum type="arabicPeriod"/>
            </a:pPr>
            <a:r>
              <a:rPr lang="en"/>
              <a:t>Why are we here?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4"/>
          <p:cNvSpPr/>
          <p:nvPr/>
        </p:nvSpPr>
        <p:spPr>
          <a:xfrm>
            <a:off x="5251300" y="800775"/>
            <a:ext cx="3803700" cy="3772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4"/>
          <p:cNvSpPr/>
          <p:nvPr/>
        </p:nvSpPr>
        <p:spPr>
          <a:xfrm>
            <a:off x="439950" y="3736725"/>
            <a:ext cx="2381700" cy="612600"/>
          </a:xfrm>
          <a:prstGeom prst="wedgeRectCallout">
            <a:avLst>
              <a:gd name="adj1" fmla="val 29809"/>
              <a:gd name="adj2" fmla="val -90753"/>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3600" b="0" i="0" u="none" strike="noStrike" cap="none">
                <a:solidFill>
                  <a:schemeClr val="lt1"/>
                </a:solidFill>
                <a:latin typeface="Arial"/>
                <a:ea typeface="Arial"/>
                <a:cs typeface="Arial"/>
                <a:sym typeface="Arial"/>
              </a:rPr>
              <a:t>Federation</a:t>
            </a:r>
            <a:endParaRPr sz="3600" b="0" i="0" u="none" strike="noStrike" cap="none">
              <a:solidFill>
                <a:schemeClr val="lt1"/>
              </a:solidFill>
              <a:latin typeface="Arial"/>
              <a:ea typeface="Arial"/>
              <a:cs typeface="Arial"/>
              <a:sym typeface="Arial"/>
            </a:endParaRPr>
          </a:p>
        </p:txBody>
      </p:sp>
      <p:sp>
        <p:nvSpPr>
          <p:cNvPr id="422" name="Google Shape;422;p44"/>
          <p:cNvSpPr txBox="1"/>
          <p:nvPr/>
        </p:nvSpPr>
        <p:spPr>
          <a:xfrm>
            <a:off x="152402" y="2552578"/>
            <a:ext cx="1888800" cy="831000"/>
          </a:xfrm>
          <a:prstGeom prst="rect">
            <a:avLst/>
          </a:prstGeom>
          <a:noFill/>
          <a:ln>
            <a:noFill/>
          </a:ln>
        </p:spPr>
        <p:txBody>
          <a:bodyPr spcFirstLastPara="1" wrap="square" lIns="91425" tIns="45700" rIns="91425" bIns="45700" anchor="t" anchorCtr="0">
            <a:noAutofit/>
          </a:bodyPr>
          <a:lstStyle/>
          <a:p>
            <a:pPr marL="192087" marR="0" lvl="0" indent="-192087" algn="l" rtl="0">
              <a:lnSpc>
                <a:spcPct val="100000"/>
              </a:lnSpc>
              <a:spcBef>
                <a:spcPts val="0"/>
              </a:spcBef>
              <a:spcAft>
                <a:spcPts val="0"/>
              </a:spcAft>
              <a:buClr>
                <a:srgbClr val="000000"/>
              </a:buClr>
              <a:buSzPts val="1600"/>
              <a:buFont typeface="Arial"/>
              <a:buChar char="•"/>
            </a:pPr>
            <a:r>
              <a:rPr lang="en" sz="1600" b="0" i="0" u="none" strike="noStrike" cap="none">
                <a:solidFill>
                  <a:srgbClr val="FF0000"/>
                </a:solidFill>
                <a:latin typeface="Arial"/>
                <a:ea typeface="Arial"/>
                <a:cs typeface="Arial"/>
                <a:sym typeface="Arial"/>
              </a:rPr>
              <a:t>InCommon</a:t>
            </a:r>
            <a:endParaRPr sz="1600" b="0" i="0" u="none" strike="noStrike" cap="none">
              <a:solidFill>
                <a:srgbClr val="FF0000"/>
              </a:solidFill>
              <a:latin typeface="Arial"/>
              <a:ea typeface="Arial"/>
              <a:cs typeface="Arial"/>
              <a:sym typeface="Arial"/>
            </a:endParaRPr>
          </a:p>
          <a:p>
            <a:pPr marL="192087" marR="0" lvl="0" indent="-192087" algn="l" rtl="0">
              <a:lnSpc>
                <a:spcPct val="100000"/>
              </a:lnSpc>
              <a:spcBef>
                <a:spcPts val="0"/>
              </a:spcBef>
              <a:spcAft>
                <a:spcPts val="0"/>
              </a:spcAft>
              <a:buClr>
                <a:srgbClr val="000000"/>
              </a:buClr>
              <a:buSzPts val="1600"/>
              <a:buFont typeface="Arial"/>
              <a:buChar char="•"/>
            </a:pPr>
            <a:r>
              <a:rPr lang="en" sz="1600" b="0" i="0" u="none" strike="noStrike" cap="none">
                <a:solidFill>
                  <a:srgbClr val="FF0000"/>
                </a:solidFill>
                <a:latin typeface="Arial"/>
                <a:ea typeface="Arial"/>
                <a:cs typeface="Arial"/>
                <a:sym typeface="Arial"/>
              </a:rPr>
              <a:t>UK Access    Mgt Federation</a:t>
            </a:r>
            <a:endParaRPr sz="1600" b="0" i="0" u="none" strike="noStrike" cap="none">
              <a:solidFill>
                <a:srgbClr val="FF0000"/>
              </a:solidFill>
              <a:latin typeface="Arial"/>
              <a:ea typeface="Arial"/>
              <a:cs typeface="Arial"/>
              <a:sym typeface="Arial"/>
            </a:endParaRPr>
          </a:p>
        </p:txBody>
      </p:sp>
      <p:grpSp>
        <p:nvGrpSpPr>
          <p:cNvPr id="423" name="Google Shape;423;p44"/>
          <p:cNvGrpSpPr/>
          <p:nvPr/>
        </p:nvGrpSpPr>
        <p:grpSpPr>
          <a:xfrm>
            <a:off x="1977844" y="230750"/>
            <a:ext cx="4211123" cy="4299100"/>
            <a:chOff x="1977844" y="230750"/>
            <a:chExt cx="4211123" cy="4299100"/>
          </a:xfrm>
        </p:grpSpPr>
        <p:pic>
          <p:nvPicPr>
            <p:cNvPr id="424" name="Google Shape;424;p44"/>
            <p:cNvPicPr preferRelativeResize="0"/>
            <p:nvPr/>
          </p:nvPicPr>
          <p:blipFill rotWithShape="1">
            <a:blip r:embed="rId3">
              <a:alphaModFix/>
            </a:blip>
            <a:srcRect t="35133" r="74990" b="32368"/>
            <a:stretch/>
          </p:blipFill>
          <p:spPr>
            <a:xfrm>
              <a:off x="2982994" y="2333275"/>
              <a:ext cx="1248275" cy="1621951"/>
            </a:xfrm>
            <a:prstGeom prst="rect">
              <a:avLst/>
            </a:prstGeom>
            <a:noFill/>
            <a:ln>
              <a:noFill/>
            </a:ln>
          </p:spPr>
        </p:pic>
        <p:sp>
          <p:nvSpPr>
            <p:cNvPr id="425" name="Google Shape;425;p44"/>
            <p:cNvSpPr txBox="1"/>
            <p:nvPr/>
          </p:nvSpPr>
          <p:spPr>
            <a:xfrm>
              <a:off x="3040432" y="3957150"/>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Bob</a:t>
              </a:r>
              <a:endParaRPr sz="2400" b="0" i="0" u="none" strike="noStrike" cap="none">
                <a:solidFill>
                  <a:schemeClr val="dk2"/>
                </a:solidFill>
                <a:latin typeface="Arial"/>
                <a:ea typeface="Arial"/>
                <a:cs typeface="Arial"/>
                <a:sym typeface="Arial"/>
              </a:endParaRPr>
            </a:p>
          </p:txBody>
        </p:sp>
        <p:pic>
          <p:nvPicPr>
            <p:cNvPr id="426" name="Google Shape;426;p44"/>
            <p:cNvPicPr preferRelativeResize="0"/>
            <p:nvPr/>
          </p:nvPicPr>
          <p:blipFill rotWithShape="1">
            <a:blip r:embed="rId4">
              <a:alphaModFix/>
            </a:blip>
            <a:srcRect/>
            <a:stretch/>
          </p:blipFill>
          <p:spPr>
            <a:xfrm>
              <a:off x="1977844" y="2569950"/>
              <a:ext cx="843800" cy="843800"/>
            </a:xfrm>
            <a:prstGeom prst="rect">
              <a:avLst/>
            </a:prstGeom>
            <a:noFill/>
            <a:ln>
              <a:noFill/>
            </a:ln>
          </p:spPr>
        </p:pic>
        <p:grpSp>
          <p:nvGrpSpPr>
            <p:cNvPr id="427" name="Google Shape;427;p44"/>
            <p:cNvGrpSpPr/>
            <p:nvPr/>
          </p:nvGrpSpPr>
          <p:grpSpPr>
            <a:xfrm>
              <a:off x="3384369" y="230750"/>
              <a:ext cx="2310600" cy="1948200"/>
              <a:chOff x="3533950" y="535550"/>
              <a:chExt cx="2310600" cy="1948200"/>
            </a:xfrm>
          </p:grpSpPr>
          <p:sp>
            <p:nvSpPr>
              <p:cNvPr id="428" name="Google Shape;428;p44"/>
              <p:cNvSpPr/>
              <p:nvPr/>
            </p:nvSpPr>
            <p:spPr>
              <a:xfrm>
                <a:off x="3533950" y="535550"/>
                <a:ext cx="2310600" cy="1948200"/>
              </a:xfrm>
              <a:prstGeom prst="cloudCallout">
                <a:avLst>
                  <a:gd name="adj1" fmla="val 2139"/>
                  <a:gd name="adj2" fmla="val 16411"/>
                </a:avLst>
              </a:prstGeom>
              <a:solidFill>
                <a:srgbClr val="F9F9F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44"/>
              <p:cNvSpPr txBox="1"/>
              <p:nvPr/>
            </p:nvSpPr>
            <p:spPr>
              <a:xfrm>
                <a:off x="4227325" y="1701862"/>
                <a:ext cx="988500" cy="513000"/>
              </a:xfrm>
              <a:prstGeom prst="rect">
                <a:avLst/>
              </a:prstGeom>
              <a:solidFill>
                <a:srgbClr val="F9F9F9"/>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Carol</a:t>
                </a:r>
                <a:endParaRPr sz="2400" b="0" i="0" u="none" strike="noStrike" cap="none">
                  <a:solidFill>
                    <a:schemeClr val="dk2"/>
                  </a:solidFill>
                  <a:latin typeface="Arial"/>
                  <a:ea typeface="Arial"/>
                  <a:cs typeface="Arial"/>
                  <a:sym typeface="Arial"/>
                </a:endParaRPr>
              </a:p>
            </p:txBody>
          </p:sp>
          <p:pic>
            <p:nvPicPr>
              <p:cNvPr id="430" name="Google Shape;430;p44"/>
              <p:cNvPicPr preferRelativeResize="0"/>
              <p:nvPr/>
            </p:nvPicPr>
            <p:blipFill rotWithShape="1">
              <a:blip r:embed="rId3">
                <a:alphaModFix/>
              </a:blip>
              <a:srcRect l="79858" r="4782" b="86459"/>
              <a:stretch/>
            </p:blipFill>
            <p:spPr>
              <a:xfrm flipH="1">
                <a:off x="4267350" y="934750"/>
                <a:ext cx="843799" cy="743901"/>
              </a:xfrm>
              <a:prstGeom prst="rect">
                <a:avLst/>
              </a:prstGeom>
              <a:noFill/>
              <a:ln w="19050" cap="flat" cmpd="sng">
                <a:solidFill>
                  <a:srgbClr val="D9D9D9"/>
                </a:solidFill>
                <a:prstDash val="solid"/>
                <a:round/>
                <a:headEnd type="none" w="sm" len="sm"/>
                <a:tailEnd type="none" w="sm" len="sm"/>
              </a:ln>
              <a:effectLst>
                <a:outerShdw blurRad="57150" dist="19050" dir="5400000" algn="bl" rotWithShape="0">
                  <a:srgbClr val="000000">
                    <a:alpha val="49800"/>
                  </a:srgbClr>
                </a:outerShdw>
              </a:effectLst>
            </p:spPr>
          </p:pic>
        </p:grpSp>
        <p:pic>
          <p:nvPicPr>
            <p:cNvPr id="431" name="Google Shape;431;p44"/>
            <p:cNvPicPr preferRelativeResize="0"/>
            <p:nvPr/>
          </p:nvPicPr>
          <p:blipFill rotWithShape="1">
            <a:blip r:embed="rId3">
              <a:alphaModFix/>
            </a:blip>
            <a:srcRect l="74990" b="65808"/>
            <a:stretch/>
          </p:blipFill>
          <p:spPr>
            <a:xfrm>
              <a:off x="4940693" y="2214800"/>
              <a:ext cx="1248275" cy="1706500"/>
            </a:xfrm>
            <a:prstGeom prst="rect">
              <a:avLst/>
            </a:prstGeom>
            <a:noFill/>
            <a:ln>
              <a:noFill/>
            </a:ln>
          </p:spPr>
        </p:pic>
        <p:sp>
          <p:nvSpPr>
            <p:cNvPr id="432" name="Google Shape;432;p44"/>
            <p:cNvSpPr txBox="1"/>
            <p:nvPr/>
          </p:nvSpPr>
          <p:spPr>
            <a:xfrm>
              <a:off x="4998119" y="3957150"/>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Amy</a:t>
              </a:r>
              <a:endParaRPr sz="2400" b="0" i="0" u="none" strike="noStrike" cap="none">
                <a:solidFill>
                  <a:schemeClr val="dk2"/>
                </a:solidFill>
                <a:latin typeface="Arial"/>
                <a:ea typeface="Arial"/>
                <a:cs typeface="Arial"/>
                <a:sym typeface="Arial"/>
              </a:endParaRPr>
            </a:p>
          </p:txBody>
        </p:sp>
      </p:grpSp>
      <p:sp>
        <p:nvSpPr>
          <p:cNvPr id="433" name="Google Shape;433;p44"/>
          <p:cNvSpPr/>
          <p:nvPr/>
        </p:nvSpPr>
        <p:spPr>
          <a:xfrm>
            <a:off x="805338" y="457091"/>
            <a:ext cx="2016300" cy="1495500"/>
          </a:xfrm>
          <a:prstGeom prst="wedgeRectCallout">
            <a:avLst>
              <a:gd name="adj1" fmla="val 71975"/>
              <a:gd name="adj2" fmla="val 83163"/>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chemeClr val="lt1"/>
                </a:solidFill>
                <a:latin typeface="Arial"/>
                <a:ea typeface="Arial"/>
                <a:cs typeface="Arial"/>
                <a:sym typeface="Arial"/>
              </a:rPr>
              <a:t>Service</a:t>
            </a:r>
            <a:endParaRPr sz="36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chemeClr val="lt1"/>
                </a:solidFill>
                <a:latin typeface="Arial"/>
                <a:ea typeface="Arial"/>
                <a:cs typeface="Arial"/>
                <a:sym typeface="Arial"/>
              </a:rPr>
              <a:t>Provider</a:t>
            </a:r>
            <a:endParaRPr sz="3600" b="0" i="0" u="none" strike="noStrike" cap="none">
              <a:solidFill>
                <a:schemeClr val="lt1"/>
              </a:solidFill>
              <a:latin typeface="Arial"/>
              <a:ea typeface="Arial"/>
              <a:cs typeface="Arial"/>
              <a:sym typeface="Arial"/>
            </a:endParaRPr>
          </a:p>
        </p:txBody>
      </p:sp>
      <p:sp>
        <p:nvSpPr>
          <p:cNvPr id="434" name="Google Shape;434;p44"/>
          <p:cNvSpPr/>
          <p:nvPr/>
        </p:nvSpPr>
        <p:spPr>
          <a:xfrm>
            <a:off x="6497057" y="457091"/>
            <a:ext cx="2016300" cy="1495500"/>
          </a:xfrm>
          <a:prstGeom prst="wedgeRectCallout">
            <a:avLst>
              <a:gd name="adj1" fmla="val -116367"/>
              <a:gd name="adj2" fmla="val -12602"/>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3600" b="0" i="0" u="none" strike="noStrike" cap="none">
                <a:solidFill>
                  <a:schemeClr val="lt1"/>
                </a:solidFill>
                <a:latin typeface="Arial"/>
                <a:ea typeface="Arial"/>
                <a:cs typeface="Arial"/>
                <a:sym typeface="Arial"/>
              </a:rPr>
              <a:t>Identity</a:t>
            </a:r>
            <a:endParaRPr sz="36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 sz="3600" b="0" i="0" u="none" strike="noStrike" cap="none">
                <a:solidFill>
                  <a:schemeClr val="lt1"/>
                </a:solidFill>
                <a:latin typeface="Arial"/>
                <a:ea typeface="Arial"/>
                <a:cs typeface="Arial"/>
                <a:sym typeface="Arial"/>
              </a:rPr>
              <a:t>Provider</a:t>
            </a:r>
            <a:endParaRPr sz="3600" b="0" i="0" u="none" strike="noStrike" cap="none">
              <a:solidFill>
                <a:schemeClr val="lt1"/>
              </a:solidFill>
              <a:latin typeface="Arial"/>
              <a:ea typeface="Arial"/>
              <a:cs typeface="Arial"/>
              <a:sym typeface="Arial"/>
            </a:endParaRPr>
          </a:p>
        </p:txBody>
      </p:sp>
      <p:sp>
        <p:nvSpPr>
          <p:cNvPr id="18" name="TextBox 17">
            <a:extLst>
              <a:ext uri="{FF2B5EF4-FFF2-40B4-BE49-F238E27FC236}">
                <a16:creationId xmlns:a16="http://schemas.microsoft.com/office/drawing/2014/main" id="{6C9400BA-5800-43B0-8454-83FB3AA82E4A}"/>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34"/>
                                        </p:tgtEl>
                                        <p:attrNameLst>
                                          <p:attrName>style.visibility</p:attrName>
                                        </p:attrNameLst>
                                      </p:cBhvr>
                                      <p:to>
                                        <p:strVal val="visible"/>
                                      </p:to>
                                    </p:set>
                                    <p:anim calcmode="lin" valueType="num">
                                      <p:cBhvr additive="base">
                                        <p:cTn id="7" dur="500"/>
                                        <p:tgtEl>
                                          <p:spTgt spid="43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5"/>
          <p:cNvSpPr/>
          <p:nvPr/>
        </p:nvSpPr>
        <p:spPr>
          <a:xfrm>
            <a:off x="5251300" y="800775"/>
            <a:ext cx="3803700" cy="3772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5"/>
          <p:cNvSpPr/>
          <p:nvPr/>
        </p:nvSpPr>
        <p:spPr>
          <a:xfrm>
            <a:off x="439950" y="3736725"/>
            <a:ext cx="2381700" cy="612600"/>
          </a:xfrm>
          <a:prstGeom prst="wedgeRectCallout">
            <a:avLst>
              <a:gd name="adj1" fmla="val 29809"/>
              <a:gd name="adj2" fmla="val -90753"/>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3600" b="0" i="0" u="none" strike="noStrike" cap="none">
                <a:solidFill>
                  <a:schemeClr val="lt1"/>
                </a:solidFill>
                <a:latin typeface="Arial"/>
                <a:ea typeface="Arial"/>
                <a:cs typeface="Arial"/>
                <a:sym typeface="Arial"/>
              </a:rPr>
              <a:t>Federation</a:t>
            </a:r>
            <a:endParaRPr sz="3600" b="0" i="0" u="none" strike="noStrike" cap="none">
              <a:solidFill>
                <a:schemeClr val="lt1"/>
              </a:solidFill>
              <a:latin typeface="Arial"/>
              <a:ea typeface="Arial"/>
              <a:cs typeface="Arial"/>
              <a:sym typeface="Arial"/>
            </a:endParaRPr>
          </a:p>
        </p:txBody>
      </p:sp>
      <p:sp>
        <p:nvSpPr>
          <p:cNvPr id="442" name="Google Shape;442;p45"/>
          <p:cNvSpPr txBox="1"/>
          <p:nvPr/>
        </p:nvSpPr>
        <p:spPr>
          <a:xfrm>
            <a:off x="152402" y="2552578"/>
            <a:ext cx="1888800" cy="831000"/>
          </a:xfrm>
          <a:prstGeom prst="rect">
            <a:avLst/>
          </a:prstGeom>
          <a:noFill/>
          <a:ln>
            <a:noFill/>
          </a:ln>
        </p:spPr>
        <p:txBody>
          <a:bodyPr spcFirstLastPara="1" wrap="square" lIns="91425" tIns="45700" rIns="91425" bIns="45700" anchor="t" anchorCtr="0">
            <a:noAutofit/>
          </a:bodyPr>
          <a:lstStyle/>
          <a:p>
            <a:pPr marL="192087" marR="0" lvl="0" indent="-192087" algn="l" rtl="0">
              <a:lnSpc>
                <a:spcPct val="100000"/>
              </a:lnSpc>
              <a:spcBef>
                <a:spcPts val="0"/>
              </a:spcBef>
              <a:spcAft>
                <a:spcPts val="0"/>
              </a:spcAft>
              <a:buClr>
                <a:srgbClr val="000000"/>
              </a:buClr>
              <a:buSzPts val="1600"/>
              <a:buFont typeface="Arial"/>
              <a:buChar char="•"/>
            </a:pPr>
            <a:r>
              <a:rPr lang="en" sz="1600" b="0" i="0" u="none" strike="noStrike" cap="none">
                <a:solidFill>
                  <a:srgbClr val="FF0000"/>
                </a:solidFill>
                <a:latin typeface="Arial"/>
                <a:ea typeface="Arial"/>
                <a:cs typeface="Arial"/>
                <a:sym typeface="Arial"/>
              </a:rPr>
              <a:t>InCommon</a:t>
            </a:r>
            <a:endParaRPr sz="1600" b="0" i="0" u="none" strike="noStrike" cap="none">
              <a:solidFill>
                <a:srgbClr val="FF0000"/>
              </a:solidFill>
              <a:latin typeface="Arial"/>
              <a:ea typeface="Arial"/>
              <a:cs typeface="Arial"/>
              <a:sym typeface="Arial"/>
            </a:endParaRPr>
          </a:p>
          <a:p>
            <a:pPr marL="192087" marR="0" lvl="0" indent="-192087" algn="l" rtl="0">
              <a:lnSpc>
                <a:spcPct val="100000"/>
              </a:lnSpc>
              <a:spcBef>
                <a:spcPts val="0"/>
              </a:spcBef>
              <a:spcAft>
                <a:spcPts val="0"/>
              </a:spcAft>
              <a:buClr>
                <a:srgbClr val="000000"/>
              </a:buClr>
              <a:buSzPts val="1600"/>
              <a:buFont typeface="Arial"/>
              <a:buChar char="•"/>
            </a:pPr>
            <a:r>
              <a:rPr lang="en" sz="1600" b="0" i="0" u="none" strike="noStrike" cap="none">
                <a:solidFill>
                  <a:srgbClr val="FF0000"/>
                </a:solidFill>
                <a:latin typeface="Arial"/>
                <a:ea typeface="Arial"/>
                <a:cs typeface="Arial"/>
                <a:sym typeface="Arial"/>
              </a:rPr>
              <a:t>UK Access    Mgt Federation</a:t>
            </a:r>
            <a:endParaRPr sz="1600" b="0" i="0" u="none" strike="noStrike" cap="none">
              <a:solidFill>
                <a:srgbClr val="FF0000"/>
              </a:solidFill>
              <a:latin typeface="Arial"/>
              <a:ea typeface="Arial"/>
              <a:cs typeface="Arial"/>
              <a:sym typeface="Arial"/>
            </a:endParaRPr>
          </a:p>
        </p:txBody>
      </p:sp>
      <p:grpSp>
        <p:nvGrpSpPr>
          <p:cNvPr id="443" name="Google Shape;443;p45"/>
          <p:cNvGrpSpPr/>
          <p:nvPr/>
        </p:nvGrpSpPr>
        <p:grpSpPr>
          <a:xfrm>
            <a:off x="1977844" y="230750"/>
            <a:ext cx="4211123" cy="4299100"/>
            <a:chOff x="1977844" y="230750"/>
            <a:chExt cx="4211123" cy="4299100"/>
          </a:xfrm>
        </p:grpSpPr>
        <p:pic>
          <p:nvPicPr>
            <p:cNvPr id="444" name="Google Shape;444;p45"/>
            <p:cNvPicPr preferRelativeResize="0"/>
            <p:nvPr/>
          </p:nvPicPr>
          <p:blipFill rotWithShape="1">
            <a:blip r:embed="rId3">
              <a:alphaModFix/>
            </a:blip>
            <a:srcRect t="35133" r="74990" b="32368"/>
            <a:stretch/>
          </p:blipFill>
          <p:spPr>
            <a:xfrm>
              <a:off x="2982994" y="2333275"/>
              <a:ext cx="1248275" cy="1621951"/>
            </a:xfrm>
            <a:prstGeom prst="rect">
              <a:avLst/>
            </a:prstGeom>
            <a:noFill/>
            <a:ln>
              <a:noFill/>
            </a:ln>
          </p:spPr>
        </p:pic>
        <p:sp>
          <p:nvSpPr>
            <p:cNvPr id="445" name="Google Shape;445;p45"/>
            <p:cNvSpPr txBox="1"/>
            <p:nvPr/>
          </p:nvSpPr>
          <p:spPr>
            <a:xfrm>
              <a:off x="3040432" y="3957150"/>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Bob</a:t>
              </a:r>
              <a:endParaRPr sz="2400" b="0" i="0" u="none" strike="noStrike" cap="none">
                <a:solidFill>
                  <a:schemeClr val="dk2"/>
                </a:solidFill>
                <a:latin typeface="Arial"/>
                <a:ea typeface="Arial"/>
                <a:cs typeface="Arial"/>
                <a:sym typeface="Arial"/>
              </a:endParaRPr>
            </a:p>
          </p:txBody>
        </p:sp>
        <p:pic>
          <p:nvPicPr>
            <p:cNvPr id="446" name="Google Shape;446;p45"/>
            <p:cNvPicPr preferRelativeResize="0"/>
            <p:nvPr/>
          </p:nvPicPr>
          <p:blipFill rotWithShape="1">
            <a:blip r:embed="rId4">
              <a:alphaModFix/>
            </a:blip>
            <a:srcRect/>
            <a:stretch/>
          </p:blipFill>
          <p:spPr>
            <a:xfrm>
              <a:off x="1977844" y="2569950"/>
              <a:ext cx="843800" cy="843800"/>
            </a:xfrm>
            <a:prstGeom prst="rect">
              <a:avLst/>
            </a:prstGeom>
            <a:noFill/>
            <a:ln>
              <a:noFill/>
            </a:ln>
          </p:spPr>
        </p:pic>
        <p:grpSp>
          <p:nvGrpSpPr>
            <p:cNvPr id="447" name="Google Shape;447;p45"/>
            <p:cNvGrpSpPr/>
            <p:nvPr/>
          </p:nvGrpSpPr>
          <p:grpSpPr>
            <a:xfrm>
              <a:off x="3384369" y="230750"/>
              <a:ext cx="2310600" cy="1948200"/>
              <a:chOff x="3533950" y="535550"/>
              <a:chExt cx="2310600" cy="1948200"/>
            </a:xfrm>
          </p:grpSpPr>
          <p:sp>
            <p:nvSpPr>
              <p:cNvPr id="448" name="Google Shape;448;p45"/>
              <p:cNvSpPr/>
              <p:nvPr/>
            </p:nvSpPr>
            <p:spPr>
              <a:xfrm>
                <a:off x="3533950" y="535550"/>
                <a:ext cx="2310600" cy="1948200"/>
              </a:xfrm>
              <a:prstGeom prst="cloudCallout">
                <a:avLst>
                  <a:gd name="adj1" fmla="val 2139"/>
                  <a:gd name="adj2" fmla="val 16411"/>
                </a:avLst>
              </a:prstGeom>
              <a:solidFill>
                <a:srgbClr val="F9F9F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45"/>
              <p:cNvSpPr txBox="1"/>
              <p:nvPr/>
            </p:nvSpPr>
            <p:spPr>
              <a:xfrm>
                <a:off x="4227325" y="1701862"/>
                <a:ext cx="988500" cy="513000"/>
              </a:xfrm>
              <a:prstGeom prst="rect">
                <a:avLst/>
              </a:prstGeom>
              <a:solidFill>
                <a:srgbClr val="F9F9F9"/>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Carol</a:t>
                </a:r>
                <a:endParaRPr sz="2400" b="0" i="0" u="none" strike="noStrike" cap="none">
                  <a:solidFill>
                    <a:schemeClr val="dk2"/>
                  </a:solidFill>
                  <a:latin typeface="Arial"/>
                  <a:ea typeface="Arial"/>
                  <a:cs typeface="Arial"/>
                  <a:sym typeface="Arial"/>
                </a:endParaRPr>
              </a:p>
            </p:txBody>
          </p:sp>
          <p:pic>
            <p:nvPicPr>
              <p:cNvPr id="450" name="Google Shape;450;p45"/>
              <p:cNvPicPr preferRelativeResize="0"/>
              <p:nvPr/>
            </p:nvPicPr>
            <p:blipFill rotWithShape="1">
              <a:blip r:embed="rId3">
                <a:alphaModFix/>
              </a:blip>
              <a:srcRect l="79858" r="4782" b="86459"/>
              <a:stretch/>
            </p:blipFill>
            <p:spPr>
              <a:xfrm flipH="1">
                <a:off x="4267350" y="934750"/>
                <a:ext cx="843799" cy="743901"/>
              </a:xfrm>
              <a:prstGeom prst="rect">
                <a:avLst/>
              </a:prstGeom>
              <a:noFill/>
              <a:ln w="19050" cap="flat" cmpd="sng">
                <a:solidFill>
                  <a:srgbClr val="D9D9D9"/>
                </a:solidFill>
                <a:prstDash val="solid"/>
                <a:round/>
                <a:headEnd type="none" w="sm" len="sm"/>
                <a:tailEnd type="none" w="sm" len="sm"/>
              </a:ln>
              <a:effectLst>
                <a:outerShdw blurRad="57150" dist="19050" dir="5400000" algn="bl" rotWithShape="0">
                  <a:srgbClr val="000000">
                    <a:alpha val="49800"/>
                  </a:srgbClr>
                </a:outerShdw>
              </a:effectLst>
            </p:spPr>
          </p:pic>
        </p:grpSp>
        <p:pic>
          <p:nvPicPr>
            <p:cNvPr id="451" name="Google Shape;451;p45"/>
            <p:cNvPicPr preferRelativeResize="0"/>
            <p:nvPr/>
          </p:nvPicPr>
          <p:blipFill rotWithShape="1">
            <a:blip r:embed="rId3">
              <a:alphaModFix/>
            </a:blip>
            <a:srcRect l="74990" b="65808"/>
            <a:stretch/>
          </p:blipFill>
          <p:spPr>
            <a:xfrm>
              <a:off x="4940693" y="2214800"/>
              <a:ext cx="1248275" cy="1706500"/>
            </a:xfrm>
            <a:prstGeom prst="rect">
              <a:avLst/>
            </a:prstGeom>
            <a:noFill/>
            <a:ln>
              <a:noFill/>
            </a:ln>
          </p:spPr>
        </p:pic>
        <p:sp>
          <p:nvSpPr>
            <p:cNvPr id="452" name="Google Shape;452;p45"/>
            <p:cNvSpPr txBox="1"/>
            <p:nvPr/>
          </p:nvSpPr>
          <p:spPr>
            <a:xfrm>
              <a:off x="4998119" y="3957150"/>
              <a:ext cx="11334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2"/>
                  </a:solidFill>
                  <a:latin typeface="Arial"/>
                  <a:ea typeface="Arial"/>
                  <a:cs typeface="Arial"/>
                  <a:sym typeface="Arial"/>
                </a:rPr>
                <a:t>Amy</a:t>
              </a:r>
              <a:endParaRPr sz="2400" b="0" i="0" u="none" strike="noStrike" cap="none">
                <a:solidFill>
                  <a:schemeClr val="dk2"/>
                </a:solidFill>
                <a:latin typeface="Arial"/>
                <a:ea typeface="Arial"/>
                <a:cs typeface="Arial"/>
                <a:sym typeface="Arial"/>
              </a:endParaRPr>
            </a:p>
          </p:txBody>
        </p:sp>
      </p:grpSp>
      <p:sp>
        <p:nvSpPr>
          <p:cNvPr id="453" name="Google Shape;453;p45"/>
          <p:cNvSpPr/>
          <p:nvPr/>
        </p:nvSpPr>
        <p:spPr>
          <a:xfrm>
            <a:off x="805338" y="457091"/>
            <a:ext cx="2016300" cy="1495500"/>
          </a:xfrm>
          <a:prstGeom prst="wedgeRectCallout">
            <a:avLst>
              <a:gd name="adj1" fmla="val 71975"/>
              <a:gd name="adj2" fmla="val 83163"/>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chemeClr val="lt1"/>
                </a:solidFill>
                <a:latin typeface="Arial"/>
                <a:ea typeface="Arial"/>
                <a:cs typeface="Arial"/>
                <a:sym typeface="Arial"/>
              </a:rPr>
              <a:t>Service</a:t>
            </a:r>
            <a:endParaRPr sz="36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 sz="3600" b="0" i="0" u="none" strike="noStrike" cap="none">
                <a:solidFill>
                  <a:schemeClr val="lt1"/>
                </a:solidFill>
                <a:latin typeface="Arial"/>
                <a:ea typeface="Arial"/>
                <a:cs typeface="Arial"/>
                <a:sym typeface="Arial"/>
              </a:rPr>
              <a:t>Provider</a:t>
            </a:r>
            <a:endParaRPr sz="3600" b="0" i="0" u="none" strike="noStrike" cap="none">
              <a:solidFill>
                <a:schemeClr val="lt1"/>
              </a:solidFill>
              <a:latin typeface="Arial"/>
              <a:ea typeface="Arial"/>
              <a:cs typeface="Arial"/>
              <a:sym typeface="Arial"/>
            </a:endParaRPr>
          </a:p>
        </p:txBody>
      </p:sp>
      <p:sp>
        <p:nvSpPr>
          <p:cNvPr id="454" name="Google Shape;454;p45"/>
          <p:cNvSpPr/>
          <p:nvPr/>
        </p:nvSpPr>
        <p:spPr>
          <a:xfrm>
            <a:off x="6497057" y="457091"/>
            <a:ext cx="2016300" cy="1495500"/>
          </a:xfrm>
          <a:prstGeom prst="wedgeRectCallout">
            <a:avLst>
              <a:gd name="adj1" fmla="val -116367"/>
              <a:gd name="adj2" fmla="val -12602"/>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3600" b="0" i="0" u="none" strike="noStrike" cap="none">
                <a:solidFill>
                  <a:schemeClr val="lt1"/>
                </a:solidFill>
                <a:latin typeface="Arial"/>
                <a:ea typeface="Arial"/>
                <a:cs typeface="Arial"/>
                <a:sym typeface="Arial"/>
              </a:rPr>
              <a:t>Identity</a:t>
            </a:r>
            <a:endParaRPr sz="36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 sz="3600" b="0" i="0" u="none" strike="noStrike" cap="none">
                <a:solidFill>
                  <a:schemeClr val="lt1"/>
                </a:solidFill>
                <a:latin typeface="Arial"/>
                <a:ea typeface="Arial"/>
                <a:cs typeface="Arial"/>
                <a:sym typeface="Arial"/>
              </a:rPr>
              <a:t>Provider</a:t>
            </a:r>
            <a:endParaRPr sz="3600" b="0" i="0" u="none" strike="noStrike" cap="none">
              <a:solidFill>
                <a:schemeClr val="lt1"/>
              </a:solidFill>
              <a:latin typeface="Arial"/>
              <a:ea typeface="Arial"/>
              <a:cs typeface="Arial"/>
              <a:sym typeface="Arial"/>
            </a:endParaRPr>
          </a:p>
        </p:txBody>
      </p:sp>
      <p:sp>
        <p:nvSpPr>
          <p:cNvPr id="455" name="Google Shape;455;p45"/>
          <p:cNvSpPr/>
          <p:nvPr/>
        </p:nvSpPr>
        <p:spPr>
          <a:xfrm>
            <a:off x="5867382" y="3048338"/>
            <a:ext cx="321600" cy="365400"/>
          </a:xfrm>
          <a:prstGeom prst="sun">
            <a:avLst>
              <a:gd name="adj" fmla="val 2500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6" name="Google Shape;456;p45"/>
          <p:cNvGrpSpPr/>
          <p:nvPr/>
        </p:nvGrpSpPr>
        <p:grpSpPr>
          <a:xfrm>
            <a:off x="7218525" y="3005875"/>
            <a:ext cx="1294800" cy="1293600"/>
            <a:chOff x="7218525" y="3005875"/>
            <a:chExt cx="1294800" cy="1293600"/>
          </a:xfrm>
        </p:grpSpPr>
        <p:sp>
          <p:nvSpPr>
            <p:cNvPr id="457" name="Google Shape;457;p45"/>
            <p:cNvSpPr/>
            <p:nvPr/>
          </p:nvSpPr>
          <p:spPr>
            <a:xfrm>
              <a:off x="7218525" y="3005875"/>
              <a:ext cx="1294800" cy="1293600"/>
            </a:xfrm>
            <a:prstGeom prst="wedgeRectCallout">
              <a:avLst>
                <a:gd name="adj1" fmla="val -121596"/>
                <a:gd name="adj2" fmla="val -29182"/>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3600" b="0" i="0" u="none" strike="noStrike" cap="none">
                <a:solidFill>
                  <a:schemeClr val="lt1"/>
                </a:solidFill>
                <a:latin typeface="Arial"/>
                <a:ea typeface="Arial"/>
                <a:cs typeface="Arial"/>
                <a:sym typeface="Arial"/>
              </a:endParaRPr>
            </a:p>
          </p:txBody>
        </p:sp>
        <p:pic>
          <p:nvPicPr>
            <p:cNvPr id="458" name="Google Shape;458;p45"/>
            <p:cNvPicPr preferRelativeResize="0"/>
            <p:nvPr/>
          </p:nvPicPr>
          <p:blipFill>
            <a:blip r:embed="rId5">
              <a:alphaModFix/>
            </a:blip>
            <a:stretch>
              <a:fillRect/>
            </a:stretch>
          </p:blipFill>
          <p:spPr>
            <a:xfrm>
              <a:off x="7283000" y="3069750"/>
              <a:ext cx="1165850" cy="1165850"/>
            </a:xfrm>
            <a:prstGeom prst="rect">
              <a:avLst/>
            </a:prstGeom>
            <a:noFill/>
            <a:ln>
              <a:noFill/>
            </a:ln>
          </p:spPr>
        </p:pic>
      </p:grpSp>
      <p:sp>
        <p:nvSpPr>
          <p:cNvPr id="22" name="TextBox 21">
            <a:extLst>
              <a:ext uri="{FF2B5EF4-FFF2-40B4-BE49-F238E27FC236}">
                <a16:creationId xmlns:a16="http://schemas.microsoft.com/office/drawing/2014/main" id="{D81C2956-45DF-4B02-BF6B-576D5C9B31EA}"/>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56"/>
                                        </p:tgtEl>
                                        <p:attrNameLst>
                                          <p:attrName>style.visibility</p:attrName>
                                        </p:attrNameLst>
                                      </p:cBhvr>
                                      <p:to>
                                        <p:strVal val="visible"/>
                                      </p:to>
                                    </p:set>
                                    <p:anim calcmode="lin" valueType="num">
                                      <p:cBhvr additive="base">
                                        <p:cTn id="7" dur="1000"/>
                                        <p:tgtEl>
                                          <p:spTgt spid="456"/>
                                        </p:tgtEl>
                                        <p:attrNameLst>
                                          <p:attrName>ppt_y</p:attrName>
                                        </p:attrNameLst>
                                      </p:cBhvr>
                                      <p:tavLst>
                                        <p:tav tm="0">
                                          <p:val>
                                            <p:strVal val="#ppt_y+1"/>
                                          </p:val>
                                        </p:tav>
                                        <p:tav tm="100000">
                                          <p:val>
                                            <p:strVal val="#ppt_y"/>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455"/>
                                        </p:tgtEl>
                                        <p:attrNameLst>
                                          <p:attrName>style.visibility</p:attrName>
                                        </p:attrNameLst>
                                      </p:cBhvr>
                                      <p:to>
                                        <p:strVal val="visible"/>
                                      </p:to>
                                    </p:set>
                                    <p:anim calcmode="lin" valueType="num">
                                      <p:cBhvr additive="base">
                                        <p:cTn id="11" dur="1500"/>
                                        <p:tgtEl>
                                          <p:spTgt spid="45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6"/>
          <p:cNvSpPr txBox="1">
            <a:spLocks noGrp="1"/>
          </p:cNvSpPr>
          <p:nvPr>
            <p:ph type="body" idx="1"/>
          </p:nvPr>
        </p:nvSpPr>
        <p:spPr>
          <a:xfrm>
            <a:off x="283265" y="1285811"/>
            <a:ext cx="8572500" cy="2921700"/>
          </a:xfrm>
          <a:prstGeom prst="rect">
            <a:avLst/>
          </a:prstGeom>
          <a:noFill/>
          <a:ln>
            <a:noFill/>
          </a:ln>
        </p:spPr>
        <p:txBody>
          <a:bodyPr spcFirstLastPara="1" wrap="square" lIns="68575" tIns="68575" rIns="68575" bIns="68575" anchor="t" anchorCtr="0">
            <a:noAutofit/>
          </a:bodyPr>
          <a:lstStyle/>
          <a:p>
            <a:pPr marL="342900" lvl="0" indent="-317500" algn="l" rtl="0">
              <a:lnSpc>
                <a:spcPct val="100000"/>
              </a:lnSpc>
              <a:spcBef>
                <a:spcPts val="1000"/>
              </a:spcBef>
              <a:spcAft>
                <a:spcPts val="400"/>
              </a:spcAft>
              <a:buClr>
                <a:srgbClr val="404040"/>
              </a:buClr>
              <a:buSzPts val="2400"/>
              <a:buChar char="•"/>
            </a:pPr>
            <a:r>
              <a:rPr lang="en" dirty="0"/>
              <a:t>Used to pass extra data about an authenticated user</a:t>
            </a:r>
            <a:endParaRPr dirty="0"/>
          </a:p>
          <a:p>
            <a:pPr marL="342900" lvl="0" indent="-317500" algn="l" rtl="0">
              <a:lnSpc>
                <a:spcPct val="100000"/>
              </a:lnSpc>
              <a:spcBef>
                <a:spcPts val="1000"/>
              </a:spcBef>
              <a:spcAft>
                <a:spcPts val="400"/>
              </a:spcAft>
              <a:buClr>
                <a:srgbClr val="404040"/>
              </a:buClr>
              <a:buSzPts val="2400"/>
              <a:buChar char="•"/>
            </a:pPr>
            <a:r>
              <a:rPr lang="en" dirty="0"/>
              <a:t>Shared by the Identity Provider (IdP) with a Service Provider (SP)</a:t>
            </a:r>
            <a:endParaRPr dirty="0"/>
          </a:p>
          <a:p>
            <a:pPr marL="342900" lvl="0" indent="-317500" algn="l" rtl="0">
              <a:lnSpc>
                <a:spcPct val="100000"/>
              </a:lnSpc>
              <a:spcBef>
                <a:spcPts val="1000"/>
              </a:spcBef>
              <a:spcAft>
                <a:spcPts val="400"/>
              </a:spcAft>
              <a:buClr>
                <a:srgbClr val="404040"/>
              </a:buClr>
              <a:buSzPts val="2400"/>
              <a:buChar char="•"/>
            </a:pPr>
            <a:r>
              <a:rPr lang="en" dirty="0"/>
              <a:t>Format depends on the underlying technology e.g. SAML, OpenID Connect</a:t>
            </a:r>
            <a:endParaRPr dirty="0"/>
          </a:p>
        </p:txBody>
      </p:sp>
      <p:sp>
        <p:nvSpPr>
          <p:cNvPr id="464" name="Google Shape;464;p46"/>
          <p:cNvSpPr txBox="1">
            <a:spLocks noGrp="1"/>
          </p:cNvSpPr>
          <p:nvPr>
            <p:ph type="title"/>
          </p:nvPr>
        </p:nvSpPr>
        <p:spPr>
          <a:xfrm>
            <a:off x="283265" y="204127"/>
            <a:ext cx="8572500" cy="732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What are ‘Attributes’?</a:t>
            </a:r>
            <a:endParaRPr/>
          </a:p>
        </p:txBody>
      </p:sp>
      <p:sp>
        <p:nvSpPr>
          <p:cNvPr id="4" name="TextBox 3">
            <a:extLst>
              <a:ext uri="{FF2B5EF4-FFF2-40B4-BE49-F238E27FC236}">
                <a16:creationId xmlns:a16="http://schemas.microsoft.com/office/drawing/2014/main" id="{96EF667A-E4EC-4672-9998-9E7584E89DDA}"/>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graphicFrame>
        <p:nvGraphicFramePr>
          <p:cNvPr id="469" name="Google Shape;469;p47"/>
          <p:cNvGraphicFramePr/>
          <p:nvPr/>
        </p:nvGraphicFramePr>
        <p:xfrm>
          <a:off x="914738" y="1062707"/>
          <a:ext cx="7314500" cy="3141415"/>
        </p:xfrm>
        <a:graphic>
          <a:graphicData uri="http://schemas.openxmlformats.org/drawingml/2006/table">
            <a:tbl>
              <a:tblPr>
                <a:noFill/>
                <a:tableStyleId>{C31FCEDC-59B5-4CC2-BAD0-7D4550378DE9}</a:tableStyleId>
              </a:tblPr>
              <a:tblGrid>
                <a:gridCol w="2748500">
                  <a:extLst>
                    <a:ext uri="{9D8B030D-6E8A-4147-A177-3AD203B41FA5}">
                      <a16:colId xmlns:a16="http://schemas.microsoft.com/office/drawing/2014/main" val="20000"/>
                    </a:ext>
                  </a:extLst>
                </a:gridCol>
                <a:gridCol w="4566000">
                  <a:extLst>
                    <a:ext uri="{9D8B030D-6E8A-4147-A177-3AD203B41FA5}">
                      <a16:colId xmlns:a16="http://schemas.microsoft.com/office/drawing/2014/main" val="20001"/>
                    </a:ext>
                  </a:extLst>
                </a:gridCol>
              </a:tblGrid>
              <a:tr h="733525">
                <a:tc>
                  <a:txBody>
                    <a:bodyPr/>
                    <a:lstStyle/>
                    <a:p>
                      <a:pPr marL="0" marR="0" lvl="0" indent="0" algn="l" rtl="0">
                        <a:lnSpc>
                          <a:spcPct val="100000"/>
                        </a:lnSpc>
                        <a:spcBef>
                          <a:spcPts val="0"/>
                        </a:spcBef>
                        <a:spcAft>
                          <a:spcPts val="0"/>
                        </a:spcAft>
                        <a:buClr>
                          <a:srgbClr val="FFFFFF"/>
                        </a:buClr>
                        <a:buSzPts val="2300"/>
                        <a:buFont typeface="Calibri"/>
                        <a:buNone/>
                      </a:pPr>
                      <a:r>
                        <a:rPr lang="en" sz="2300" b="1" u="none" strike="noStrike" cap="none">
                          <a:solidFill>
                            <a:srgbClr val="FFFFFF"/>
                          </a:solidFill>
                          <a:latin typeface="Calibri"/>
                          <a:ea typeface="Calibri"/>
                          <a:cs typeface="Calibri"/>
                          <a:sym typeface="Calibri"/>
                        </a:rPr>
                        <a:t>Anonymous token</a:t>
                      </a:r>
                      <a:endParaRPr sz="2300" b="1" u="none" strike="noStrike" cap="none">
                        <a:solidFill>
                          <a:srgbClr val="FFFFFF"/>
                        </a:solidFill>
                        <a:latin typeface="Calibri"/>
                        <a:ea typeface="Calibri"/>
                        <a:cs typeface="Calibri"/>
                        <a:sym typeface="Calibri"/>
                      </a:endParaRPr>
                    </a:p>
                  </a:txBody>
                  <a:tcPr marL="68575" marR="68575" marT="68575" marB="68575">
                    <a:solidFill>
                      <a:srgbClr val="6CD0BC"/>
                    </a:solidFill>
                  </a:tcPr>
                </a:tc>
                <a:tc>
                  <a:txBody>
                    <a:bodyPr/>
                    <a:lstStyle/>
                    <a:p>
                      <a:pPr marL="457200" marR="0" lvl="0" indent="-342900" algn="l" rtl="0">
                        <a:lnSpc>
                          <a:spcPct val="100000"/>
                        </a:lnSpc>
                        <a:spcBef>
                          <a:spcPts val="0"/>
                        </a:spcBef>
                        <a:spcAft>
                          <a:spcPts val="0"/>
                        </a:spcAft>
                        <a:buClr>
                          <a:schemeClr val="dk1"/>
                        </a:buClr>
                        <a:buSzPts val="1800"/>
                        <a:buFont typeface="Calibri"/>
                        <a:buChar char="●"/>
                      </a:pPr>
                      <a:r>
                        <a:rPr lang="en" sz="1800" u="none" strike="noStrike" cap="none">
                          <a:latin typeface="Calibri"/>
                          <a:ea typeface="Calibri"/>
                          <a:cs typeface="Calibri"/>
                          <a:sym typeface="Calibri"/>
                        </a:rPr>
                        <a:t>Unique for every </a:t>
                      </a:r>
                      <a:r>
                        <a:rPr lang="en" sz="1800" u="sng" strike="noStrike" cap="none">
                          <a:latin typeface="Calibri"/>
                          <a:ea typeface="Calibri"/>
                          <a:cs typeface="Calibri"/>
                          <a:sym typeface="Calibri"/>
                        </a:rPr>
                        <a:t>visit</a:t>
                      </a:r>
                      <a:endParaRPr sz="1800" u="sng" strike="noStrike" cap="none">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u="none" strike="noStrike" cap="none">
                          <a:solidFill>
                            <a:schemeClr val="dk1"/>
                          </a:solidFill>
                          <a:latin typeface="Calibri"/>
                          <a:ea typeface="Calibri"/>
                          <a:cs typeface="Calibri"/>
                          <a:sym typeface="Calibri"/>
                        </a:rPr>
                        <a:t>Real identity unknown (anonymous)</a:t>
                      </a:r>
                      <a:endParaRPr sz="1800" u="none" strike="noStrike" cap="none">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u="none" strike="noStrike" cap="none">
                          <a:latin typeface="Calibri"/>
                          <a:ea typeface="Calibri"/>
                          <a:cs typeface="Calibri"/>
                          <a:sym typeface="Calibri"/>
                        </a:rPr>
                        <a:t>No personalization</a:t>
                      </a:r>
                      <a:endParaRPr sz="18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0"/>
                  </a:ext>
                </a:extLst>
              </a:tr>
              <a:tr h="733525">
                <a:tc>
                  <a:txBody>
                    <a:bodyPr/>
                    <a:lstStyle/>
                    <a:p>
                      <a:pPr marL="0" marR="0" lvl="0" indent="0" algn="l" rtl="0">
                        <a:lnSpc>
                          <a:spcPct val="100000"/>
                        </a:lnSpc>
                        <a:spcBef>
                          <a:spcPts val="0"/>
                        </a:spcBef>
                        <a:spcAft>
                          <a:spcPts val="0"/>
                        </a:spcAft>
                        <a:buClr>
                          <a:srgbClr val="FFFFFF"/>
                        </a:buClr>
                        <a:buSzPts val="2300"/>
                        <a:buFont typeface="Calibri"/>
                        <a:buNone/>
                      </a:pPr>
                      <a:r>
                        <a:rPr lang="en" sz="2300" b="1" u="none" strike="noStrike" cap="none">
                          <a:solidFill>
                            <a:srgbClr val="FFFFFF"/>
                          </a:solidFill>
                          <a:latin typeface="Calibri"/>
                          <a:ea typeface="Calibri"/>
                          <a:cs typeface="Calibri"/>
                          <a:sym typeface="Calibri"/>
                        </a:rPr>
                        <a:t>Pseudonymous ID</a:t>
                      </a:r>
                      <a:endParaRPr sz="2300" b="1" u="none" strike="noStrike" cap="none">
                        <a:solidFill>
                          <a:srgbClr val="FFFFFF"/>
                        </a:solidFill>
                        <a:latin typeface="Calibri"/>
                        <a:ea typeface="Calibri"/>
                        <a:cs typeface="Calibri"/>
                        <a:sym typeface="Calibri"/>
                      </a:endParaRPr>
                    </a:p>
                  </a:txBody>
                  <a:tcPr marL="68575" marR="68575" marT="68575" marB="68575">
                    <a:solidFill>
                      <a:srgbClr val="6CD0BC"/>
                    </a:solidFill>
                  </a:tcPr>
                </a:tc>
                <a:tc>
                  <a:txBody>
                    <a:bodyPr/>
                    <a:lstStyle/>
                    <a:p>
                      <a:pPr marL="457200" marR="0" lvl="0" indent="-342900" algn="l" rtl="0">
                        <a:lnSpc>
                          <a:spcPct val="100000"/>
                        </a:lnSpc>
                        <a:spcBef>
                          <a:spcPts val="0"/>
                        </a:spcBef>
                        <a:spcAft>
                          <a:spcPts val="0"/>
                        </a:spcAft>
                        <a:buClr>
                          <a:schemeClr val="dk1"/>
                        </a:buClr>
                        <a:buSzPts val="1800"/>
                        <a:buFont typeface="Calibri"/>
                        <a:buChar char="●"/>
                      </a:pPr>
                      <a:r>
                        <a:rPr lang="en" sz="1800">
                          <a:latin typeface="Calibri"/>
                          <a:ea typeface="Calibri"/>
                          <a:cs typeface="Calibri"/>
                          <a:sym typeface="Calibri"/>
                        </a:rPr>
                        <a:t>Unique ID for every person &amp; SP</a:t>
                      </a:r>
                      <a:endParaRPr sz="1800">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a:latin typeface="Calibri"/>
                          <a:ea typeface="Calibri"/>
                          <a:cs typeface="Calibri"/>
                          <a:sym typeface="Calibri"/>
                        </a:rPr>
                        <a:t>Real identity unknown (pseudonymous)</a:t>
                      </a:r>
                      <a:endParaRPr sz="1800">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a:latin typeface="Calibri"/>
                          <a:ea typeface="Calibri"/>
                          <a:cs typeface="Calibri"/>
                          <a:sym typeface="Calibri"/>
                        </a:rPr>
                        <a:t>Pers</a:t>
                      </a:r>
                      <a:r>
                        <a:rPr lang="en" sz="1800" u="none" strike="noStrike" cap="none">
                          <a:solidFill>
                            <a:schemeClr val="dk1"/>
                          </a:solidFill>
                          <a:latin typeface="Calibri"/>
                          <a:ea typeface="Calibri"/>
                          <a:cs typeface="Calibri"/>
                          <a:sym typeface="Calibri"/>
                        </a:rPr>
                        <a:t>onalization possible</a:t>
                      </a:r>
                      <a:endParaRPr sz="1800" u="none" strike="noStrike" cap="none">
                        <a:solidFill>
                          <a:schemeClr val="dk1"/>
                        </a:solidFill>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r h="733525">
                <a:tc>
                  <a:txBody>
                    <a:bodyPr/>
                    <a:lstStyle/>
                    <a:p>
                      <a:pPr marL="0" marR="0" lvl="0" indent="0" algn="l" rtl="0">
                        <a:lnSpc>
                          <a:spcPct val="100000"/>
                        </a:lnSpc>
                        <a:spcBef>
                          <a:spcPts val="0"/>
                        </a:spcBef>
                        <a:spcAft>
                          <a:spcPts val="0"/>
                        </a:spcAft>
                        <a:buClr>
                          <a:srgbClr val="FFFFFF"/>
                        </a:buClr>
                        <a:buSzPts val="2300"/>
                        <a:buFont typeface="Calibri"/>
                        <a:buNone/>
                      </a:pPr>
                      <a:r>
                        <a:rPr lang="en" sz="2300" b="1" u="none" strike="noStrike" cap="none">
                          <a:solidFill>
                            <a:srgbClr val="FFFFFF"/>
                          </a:solidFill>
                          <a:latin typeface="Calibri"/>
                          <a:ea typeface="Calibri"/>
                          <a:cs typeface="Calibri"/>
                          <a:sym typeface="Calibri"/>
                        </a:rPr>
                        <a:t>Organizational</a:t>
                      </a:r>
                      <a:endParaRPr sz="2300" b="1" u="none" strike="noStrike" cap="none">
                        <a:solidFill>
                          <a:srgbClr val="FFFFFF"/>
                        </a:solidFill>
                        <a:latin typeface="Calibri"/>
                        <a:ea typeface="Calibri"/>
                        <a:cs typeface="Calibri"/>
                        <a:sym typeface="Calibri"/>
                      </a:endParaRPr>
                    </a:p>
                  </a:txBody>
                  <a:tcPr marL="68575" marR="68575" marT="68575" marB="68575">
                    <a:solidFill>
                      <a:srgbClr val="6CD0BC"/>
                    </a:solidFill>
                  </a:tcPr>
                </a:tc>
                <a:tc>
                  <a:txBody>
                    <a:bodyPr/>
                    <a:lstStyle/>
                    <a:p>
                      <a:pPr marL="457200" marR="0" lvl="0" indent="-342900" algn="l" rtl="0">
                        <a:lnSpc>
                          <a:spcPct val="100000"/>
                        </a:lnSpc>
                        <a:spcBef>
                          <a:spcPts val="0"/>
                        </a:spcBef>
                        <a:spcAft>
                          <a:spcPts val="0"/>
                        </a:spcAft>
                        <a:buClr>
                          <a:schemeClr val="dk1"/>
                        </a:buClr>
                        <a:buSzPts val="1800"/>
                        <a:buFont typeface="Calibri"/>
                        <a:buChar char="●"/>
                      </a:pPr>
                      <a:r>
                        <a:rPr lang="en" sz="1800">
                          <a:latin typeface="Calibri"/>
                          <a:ea typeface="Calibri"/>
                          <a:cs typeface="Calibri"/>
                          <a:sym typeface="Calibri"/>
                        </a:rPr>
                        <a:t>Home</a:t>
                      </a:r>
                      <a:r>
                        <a:rPr lang="en" sz="1800" u="none" strike="noStrike" cap="none">
                          <a:latin typeface="Calibri"/>
                          <a:ea typeface="Calibri"/>
                          <a:cs typeface="Calibri"/>
                          <a:sym typeface="Calibri"/>
                        </a:rPr>
                        <a:t> organization, Entitlements, Role, Department, Location etc</a:t>
                      </a:r>
                      <a:endParaRPr sz="18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2"/>
                  </a:ext>
                </a:extLst>
              </a:tr>
              <a:tr h="261075">
                <a:tc>
                  <a:txBody>
                    <a:bodyPr/>
                    <a:lstStyle/>
                    <a:p>
                      <a:pPr marL="0" marR="0" lvl="0" indent="0" algn="l" rtl="0">
                        <a:lnSpc>
                          <a:spcPct val="100000"/>
                        </a:lnSpc>
                        <a:spcBef>
                          <a:spcPts val="0"/>
                        </a:spcBef>
                        <a:spcAft>
                          <a:spcPts val="0"/>
                        </a:spcAft>
                        <a:buClr>
                          <a:srgbClr val="FFFFFF"/>
                        </a:buClr>
                        <a:buSzPts val="2300"/>
                        <a:buFont typeface="Calibri"/>
                        <a:buNone/>
                      </a:pPr>
                      <a:r>
                        <a:rPr lang="en" sz="2300" b="1" u="none" strike="noStrike" cap="none">
                          <a:solidFill>
                            <a:srgbClr val="FFFFFF"/>
                          </a:solidFill>
                          <a:latin typeface="Calibri"/>
                          <a:ea typeface="Calibri"/>
                          <a:cs typeface="Calibri"/>
                          <a:sym typeface="Calibri"/>
                        </a:rPr>
                        <a:t>Personal</a:t>
                      </a:r>
                      <a:endParaRPr sz="2300" b="1" u="none" strike="noStrike" cap="none">
                        <a:solidFill>
                          <a:srgbClr val="FFFFFF"/>
                        </a:solidFill>
                        <a:latin typeface="Calibri"/>
                        <a:ea typeface="Calibri"/>
                        <a:cs typeface="Calibri"/>
                        <a:sym typeface="Calibri"/>
                      </a:endParaRPr>
                    </a:p>
                  </a:txBody>
                  <a:tcPr marL="68575" marR="68575" marT="68575" marB="68575">
                    <a:solidFill>
                      <a:srgbClr val="6CD0BC"/>
                    </a:solidFill>
                  </a:tcPr>
                </a:tc>
                <a:tc>
                  <a:txBody>
                    <a:bodyPr/>
                    <a:lstStyle/>
                    <a:p>
                      <a:pPr marL="457200" marR="0" lvl="0" indent="-342900" algn="l" rtl="0">
                        <a:lnSpc>
                          <a:spcPct val="100000"/>
                        </a:lnSpc>
                        <a:spcBef>
                          <a:spcPts val="0"/>
                        </a:spcBef>
                        <a:spcAft>
                          <a:spcPts val="0"/>
                        </a:spcAft>
                        <a:buClr>
                          <a:schemeClr val="dk1"/>
                        </a:buClr>
                        <a:buSzPts val="1800"/>
                        <a:buFont typeface="Calibri"/>
                        <a:buChar char="●"/>
                      </a:pPr>
                      <a:r>
                        <a:rPr lang="en" sz="1800">
                          <a:latin typeface="Calibri"/>
                          <a:ea typeface="Calibri"/>
                          <a:cs typeface="Calibri"/>
                          <a:sym typeface="Calibri"/>
                        </a:rPr>
                        <a:t>Name</a:t>
                      </a:r>
                      <a:r>
                        <a:rPr lang="en" sz="1800" u="none" strike="noStrike" cap="none">
                          <a:latin typeface="Calibri"/>
                          <a:ea typeface="Calibri"/>
                          <a:cs typeface="Calibri"/>
                          <a:sym typeface="Calibri"/>
                        </a:rPr>
                        <a:t>, email address</a:t>
                      </a:r>
                      <a:endParaRPr sz="18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3"/>
                  </a:ext>
                </a:extLst>
              </a:tr>
            </a:tbl>
          </a:graphicData>
        </a:graphic>
      </p:graphicFrame>
      <p:sp>
        <p:nvSpPr>
          <p:cNvPr id="470" name="Google Shape;470;p47"/>
          <p:cNvSpPr txBox="1">
            <a:spLocks noGrp="1"/>
          </p:cNvSpPr>
          <p:nvPr>
            <p:ph type="title"/>
          </p:nvPr>
        </p:nvSpPr>
        <p:spPr>
          <a:xfrm>
            <a:off x="283265" y="204127"/>
            <a:ext cx="8572500" cy="732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1100"/>
              <a:buFont typeface="Arial"/>
              <a:buNone/>
            </a:pPr>
            <a:r>
              <a:rPr lang="en"/>
              <a:t>What are ‘Attributes’?</a:t>
            </a:r>
            <a:endParaRPr/>
          </a:p>
        </p:txBody>
      </p:sp>
      <p:sp>
        <p:nvSpPr>
          <p:cNvPr id="4" name="TextBox 3">
            <a:extLst>
              <a:ext uri="{FF2B5EF4-FFF2-40B4-BE49-F238E27FC236}">
                <a16:creationId xmlns:a16="http://schemas.microsoft.com/office/drawing/2014/main" id="{8E76F6BE-F9D3-4B9B-9983-F75D2F6E8EED}"/>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8"/>
          <p:cNvSpPr txBox="1"/>
          <p:nvPr/>
        </p:nvSpPr>
        <p:spPr>
          <a:xfrm>
            <a:off x="1658025" y="1071600"/>
            <a:ext cx="5908800" cy="5460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500"/>
              </a:spcBef>
              <a:spcAft>
                <a:spcPts val="0"/>
              </a:spcAft>
              <a:buClr>
                <a:srgbClr val="404040"/>
              </a:buClr>
              <a:buSzPts val="2400"/>
              <a:buFont typeface="Calibri"/>
              <a:buNone/>
            </a:pPr>
            <a:r>
              <a:rPr lang="en" sz="2400" b="0" i="0" u="none" strike="noStrike" cap="none">
                <a:solidFill>
                  <a:srgbClr val="404040"/>
                </a:solidFill>
                <a:latin typeface="Calibri"/>
                <a:ea typeface="Calibri"/>
                <a:cs typeface="Calibri"/>
                <a:sym typeface="Calibri"/>
              </a:rPr>
              <a:t>Attributes give both sides greater control:</a:t>
            </a:r>
            <a:endParaRPr sz="1400" b="0" i="0" u="none" strike="noStrike" cap="none">
              <a:solidFill>
                <a:srgbClr val="000000"/>
              </a:solidFill>
              <a:latin typeface="Calibri"/>
              <a:ea typeface="Calibri"/>
              <a:cs typeface="Calibri"/>
              <a:sym typeface="Calibri"/>
            </a:endParaRPr>
          </a:p>
        </p:txBody>
      </p:sp>
      <p:graphicFrame>
        <p:nvGraphicFramePr>
          <p:cNvPr id="476" name="Google Shape;476;p48"/>
          <p:cNvGraphicFramePr/>
          <p:nvPr>
            <p:extLst>
              <p:ext uri="{D42A27DB-BD31-4B8C-83A1-F6EECF244321}">
                <p14:modId xmlns:p14="http://schemas.microsoft.com/office/powerpoint/2010/main" val="3301590214"/>
              </p:ext>
            </p:extLst>
          </p:nvPr>
        </p:nvGraphicFramePr>
        <p:xfrm>
          <a:off x="1116028" y="1913325"/>
          <a:ext cx="6911950" cy="2133570"/>
        </p:xfrm>
        <a:graphic>
          <a:graphicData uri="http://schemas.openxmlformats.org/drawingml/2006/table">
            <a:tbl>
              <a:tblPr>
                <a:noFill/>
                <a:tableStyleId>{C31FCEDC-59B5-4CC2-BAD0-7D4550378DE9}</a:tableStyleId>
              </a:tblPr>
              <a:tblGrid>
                <a:gridCol w="2101850">
                  <a:extLst>
                    <a:ext uri="{9D8B030D-6E8A-4147-A177-3AD203B41FA5}">
                      <a16:colId xmlns:a16="http://schemas.microsoft.com/office/drawing/2014/main" val="20000"/>
                    </a:ext>
                  </a:extLst>
                </a:gridCol>
                <a:gridCol w="4810100">
                  <a:extLst>
                    <a:ext uri="{9D8B030D-6E8A-4147-A177-3AD203B41FA5}">
                      <a16:colId xmlns:a16="http://schemas.microsoft.com/office/drawing/2014/main" val="20001"/>
                    </a:ext>
                  </a:extLst>
                </a:gridCol>
              </a:tblGrid>
              <a:tr h="401350">
                <a:tc>
                  <a:txBody>
                    <a:bodyPr/>
                    <a:lstStyle/>
                    <a:p>
                      <a:pPr marL="0" marR="0" lvl="0" indent="0" algn="l" rtl="0">
                        <a:lnSpc>
                          <a:spcPct val="100000"/>
                        </a:lnSpc>
                        <a:spcBef>
                          <a:spcPts val="0"/>
                        </a:spcBef>
                        <a:spcAft>
                          <a:spcPts val="0"/>
                        </a:spcAft>
                        <a:buClr>
                          <a:srgbClr val="FFFFFF"/>
                        </a:buClr>
                        <a:buSzPts val="2300"/>
                        <a:buFont typeface="Calibri"/>
                        <a:buNone/>
                      </a:pPr>
                      <a:r>
                        <a:rPr lang="en" sz="2300" b="1" u="none" strike="noStrike" cap="none" dirty="0">
                          <a:solidFill>
                            <a:srgbClr val="FFFFFF"/>
                          </a:solidFill>
                          <a:latin typeface="Calibri"/>
                          <a:ea typeface="Calibri"/>
                          <a:cs typeface="Calibri"/>
                          <a:sym typeface="Calibri"/>
                        </a:rPr>
                        <a:t>Access control</a:t>
                      </a:r>
                      <a:endParaRPr sz="2300" b="1" u="none" strike="noStrike" cap="none" dirty="0">
                        <a:solidFill>
                          <a:srgbClr val="FFFFFF"/>
                        </a:solidFill>
                        <a:latin typeface="Calibri"/>
                        <a:ea typeface="Calibri"/>
                        <a:cs typeface="Calibri"/>
                        <a:sym typeface="Calibri"/>
                      </a:endParaRPr>
                    </a:p>
                  </a:txBody>
                  <a:tcPr marL="68575" marR="68575" marT="68575" marB="68575" anchor="ctr">
                    <a:lnL w="9525" cap="flat" cmpd="sng">
                      <a:solidFill>
                        <a:srgbClr val="000000">
                          <a:alpha val="0"/>
                        </a:srgbClr>
                      </a:solidFill>
                      <a:prstDash val="solid"/>
                      <a:round/>
                      <a:headEnd type="none" w="sm" len="sm"/>
                      <a:tailEnd type="none" w="sm" len="sm"/>
                    </a:lnL>
                    <a:lnR w="9525" cap="flat" cmpd="sng">
                      <a:no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rgbClr val="FFFFFF"/>
                      </a:solidFill>
                      <a:prstDash val="solid"/>
                      <a:round/>
                      <a:headEnd type="none" w="med" len="med"/>
                      <a:tailEnd type="none" w="med" len="med"/>
                    </a:lnB>
                    <a:solidFill>
                      <a:srgbClr val="7CDAFF"/>
                    </a:solidFill>
                  </a:tcPr>
                </a:tc>
                <a:tc>
                  <a:txBody>
                    <a:bodyPr/>
                    <a:lstStyle/>
                    <a:p>
                      <a:pPr marL="171450" marR="0" lvl="0" indent="0" algn="l" rtl="0">
                        <a:lnSpc>
                          <a:spcPct val="100000"/>
                        </a:lnSpc>
                        <a:spcBef>
                          <a:spcPts val="0"/>
                        </a:spcBef>
                        <a:spcAft>
                          <a:spcPts val="0"/>
                        </a:spcAft>
                        <a:buClr>
                          <a:schemeClr val="dk1"/>
                        </a:buClr>
                        <a:buSzPts val="1800"/>
                        <a:buFont typeface="Calibri"/>
                        <a:buNone/>
                      </a:pPr>
                      <a:r>
                        <a:rPr lang="en" sz="1800" u="none" strike="noStrike" cap="none" dirty="0">
                          <a:latin typeface="Calibri"/>
                          <a:ea typeface="Calibri"/>
                          <a:cs typeface="Calibri"/>
                          <a:sym typeface="Calibri"/>
                        </a:rPr>
                        <a:t>e.g. only allow users who are full-time staff</a:t>
                      </a:r>
                      <a:endParaRPr sz="1800" u="none" strike="noStrike" cap="none" dirty="0">
                        <a:solidFill>
                          <a:schemeClr val="dk1"/>
                        </a:solidFill>
                        <a:latin typeface="Calibri"/>
                        <a:ea typeface="Calibri"/>
                        <a:cs typeface="Calibri"/>
                        <a:sym typeface="Calibri"/>
                      </a:endParaRPr>
                    </a:p>
                  </a:txBody>
                  <a:tcPr marL="68575" marR="68575" marT="68575" marB="68575" anchor="ctr">
                    <a:lnL w="9525" cap="flat" cmpd="sng">
                      <a:noFill/>
                      <a:prstDash val="solid"/>
                      <a:round/>
                      <a:headEnd type="none" w="sm" len="sm"/>
                      <a:tailEnd type="none" w="sm" len="sm"/>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7775">
                <a:tc>
                  <a:txBody>
                    <a:bodyPr/>
                    <a:lstStyle/>
                    <a:p>
                      <a:pPr marL="0" marR="0" lvl="0" indent="0" algn="l" rtl="0">
                        <a:lnSpc>
                          <a:spcPct val="100000"/>
                        </a:lnSpc>
                        <a:spcBef>
                          <a:spcPts val="0"/>
                        </a:spcBef>
                        <a:spcAft>
                          <a:spcPts val="0"/>
                        </a:spcAft>
                        <a:buClr>
                          <a:srgbClr val="FFFFFF"/>
                        </a:buClr>
                        <a:buSzPts val="2300"/>
                        <a:buFont typeface="Calibri"/>
                        <a:buNone/>
                      </a:pPr>
                      <a:r>
                        <a:rPr lang="en" sz="2300" b="1" u="none" strike="noStrike" cap="none" dirty="0">
                          <a:solidFill>
                            <a:srgbClr val="FFFFFF"/>
                          </a:solidFill>
                          <a:latin typeface="Calibri"/>
                          <a:ea typeface="Calibri"/>
                          <a:cs typeface="Calibri"/>
                          <a:sym typeface="Calibri"/>
                        </a:rPr>
                        <a:t>Cost control</a:t>
                      </a:r>
                      <a:endParaRPr sz="2300" b="1" u="none" strike="noStrike" cap="none" dirty="0">
                        <a:solidFill>
                          <a:srgbClr val="FFFFFF"/>
                        </a:solidFill>
                        <a:latin typeface="Calibri"/>
                        <a:ea typeface="Calibri"/>
                        <a:cs typeface="Calibri"/>
                        <a:sym typeface="Calibri"/>
                      </a:endParaRPr>
                    </a:p>
                  </a:txBody>
                  <a:tcPr marL="68575" marR="68575" marT="68575" marB="68575" anchor="ctr">
                    <a:lnL w="9525" cap="flat" cmpd="sng">
                      <a:solidFill>
                        <a:srgbClr val="000000">
                          <a:alpha val="0"/>
                        </a:srgbClr>
                      </a:solidFill>
                      <a:prstDash val="solid"/>
                      <a:round/>
                      <a:headEnd type="none" w="sm" len="sm"/>
                      <a:tailEnd type="none" w="sm" len="sm"/>
                    </a:lnL>
                    <a:lnR w="9525" cap="flat" cmpd="sng">
                      <a:noFill/>
                      <a:prstDash val="solid"/>
                      <a:round/>
                      <a:headEnd type="none" w="sm" len="sm"/>
                      <a:tailEnd type="none" w="sm" len="sm"/>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CDAFF"/>
                    </a:solidFill>
                  </a:tcPr>
                </a:tc>
                <a:tc>
                  <a:txBody>
                    <a:bodyPr/>
                    <a:lstStyle/>
                    <a:p>
                      <a:pPr marL="171450" marR="0" lvl="0" indent="0" algn="l" rtl="0">
                        <a:lnSpc>
                          <a:spcPct val="100000"/>
                        </a:lnSpc>
                        <a:spcBef>
                          <a:spcPts val="0"/>
                        </a:spcBef>
                        <a:spcAft>
                          <a:spcPts val="0"/>
                        </a:spcAft>
                        <a:buClr>
                          <a:schemeClr val="dk1"/>
                        </a:buClr>
                        <a:buSzPts val="1800"/>
                        <a:buFont typeface="Calibri"/>
                        <a:buNone/>
                      </a:pPr>
                      <a:r>
                        <a:rPr lang="en" sz="1800" u="none" strike="noStrike" cap="none" dirty="0">
                          <a:latin typeface="Calibri"/>
                          <a:ea typeface="Calibri"/>
                          <a:cs typeface="Calibri"/>
                          <a:sym typeface="Calibri"/>
                        </a:rPr>
                        <a:t>e.g. only allow users with a certain role, or from a certain department</a:t>
                      </a:r>
                      <a:endParaRPr sz="1800" u="none" strike="noStrike" cap="none" dirty="0">
                        <a:latin typeface="Calibri"/>
                        <a:ea typeface="Calibri"/>
                        <a:cs typeface="Calibri"/>
                        <a:sym typeface="Calibri"/>
                      </a:endParaRPr>
                    </a:p>
                  </a:txBody>
                  <a:tcPr marL="68575" marR="68575" marT="68575" marB="68575" anchor="ctr">
                    <a:lnL w="9525" cap="flat" cmpd="sng">
                      <a:noFill/>
                      <a:prstDash val="solid"/>
                      <a:round/>
                      <a:headEnd type="none" w="sm" len="sm"/>
                      <a:tailEnd type="none" w="sm" len="sm"/>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3525">
                <a:tc>
                  <a:txBody>
                    <a:bodyPr/>
                    <a:lstStyle/>
                    <a:p>
                      <a:pPr marL="0" marR="0" lvl="0" indent="0" algn="l" rtl="0">
                        <a:lnSpc>
                          <a:spcPct val="100000"/>
                        </a:lnSpc>
                        <a:spcBef>
                          <a:spcPts val="0"/>
                        </a:spcBef>
                        <a:spcAft>
                          <a:spcPts val="0"/>
                        </a:spcAft>
                        <a:buClr>
                          <a:srgbClr val="FFFFFF"/>
                        </a:buClr>
                        <a:buSzPts val="2300"/>
                        <a:buFont typeface="Calibri"/>
                        <a:buNone/>
                      </a:pPr>
                      <a:r>
                        <a:rPr lang="en" sz="2300" b="1" u="none" strike="noStrike" cap="none" dirty="0">
                          <a:solidFill>
                            <a:srgbClr val="FFFFFF"/>
                          </a:solidFill>
                          <a:latin typeface="Calibri"/>
                          <a:ea typeface="Calibri"/>
                          <a:cs typeface="Calibri"/>
                          <a:sym typeface="Calibri"/>
                        </a:rPr>
                        <a:t>Risk control</a:t>
                      </a:r>
                      <a:endParaRPr sz="2300" b="1" u="none" strike="noStrike" cap="none" dirty="0">
                        <a:solidFill>
                          <a:srgbClr val="FFFFFF"/>
                        </a:solidFill>
                        <a:latin typeface="Calibri"/>
                        <a:ea typeface="Calibri"/>
                        <a:cs typeface="Calibri"/>
                        <a:sym typeface="Calibri"/>
                      </a:endParaRPr>
                    </a:p>
                  </a:txBody>
                  <a:tcPr marL="68575" marR="68575" marT="68575" marB="68575" anchor="ctr">
                    <a:lnL w="9525" cap="flat" cmpd="sng">
                      <a:solidFill>
                        <a:srgbClr val="000000">
                          <a:alpha val="0"/>
                        </a:srgbClr>
                      </a:solidFill>
                      <a:prstDash val="solid"/>
                      <a:round/>
                      <a:headEnd type="none" w="sm" len="sm"/>
                      <a:tailEnd type="none" w="sm" len="sm"/>
                    </a:lnL>
                    <a:lnR w="9525" cap="flat" cmpd="sng">
                      <a:noFill/>
                      <a:prstDash val="solid"/>
                      <a:round/>
                      <a:headEnd type="none" w="sm" len="sm"/>
                      <a:tailEnd type="none" w="sm" len="sm"/>
                    </a:lnR>
                    <a:lnT w="12700" cap="flat" cmpd="sng" algn="ctr">
                      <a:solidFill>
                        <a:srgbClr val="FFFFFF"/>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solidFill>
                      <a:srgbClr val="7CDAFF"/>
                    </a:solidFill>
                  </a:tcPr>
                </a:tc>
                <a:tc>
                  <a:txBody>
                    <a:bodyPr/>
                    <a:lstStyle/>
                    <a:p>
                      <a:pPr marL="171450" marR="0" lvl="0" indent="0" algn="l" rtl="0">
                        <a:lnSpc>
                          <a:spcPct val="100000"/>
                        </a:lnSpc>
                        <a:spcBef>
                          <a:spcPts val="0"/>
                        </a:spcBef>
                        <a:spcAft>
                          <a:spcPts val="0"/>
                        </a:spcAft>
                        <a:buClr>
                          <a:schemeClr val="dk1"/>
                        </a:buClr>
                        <a:buSzPts val="1800"/>
                        <a:buFont typeface="Calibri"/>
                        <a:buNone/>
                      </a:pPr>
                      <a:r>
                        <a:rPr lang="en" sz="1800" u="none" strike="noStrike" cap="none" dirty="0">
                          <a:latin typeface="Calibri"/>
                          <a:ea typeface="Calibri"/>
                          <a:cs typeface="Calibri"/>
                          <a:sym typeface="Calibri"/>
                        </a:rPr>
                        <a:t>e.g. avoid the need for (i) users to separately register a username /password and (ii) 3rd parties to store credentials</a:t>
                      </a:r>
                      <a:endParaRPr sz="1800" u="none" strike="noStrike" cap="none" dirty="0">
                        <a:latin typeface="Calibri"/>
                        <a:ea typeface="Calibri"/>
                        <a:cs typeface="Calibri"/>
                        <a:sym typeface="Calibri"/>
                      </a:endParaRPr>
                    </a:p>
                  </a:txBody>
                  <a:tcPr marL="68575" marR="68575" marT="68575" marB="68575" anchor="ctr">
                    <a:lnL w="9525" cap="flat" cmpd="sng">
                      <a:noFill/>
                      <a:prstDash val="solid"/>
                      <a:round/>
                      <a:headEnd type="none" w="sm" len="sm"/>
                      <a:tailEnd type="none" w="sm" len="sm"/>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477" name="Google Shape;477;p48"/>
          <p:cNvSpPr txBox="1">
            <a:spLocks noGrp="1"/>
          </p:cNvSpPr>
          <p:nvPr>
            <p:ph type="title"/>
          </p:nvPr>
        </p:nvSpPr>
        <p:spPr>
          <a:xfrm>
            <a:off x="283265" y="204127"/>
            <a:ext cx="8572500" cy="732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Why are Attributes important?</a:t>
            </a:r>
            <a:endParaRPr/>
          </a:p>
        </p:txBody>
      </p:sp>
      <p:sp>
        <p:nvSpPr>
          <p:cNvPr id="5" name="TextBox 4">
            <a:extLst>
              <a:ext uri="{FF2B5EF4-FFF2-40B4-BE49-F238E27FC236}">
                <a16:creationId xmlns:a16="http://schemas.microsoft.com/office/drawing/2014/main" id="{DCE1D8F5-37BC-45A9-AD05-AB3524AC0DE3}"/>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9"/>
          <p:cNvSpPr txBox="1">
            <a:spLocks noGrp="1"/>
          </p:cNvSpPr>
          <p:nvPr>
            <p:ph type="body" idx="4294967295"/>
          </p:nvPr>
        </p:nvSpPr>
        <p:spPr>
          <a:xfrm>
            <a:off x="730350" y="1248275"/>
            <a:ext cx="7683300" cy="2909400"/>
          </a:xfrm>
          <a:prstGeom prst="rect">
            <a:avLst/>
          </a:prstGeom>
          <a:noFill/>
          <a:ln>
            <a:noFill/>
          </a:ln>
        </p:spPr>
        <p:txBody>
          <a:bodyPr spcFirstLastPara="1" wrap="square" lIns="68575" tIns="68575" rIns="68575" bIns="68575" anchor="t" anchorCtr="0">
            <a:noAutofit/>
          </a:bodyPr>
          <a:lstStyle/>
          <a:p>
            <a:pPr marL="342900" lvl="0" indent="-317500" algn="l" rtl="0">
              <a:lnSpc>
                <a:spcPct val="100000"/>
              </a:lnSpc>
              <a:spcBef>
                <a:spcPts val="1000"/>
              </a:spcBef>
              <a:spcAft>
                <a:spcPts val="400"/>
              </a:spcAft>
              <a:buClr>
                <a:srgbClr val="404040"/>
              </a:buClr>
              <a:buSzPts val="2400"/>
              <a:buChar char="•"/>
            </a:pPr>
            <a:r>
              <a:rPr lang="en" dirty="0"/>
              <a:t>An IdP can opt to share an Attribute Statement with an SP </a:t>
            </a:r>
            <a:r>
              <a:rPr lang="en" i="1" u="sng" dirty="0"/>
              <a:t>after </a:t>
            </a:r>
            <a:r>
              <a:rPr lang="en" dirty="0"/>
              <a:t>a user is authenticated</a:t>
            </a:r>
            <a:endParaRPr dirty="0"/>
          </a:p>
          <a:p>
            <a:pPr marL="342900" lvl="0" indent="-317500" algn="l" rtl="0">
              <a:lnSpc>
                <a:spcPct val="100000"/>
              </a:lnSpc>
              <a:spcBef>
                <a:spcPts val="1000"/>
              </a:spcBef>
              <a:spcAft>
                <a:spcPts val="400"/>
              </a:spcAft>
              <a:buClr>
                <a:srgbClr val="404040"/>
              </a:buClr>
              <a:buSzPts val="2400"/>
              <a:buChar char="•"/>
            </a:pPr>
            <a:r>
              <a:rPr lang="en-GB" dirty="0"/>
              <a:t>C</a:t>
            </a:r>
            <a:r>
              <a:rPr lang="en" dirty="0"/>
              <a:t>onfigured by the IdP for each category of SP (or at the individual SP level)</a:t>
            </a:r>
            <a:endParaRPr dirty="0"/>
          </a:p>
          <a:p>
            <a:pPr marL="342900" lvl="0" indent="-317500" algn="l" rtl="0">
              <a:lnSpc>
                <a:spcPct val="100000"/>
              </a:lnSpc>
              <a:spcBef>
                <a:spcPts val="1000"/>
              </a:spcBef>
              <a:spcAft>
                <a:spcPts val="400"/>
              </a:spcAft>
              <a:buClr>
                <a:srgbClr val="404040"/>
              </a:buClr>
              <a:buSzPts val="2400"/>
              <a:buChar char="•"/>
            </a:pPr>
            <a:r>
              <a:rPr lang="en-GB" dirty="0"/>
              <a:t>S</a:t>
            </a:r>
            <a:r>
              <a:rPr lang="en" dirty="0"/>
              <a:t>pecial needs must be agreed with the IdP in advance</a:t>
            </a:r>
            <a:endParaRPr dirty="0"/>
          </a:p>
        </p:txBody>
      </p:sp>
      <p:sp>
        <p:nvSpPr>
          <p:cNvPr id="483" name="Google Shape;483;p49"/>
          <p:cNvSpPr txBox="1">
            <a:spLocks noGrp="1"/>
          </p:cNvSpPr>
          <p:nvPr>
            <p:ph type="title"/>
          </p:nvPr>
        </p:nvSpPr>
        <p:spPr>
          <a:xfrm>
            <a:off x="283265" y="204127"/>
            <a:ext cx="8572500" cy="732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How does Attribute Release work?</a:t>
            </a:r>
            <a:endParaRPr/>
          </a:p>
        </p:txBody>
      </p:sp>
      <p:sp>
        <p:nvSpPr>
          <p:cNvPr id="4" name="TextBox 3">
            <a:extLst>
              <a:ext uri="{FF2B5EF4-FFF2-40B4-BE49-F238E27FC236}">
                <a16:creationId xmlns:a16="http://schemas.microsoft.com/office/drawing/2014/main" id="{980D4AC2-1EE6-4636-8F26-A69A061EF658}"/>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graphicFrame>
        <p:nvGraphicFramePr>
          <p:cNvPr id="488" name="Google Shape;488;p50"/>
          <p:cNvGraphicFramePr/>
          <p:nvPr/>
        </p:nvGraphicFramePr>
        <p:xfrm>
          <a:off x="922650" y="1055525"/>
          <a:ext cx="7293750" cy="3202365"/>
        </p:xfrm>
        <a:graphic>
          <a:graphicData uri="http://schemas.openxmlformats.org/drawingml/2006/table">
            <a:tbl>
              <a:tblPr>
                <a:noFill/>
                <a:tableStyleId>{C31FCEDC-59B5-4CC2-BAD0-7D4550378DE9}</a:tableStyleId>
              </a:tblPr>
              <a:tblGrid>
                <a:gridCol w="4680725">
                  <a:extLst>
                    <a:ext uri="{9D8B030D-6E8A-4147-A177-3AD203B41FA5}">
                      <a16:colId xmlns:a16="http://schemas.microsoft.com/office/drawing/2014/main" val="20000"/>
                    </a:ext>
                  </a:extLst>
                </a:gridCol>
                <a:gridCol w="2613025">
                  <a:extLst>
                    <a:ext uri="{9D8B030D-6E8A-4147-A177-3AD203B41FA5}">
                      <a16:colId xmlns:a16="http://schemas.microsoft.com/office/drawing/2014/main" val="20001"/>
                    </a:ext>
                  </a:extLst>
                </a:gridCol>
              </a:tblGrid>
              <a:tr h="251750">
                <a:tc>
                  <a:txBody>
                    <a:bodyPr/>
                    <a:lstStyle/>
                    <a:p>
                      <a:pPr marL="0" marR="0" lvl="0" indent="0" algn="l" rtl="0">
                        <a:lnSpc>
                          <a:spcPct val="100000"/>
                        </a:lnSpc>
                        <a:spcBef>
                          <a:spcPts val="0"/>
                        </a:spcBef>
                        <a:spcAft>
                          <a:spcPts val="0"/>
                        </a:spcAft>
                        <a:buClr>
                          <a:schemeClr val="dk1"/>
                        </a:buClr>
                        <a:buSzPts val="2300"/>
                        <a:buFont typeface="Calibri"/>
                        <a:buNone/>
                      </a:pPr>
                      <a:r>
                        <a:rPr lang="en" sz="1800" b="1" u="none" strike="noStrike" cap="none">
                          <a:latin typeface="Calibri"/>
                          <a:ea typeface="Calibri"/>
                          <a:cs typeface="Calibri"/>
                          <a:sym typeface="Calibri"/>
                        </a:rPr>
                        <a:t>Scenario</a:t>
                      </a:r>
                      <a:endParaRPr sz="1800" b="1" u="none" strike="noStrike" cap="none">
                        <a:latin typeface="Calibri"/>
                        <a:ea typeface="Calibri"/>
                        <a:cs typeface="Calibri"/>
                        <a:sym typeface="Calibri"/>
                      </a:endParaRPr>
                    </a:p>
                  </a:txBody>
                  <a:tcPr marL="68575" marR="68575" marT="68575" marB="685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B04B"/>
                    </a:solidFill>
                  </a:tcPr>
                </a:tc>
                <a:tc>
                  <a:txBody>
                    <a:bodyPr/>
                    <a:lstStyle/>
                    <a:p>
                      <a:pPr marL="0" marR="0" lvl="0" indent="0" algn="ctr" rtl="0">
                        <a:lnSpc>
                          <a:spcPct val="100000"/>
                        </a:lnSpc>
                        <a:spcBef>
                          <a:spcPts val="0"/>
                        </a:spcBef>
                        <a:spcAft>
                          <a:spcPts val="0"/>
                        </a:spcAft>
                        <a:buClr>
                          <a:schemeClr val="dk1"/>
                        </a:buClr>
                        <a:buSzPts val="2300"/>
                        <a:buFont typeface="Calibri"/>
                        <a:buNone/>
                      </a:pPr>
                      <a:r>
                        <a:rPr lang="en" sz="1800" b="1" u="none" strike="noStrike" cap="none">
                          <a:latin typeface="Calibri"/>
                          <a:ea typeface="Calibri"/>
                          <a:cs typeface="Calibri"/>
                          <a:sym typeface="Calibri"/>
                        </a:rPr>
                        <a:t>Attributes</a:t>
                      </a:r>
                      <a:endParaRPr sz="1800" b="1" u="none" strike="noStrike" cap="none">
                        <a:latin typeface="Calibri"/>
                        <a:ea typeface="Calibri"/>
                        <a:cs typeface="Calibri"/>
                        <a:sym typeface="Calibri"/>
                      </a:endParaRPr>
                    </a:p>
                  </a:txBody>
                  <a:tcPr marL="68575" marR="68575" marT="68575" marB="685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B04B"/>
                    </a:solidFill>
                  </a:tcPr>
                </a:tc>
                <a:extLst>
                  <a:ext uri="{0D108BD9-81ED-4DB2-BD59-A6C34878D82A}">
                    <a16:rowId xmlns:a16="http://schemas.microsoft.com/office/drawing/2014/main" val="10000"/>
                  </a:ext>
                </a:extLst>
              </a:tr>
              <a:tr h="236625">
                <a:tc>
                  <a:txBody>
                    <a:bodyPr/>
                    <a:lstStyle/>
                    <a:p>
                      <a:pPr marL="0" marR="0" lvl="0" indent="0" algn="l" rtl="0">
                        <a:lnSpc>
                          <a:spcPct val="100000"/>
                        </a:lnSpc>
                        <a:spcBef>
                          <a:spcPts val="0"/>
                        </a:spcBef>
                        <a:spcAft>
                          <a:spcPts val="0"/>
                        </a:spcAft>
                        <a:buClr>
                          <a:schemeClr val="dk1"/>
                        </a:buClr>
                        <a:buSzPts val="1800"/>
                        <a:buFont typeface="Calibri"/>
                        <a:buNone/>
                      </a:pPr>
                      <a:r>
                        <a:rPr lang="en" sz="1800" u="none" strike="noStrike" cap="none">
                          <a:latin typeface="Calibri"/>
                          <a:ea typeface="Calibri"/>
                          <a:cs typeface="Calibri"/>
                          <a:sym typeface="Calibri"/>
                        </a:rPr>
                        <a:t>Users </a:t>
                      </a:r>
                      <a:r>
                        <a:rPr lang="en" sz="1800" u="none" strike="noStrike" cap="none">
                          <a:solidFill>
                            <a:schemeClr val="dk1"/>
                          </a:solidFill>
                          <a:latin typeface="Calibri"/>
                          <a:ea typeface="Calibri"/>
                          <a:cs typeface="Calibri"/>
                          <a:sym typeface="Calibri"/>
                        </a:rPr>
                        <a:t>access full-text </a:t>
                      </a:r>
                      <a:r>
                        <a:rPr lang="en" sz="1800" u="none" strike="noStrike" cap="none">
                          <a:latin typeface="Calibri"/>
                          <a:ea typeface="Calibri"/>
                          <a:cs typeface="Calibri"/>
                          <a:sym typeface="Calibri"/>
                        </a:rPr>
                        <a:t>articles</a:t>
                      </a:r>
                      <a:r>
                        <a:rPr lang="en" sz="1800">
                          <a:latin typeface="Calibri"/>
                          <a:ea typeface="Calibri"/>
                          <a:cs typeface="Calibri"/>
                          <a:sym typeface="Calibri"/>
                        </a:rPr>
                        <a:t>; </a:t>
                      </a:r>
                      <a:r>
                        <a:rPr lang="en" sz="1800" u="none" strike="noStrike" cap="none">
                          <a:latin typeface="Calibri"/>
                          <a:ea typeface="Calibri"/>
                          <a:cs typeface="Calibri"/>
                          <a:sym typeface="Calibri"/>
                        </a:rPr>
                        <a:t>no personalization</a:t>
                      </a:r>
                      <a:endParaRPr sz="1800" u="none" strike="noStrike" cap="none">
                        <a:latin typeface="Calibri"/>
                        <a:ea typeface="Calibri"/>
                        <a:cs typeface="Calibri"/>
                        <a:sym typeface="Calibri"/>
                      </a:endParaRPr>
                    </a:p>
                  </a:txBody>
                  <a:tcPr marL="68575" marR="68575" marT="68575" marB="685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279400" algn="l" rtl="0">
                        <a:lnSpc>
                          <a:spcPct val="100000"/>
                        </a:lnSpc>
                        <a:spcBef>
                          <a:spcPts val="0"/>
                        </a:spcBef>
                        <a:spcAft>
                          <a:spcPts val="0"/>
                        </a:spcAft>
                        <a:buClr>
                          <a:schemeClr val="dk1"/>
                        </a:buClr>
                        <a:buSzPts val="1800"/>
                        <a:buFont typeface="Calibri"/>
                        <a:buChar char="●"/>
                      </a:pPr>
                      <a:r>
                        <a:rPr lang="en" sz="1800" u="none" strike="noStrike" cap="none">
                          <a:latin typeface="Calibri"/>
                          <a:ea typeface="Calibri"/>
                          <a:cs typeface="Calibri"/>
                          <a:sym typeface="Calibri"/>
                        </a:rPr>
                        <a:t>Anonymous token</a:t>
                      </a:r>
                      <a:endParaRPr sz="1800" u="none" strike="noStrike" cap="none">
                        <a:latin typeface="Calibri"/>
                        <a:ea typeface="Calibri"/>
                        <a:cs typeface="Calibri"/>
                        <a:sym typeface="Calibri"/>
                      </a:endParaRPr>
                    </a:p>
                  </a:txBody>
                  <a:tcPr marL="68575" marR="68575" marT="68575" marB="685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23175">
                <a:tc>
                  <a:txBody>
                    <a:bodyPr/>
                    <a:lstStyle/>
                    <a:p>
                      <a:pPr marL="0" marR="0" lvl="0" indent="0" algn="l" rtl="0">
                        <a:lnSpc>
                          <a:spcPct val="100000"/>
                        </a:lnSpc>
                        <a:spcBef>
                          <a:spcPts val="0"/>
                        </a:spcBef>
                        <a:spcAft>
                          <a:spcPts val="0"/>
                        </a:spcAft>
                        <a:buClr>
                          <a:schemeClr val="dk1"/>
                        </a:buClr>
                        <a:buSzPts val="1800"/>
                        <a:buFont typeface="Calibri"/>
                        <a:buNone/>
                      </a:pPr>
                      <a:r>
                        <a:rPr lang="en" sz="1800" u="none" strike="noStrike" cap="none">
                          <a:latin typeface="Calibri"/>
                          <a:ea typeface="Calibri"/>
                          <a:cs typeface="Calibri"/>
                          <a:sym typeface="Calibri"/>
                        </a:rPr>
                        <a:t>Users get content recommendations in UI based on prior history</a:t>
                      </a:r>
                      <a:endParaRPr sz="1800" u="none" strike="noStrike" cap="none">
                        <a:latin typeface="Calibri"/>
                        <a:ea typeface="Calibri"/>
                        <a:cs typeface="Calibri"/>
                        <a:sym typeface="Calibri"/>
                      </a:endParaRPr>
                    </a:p>
                  </a:txBody>
                  <a:tcPr marL="68575" marR="68575" marT="68575" marB="685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279400" algn="l" rtl="0">
                        <a:lnSpc>
                          <a:spcPct val="100000"/>
                        </a:lnSpc>
                        <a:spcBef>
                          <a:spcPts val="0"/>
                        </a:spcBef>
                        <a:spcAft>
                          <a:spcPts val="0"/>
                        </a:spcAft>
                        <a:buClr>
                          <a:schemeClr val="dk1"/>
                        </a:buClr>
                        <a:buSzPts val="1800"/>
                        <a:buFont typeface="Calibri"/>
                        <a:buChar char="●"/>
                      </a:pPr>
                      <a:r>
                        <a:rPr lang="en" sz="1800" u="none" strike="noStrike" cap="none">
                          <a:latin typeface="Calibri"/>
                          <a:ea typeface="Calibri"/>
                          <a:cs typeface="Calibri"/>
                          <a:sym typeface="Calibri"/>
                        </a:rPr>
                        <a:t>Pseudonymous ID</a:t>
                      </a:r>
                      <a:endParaRPr sz="1800" u="none" strike="noStrike" cap="none">
                        <a:latin typeface="Calibri"/>
                        <a:ea typeface="Calibri"/>
                        <a:cs typeface="Calibri"/>
                        <a:sym typeface="Calibri"/>
                      </a:endParaRPr>
                    </a:p>
                  </a:txBody>
                  <a:tcPr marL="68575" marR="68575" marT="68575" marB="685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733525">
                <a:tc>
                  <a:txBody>
                    <a:bodyPr/>
                    <a:lstStyle/>
                    <a:p>
                      <a:pPr marL="0" marR="0" lvl="0" indent="0" algn="l" rtl="0">
                        <a:lnSpc>
                          <a:spcPct val="100000"/>
                        </a:lnSpc>
                        <a:spcBef>
                          <a:spcPts val="0"/>
                        </a:spcBef>
                        <a:spcAft>
                          <a:spcPts val="0"/>
                        </a:spcAft>
                        <a:buClr>
                          <a:schemeClr val="dk1"/>
                        </a:buClr>
                        <a:buSzPts val="1800"/>
                        <a:buFont typeface="Calibri"/>
                        <a:buNone/>
                      </a:pPr>
                      <a:r>
                        <a:rPr lang="en" sz="1800" u="none" strike="noStrike" cap="none">
                          <a:latin typeface="Calibri"/>
                          <a:ea typeface="Calibri"/>
                          <a:cs typeface="Calibri"/>
                          <a:sym typeface="Calibri"/>
                        </a:rPr>
                        <a:t>Faculty have the ability to purchase ebooks using library funds</a:t>
                      </a:r>
                      <a:endParaRPr sz="1800" u="none" strike="noStrike" cap="none">
                        <a:latin typeface="Calibri"/>
                        <a:ea typeface="Calibri"/>
                        <a:cs typeface="Calibri"/>
                        <a:sym typeface="Calibri"/>
                      </a:endParaRPr>
                    </a:p>
                  </a:txBody>
                  <a:tcPr marL="68575" marR="68575" marT="68575" marB="685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279400" algn="l" rtl="0">
                        <a:lnSpc>
                          <a:spcPct val="100000"/>
                        </a:lnSpc>
                        <a:spcBef>
                          <a:spcPts val="0"/>
                        </a:spcBef>
                        <a:spcAft>
                          <a:spcPts val="0"/>
                        </a:spcAft>
                        <a:buClr>
                          <a:schemeClr val="dk1"/>
                        </a:buClr>
                        <a:buSzPts val="1800"/>
                        <a:buFont typeface="Calibri"/>
                        <a:buChar char="●"/>
                      </a:pPr>
                      <a:r>
                        <a:rPr lang="en" sz="1800" u="none" strike="noStrike" cap="none">
                          <a:latin typeface="Calibri"/>
                          <a:ea typeface="Calibri"/>
                          <a:cs typeface="Calibri"/>
                          <a:sym typeface="Calibri"/>
                        </a:rPr>
                        <a:t>Pseudonymous ID</a:t>
                      </a:r>
                      <a:endParaRPr sz="1800" u="none" strike="noStrike" cap="none">
                        <a:latin typeface="Calibri"/>
                        <a:ea typeface="Calibri"/>
                        <a:cs typeface="Calibri"/>
                        <a:sym typeface="Calibri"/>
                      </a:endParaRPr>
                    </a:p>
                    <a:p>
                      <a:pPr marL="342900" marR="0" lvl="0" indent="-279400" algn="l" rtl="0">
                        <a:lnSpc>
                          <a:spcPct val="100000"/>
                        </a:lnSpc>
                        <a:spcBef>
                          <a:spcPts val="0"/>
                        </a:spcBef>
                        <a:spcAft>
                          <a:spcPts val="0"/>
                        </a:spcAft>
                        <a:buClr>
                          <a:schemeClr val="dk1"/>
                        </a:buClr>
                        <a:buSzPts val="1800"/>
                        <a:buFont typeface="Calibri"/>
                        <a:buChar char="●"/>
                      </a:pPr>
                      <a:r>
                        <a:rPr lang="en" sz="1800" u="none" strike="noStrike" cap="none">
                          <a:latin typeface="Calibri"/>
                          <a:ea typeface="Calibri"/>
                          <a:cs typeface="Calibri"/>
                          <a:sym typeface="Calibri"/>
                        </a:rPr>
                        <a:t>User role</a:t>
                      </a:r>
                      <a:endParaRPr sz="1800" u="none" strike="noStrike" cap="none">
                        <a:latin typeface="Calibri"/>
                        <a:ea typeface="Calibri"/>
                        <a:cs typeface="Calibri"/>
                        <a:sym typeface="Calibri"/>
                      </a:endParaRPr>
                    </a:p>
                  </a:txBody>
                  <a:tcPr marL="68575" marR="68575" marT="68575" marB="685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733525">
                <a:tc>
                  <a:txBody>
                    <a:bodyPr/>
                    <a:lstStyle/>
                    <a:p>
                      <a:pPr marL="0" marR="0" lvl="0" indent="0" algn="l" rtl="0">
                        <a:lnSpc>
                          <a:spcPct val="100000"/>
                        </a:lnSpc>
                        <a:spcBef>
                          <a:spcPts val="0"/>
                        </a:spcBef>
                        <a:spcAft>
                          <a:spcPts val="0"/>
                        </a:spcAft>
                        <a:buClr>
                          <a:schemeClr val="dk1"/>
                        </a:buClr>
                        <a:buSzPts val="1800"/>
                        <a:buFont typeface="Calibri"/>
                        <a:buNone/>
                      </a:pPr>
                      <a:r>
                        <a:rPr lang="en" sz="1800" u="none" strike="noStrike" cap="none">
                          <a:latin typeface="Calibri"/>
                          <a:ea typeface="Calibri"/>
                          <a:cs typeface="Calibri"/>
                          <a:sym typeface="Calibri"/>
                        </a:rPr>
                        <a:t>Clinicians receive email confirmation of Continuing Education credits received</a:t>
                      </a:r>
                      <a:endParaRPr sz="1800" u="none" strike="noStrike" cap="none">
                        <a:latin typeface="Calibri"/>
                        <a:ea typeface="Calibri"/>
                        <a:cs typeface="Calibri"/>
                        <a:sym typeface="Calibri"/>
                      </a:endParaRPr>
                    </a:p>
                  </a:txBody>
                  <a:tcPr marL="68575" marR="68575" marT="68575" marB="685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342900" marR="0" lvl="0" indent="-279400" algn="l" rtl="0">
                        <a:lnSpc>
                          <a:spcPct val="100000"/>
                        </a:lnSpc>
                        <a:spcBef>
                          <a:spcPts val="0"/>
                        </a:spcBef>
                        <a:spcAft>
                          <a:spcPts val="0"/>
                        </a:spcAft>
                        <a:buClr>
                          <a:schemeClr val="dk1"/>
                        </a:buClr>
                        <a:buSzPts val="1800"/>
                        <a:buFont typeface="Calibri"/>
                        <a:buChar char="●"/>
                      </a:pPr>
                      <a:r>
                        <a:rPr lang="en" sz="1800" u="none" strike="noStrike" cap="none">
                          <a:latin typeface="Calibri"/>
                          <a:ea typeface="Calibri"/>
                          <a:cs typeface="Calibri"/>
                          <a:sym typeface="Calibri"/>
                        </a:rPr>
                        <a:t>Pseudonymous ID</a:t>
                      </a:r>
                      <a:endParaRPr sz="1800" u="none" strike="noStrike" cap="none">
                        <a:latin typeface="Calibri"/>
                        <a:ea typeface="Calibri"/>
                        <a:cs typeface="Calibri"/>
                        <a:sym typeface="Calibri"/>
                      </a:endParaRPr>
                    </a:p>
                    <a:p>
                      <a:pPr marL="342900" marR="0" lvl="0" indent="-279400" algn="l" rtl="0">
                        <a:lnSpc>
                          <a:spcPct val="100000"/>
                        </a:lnSpc>
                        <a:spcBef>
                          <a:spcPts val="0"/>
                        </a:spcBef>
                        <a:spcAft>
                          <a:spcPts val="0"/>
                        </a:spcAft>
                        <a:buClr>
                          <a:schemeClr val="dk1"/>
                        </a:buClr>
                        <a:buSzPts val="1800"/>
                        <a:buFont typeface="Calibri"/>
                        <a:buChar char="●"/>
                      </a:pPr>
                      <a:r>
                        <a:rPr lang="en" sz="1800" u="none" strike="noStrike" cap="none">
                          <a:latin typeface="Calibri"/>
                          <a:ea typeface="Calibri"/>
                          <a:cs typeface="Calibri"/>
                          <a:sym typeface="Calibri"/>
                        </a:rPr>
                        <a:t>User email address    (with user consent)</a:t>
                      </a:r>
                      <a:endParaRPr sz="1800" u="none" strike="noStrike" cap="none">
                        <a:latin typeface="Calibri"/>
                        <a:ea typeface="Calibri"/>
                        <a:cs typeface="Calibri"/>
                        <a:sym typeface="Calibri"/>
                      </a:endParaRPr>
                    </a:p>
                  </a:txBody>
                  <a:tcPr marL="68575" marR="68575" marT="68575" marB="685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489" name="Google Shape;489;p50"/>
          <p:cNvSpPr txBox="1">
            <a:spLocks noGrp="1"/>
          </p:cNvSpPr>
          <p:nvPr>
            <p:ph type="title"/>
          </p:nvPr>
        </p:nvSpPr>
        <p:spPr>
          <a:xfrm>
            <a:off x="283265" y="204127"/>
            <a:ext cx="8572500" cy="732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Publishing Use Cases</a:t>
            </a:r>
            <a:endParaRPr/>
          </a:p>
        </p:txBody>
      </p:sp>
      <p:sp>
        <p:nvSpPr>
          <p:cNvPr id="4" name="TextBox 3">
            <a:extLst>
              <a:ext uri="{FF2B5EF4-FFF2-40B4-BE49-F238E27FC236}">
                <a16:creationId xmlns:a16="http://schemas.microsoft.com/office/drawing/2014/main" id="{FFED8D33-47E5-4E69-9CCF-0840879568AB}"/>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1"/>
          <p:cNvSpPr txBox="1">
            <a:spLocks noGrp="1"/>
          </p:cNvSpPr>
          <p:nvPr>
            <p:ph type="body" idx="4294967295"/>
          </p:nvPr>
        </p:nvSpPr>
        <p:spPr>
          <a:xfrm>
            <a:off x="730350" y="1248275"/>
            <a:ext cx="7683300" cy="2909400"/>
          </a:xfrm>
          <a:prstGeom prst="rect">
            <a:avLst/>
          </a:prstGeom>
          <a:noFill/>
          <a:ln>
            <a:noFill/>
          </a:ln>
        </p:spPr>
        <p:txBody>
          <a:bodyPr spcFirstLastPara="1" wrap="square" lIns="68575" tIns="68575" rIns="68575" bIns="68575" anchor="t" anchorCtr="0">
            <a:noAutofit/>
          </a:bodyPr>
          <a:lstStyle/>
          <a:p>
            <a:pPr marL="342900" lvl="0" indent="-317500" algn="l" rtl="0">
              <a:lnSpc>
                <a:spcPct val="100000"/>
              </a:lnSpc>
              <a:spcBef>
                <a:spcPts val="1000"/>
              </a:spcBef>
              <a:spcAft>
                <a:spcPts val="400"/>
              </a:spcAft>
              <a:buClr>
                <a:srgbClr val="404040"/>
              </a:buClr>
              <a:buSzPts val="2400"/>
              <a:buChar char="•"/>
            </a:pPr>
            <a:r>
              <a:rPr lang="en" dirty="0"/>
              <a:t>Attribute release is managed through the use of Entity Categories</a:t>
            </a:r>
            <a:endParaRPr dirty="0"/>
          </a:p>
          <a:p>
            <a:pPr marL="342900" lvl="0" indent="-317500" algn="l" rtl="0">
              <a:lnSpc>
                <a:spcPct val="100000"/>
              </a:lnSpc>
              <a:spcBef>
                <a:spcPts val="1000"/>
              </a:spcBef>
              <a:spcAft>
                <a:spcPts val="400"/>
              </a:spcAft>
              <a:buClr>
                <a:srgbClr val="404040"/>
              </a:buClr>
              <a:buSzPts val="2400"/>
              <a:buChar char="•"/>
            </a:pPr>
            <a:r>
              <a:rPr lang="en" dirty="0"/>
              <a:t>The most well-known Entity Category is ‘Research &amp; Scholarship’ (R&amp;S)</a:t>
            </a:r>
            <a:endParaRPr dirty="0"/>
          </a:p>
          <a:p>
            <a:pPr marL="342900" lvl="0" indent="-317500" algn="l" rtl="0">
              <a:lnSpc>
                <a:spcPct val="100000"/>
              </a:lnSpc>
              <a:spcBef>
                <a:spcPts val="1000"/>
              </a:spcBef>
              <a:spcAft>
                <a:spcPts val="400"/>
              </a:spcAft>
              <a:buClr>
                <a:srgbClr val="404040"/>
              </a:buClr>
              <a:buSzPts val="2400"/>
              <a:buChar char="•"/>
            </a:pPr>
            <a:r>
              <a:rPr lang="en" dirty="0"/>
              <a:t>Otherwise, IdPs have to manually configure attributes</a:t>
            </a:r>
            <a:endParaRPr dirty="0"/>
          </a:p>
        </p:txBody>
      </p:sp>
      <p:sp>
        <p:nvSpPr>
          <p:cNvPr id="495" name="Google Shape;495;p51"/>
          <p:cNvSpPr txBox="1">
            <a:spLocks noGrp="1"/>
          </p:cNvSpPr>
          <p:nvPr>
            <p:ph type="title"/>
          </p:nvPr>
        </p:nvSpPr>
        <p:spPr>
          <a:xfrm>
            <a:off x="283265" y="204127"/>
            <a:ext cx="8572500" cy="732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dirty="0"/>
              <a:t>The problem: configuring access</a:t>
            </a:r>
            <a:endParaRPr dirty="0"/>
          </a:p>
        </p:txBody>
      </p:sp>
      <p:sp>
        <p:nvSpPr>
          <p:cNvPr id="4" name="TextBox 3">
            <a:extLst>
              <a:ext uri="{FF2B5EF4-FFF2-40B4-BE49-F238E27FC236}">
                <a16:creationId xmlns:a16="http://schemas.microsoft.com/office/drawing/2014/main" id="{E182B4A5-5BD8-4A9F-A268-FA0D1790F013}"/>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2"/>
          <p:cNvSpPr txBox="1"/>
          <p:nvPr/>
        </p:nvSpPr>
        <p:spPr>
          <a:xfrm>
            <a:off x="2232257" y="1602254"/>
            <a:ext cx="4679486" cy="19389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2000" b="1" i="0" u="none" strike="noStrike" cap="none">
                <a:solidFill>
                  <a:srgbClr val="000000"/>
                </a:solidFill>
                <a:latin typeface="Georgia"/>
                <a:ea typeface="Georgia"/>
                <a:cs typeface="Georgia"/>
                <a:sym typeface="Georgia"/>
              </a:rPr>
              <a:t>BETA</a:t>
            </a:r>
            <a:endParaRPr/>
          </a:p>
        </p:txBody>
      </p:sp>
      <p:sp>
        <p:nvSpPr>
          <p:cNvPr id="3" name="TextBox 2">
            <a:extLst>
              <a:ext uri="{FF2B5EF4-FFF2-40B4-BE49-F238E27FC236}">
                <a16:creationId xmlns:a16="http://schemas.microsoft.com/office/drawing/2014/main" id="{4D30C3D3-BDBA-445D-B3DE-E795D442D4D7}"/>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3"/>
          <p:cNvSpPr txBox="1">
            <a:spLocks noGrp="1"/>
          </p:cNvSpPr>
          <p:nvPr>
            <p:ph type="title"/>
          </p:nvPr>
        </p:nvSpPr>
        <p:spPr>
          <a:xfrm>
            <a:off x="283265" y="204127"/>
            <a:ext cx="8572500" cy="732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sz="2400"/>
              <a:t>How federated access works now</a:t>
            </a:r>
            <a:endParaRPr sz="2400"/>
          </a:p>
        </p:txBody>
      </p:sp>
      <p:pic>
        <p:nvPicPr>
          <p:cNvPr id="506" name="Google Shape;506;p53"/>
          <p:cNvPicPr preferRelativeResize="0"/>
          <p:nvPr/>
        </p:nvPicPr>
        <p:blipFill rotWithShape="1">
          <a:blip r:embed="rId3">
            <a:alphaModFix/>
          </a:blip>
          <a:srcRect l="64623" b="70940"/>
          <a:stretch/>
        </p:blipFill>
        <p:spPr>
          <a:xfrm>
            <a:off x="3810550" y="1040300"/>
            <a:ext cx="4039601" cy="1177725"/>
          </a:xfrm>
          <a:prstGeom prst="rect">
            <a:avLst/>
          </a:prstGeom>
          <a:noFill/>
          <a:ln w="9525" cap="flat" cmpd="sng">
            <a:solidFill>
              <a:schemeClr val="dk2"/>
            </a:solidFill>
            <a:prstDash val="solid"/>
            <a:round/>
            <a:headEnd type="none" w="sm" len="sm"/>
            <a:tailEnd type="none" w="sm" len="sm"/>
          </a:ln>
        </p:spPr>
      </p:pic>
      <p:pic>
        <p:nvPicPr>
          <p:cNvPr id="507" name="Google Shape;507;p53"/>
          <p:cNvPicPr preferRelativeResize="0"/>
          <p:nvPr/>
        </p:nvPicPr>
        <p:blipFill rotWithShape="1">
          <a:blip r:embed="rId4">
            <a:alphaModFix/>
          </a:blip>
          <a:srcRect/>
          <a:stretch/>
        </p:blipFill>
        <p:spPr>
          <a:xfrm>
            <a:off x="1068400" y="2571760"/>
            <a:ext cx="3770649" cy="1242940"/>
          </a:xfrm>
          <a:prstGeom prst="rect">
            <a:avLst/>
          </a:prstGeom>
          <a:noFill/>
          <a:ln w="9525" cap="flat" cmpd="sng">
            <a:solidFill>
              <a:schemeClr val="dk2"/>
            </a:solidFill>
            <a:prstDash val="solid"/>
            <a:round/>
            <a:headEnd type="none" w="sm" len="sm"/>
            <a:tailEnd type="none" w="sm" len="sm"/>
          </a:ln>
        </p:spPr>
      </p:pic>
      <p:sp>
        <p:nvSpPr>
          <p:cNvPr id="5" name="TextBox 4">
            <a:extLst>
              <a:ext uri="{FF2B5EF4-FFF2-40B4-BE49-F238E27FC236}">
                <a16:creationId xmlns:a16="http://schemas.microsoft.com/office/drawing/2014/main" id="{4504C43A-09D0-40E5-8539-41F8230E6248}"/>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Rectangle 1">
            <a:extLst>
              <a:ext uri="{FF2B5EF4-FFF2-40B4-BE49-F238E27FC236}">
                <a16:creationId xmlns:a16="http://schemas.microsoft.com/office/drawing/2014/main" id="{9CD043F5-63BB-48B8-A0CB-DF53E6AEB122}"/>
              </a:ext>
            </a:extLst>
          </p:cNvPr>
          <p:cNvSpPr/>
          <p:nvPr/>
        </p:nvSpPr>
        <p:spPr>
          <a:xfrm>
            <a:off x="5017477" y="999848"/>
            <a:ext cx="4009292" cy="3573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3" name="Google Shape;93;p18"/>
          <p:cNvPicPr preferRelativeResize="0"/>
          <p:nvPr/>
        </p:nvPicPr>
        <p:blipFill rotWithShape="1">
          <a:blip r:embed="rId3">
            <a:alphaModFix/>
          </a:blip>
          <a:srcRect/>
          <a:stretch/>
        </p:blipFill>
        <p:spPr>
          <a:xfrm>
            <a:off x="5154911" y="570127"/>
            <a:ext cx="3539174" cy="3573525"/>
          </a:xfrm>
          <a:prstGeom prst="rect">
            <a:avLst/>
          </a:prstGeom>
          <a:noFill/>
          <a:ln>
            <a:noFill/>
          </a:ln>
        </p:spPr>
      </p:pic>
      <p:sp>
        <p:nvSpPr>
          <p:cNvPr id="94" name="Google Shape;94;p18"/>
          <p:cNvSpPr txBox="1">
            <a:spLocks noGrp="1"/>
          </p:cNvSpPr>
          <p:nvPr>
            <p:ph type="body" idx="1"/>
          </p:nvPr>
        </p:nvSpPr>
        <p:spPr>
          <a:xfrm>
            <a:off x="449915" y="1105790"/>
            <a:ext cx="4119600" cy="3284400"/>
          </a:xfrm>
          <a:prstGeom prst="rect">
            <a:avLst/>
          </a:prstGeom>
          <a:noFill/>
          <a:ln>
            <a:noFill/>
          </a:ln>
        </p:spPr>
        <p:txBody>
          <a:bodyPr spcFirstLastPara="1" wrap="square" lIns="34275" tIns="34275" rIns="34275" bIns="34275" anchor="t" anchorCtr="0">
            <a:noAutofit/>
          </a:bodyPr>
          <a:lstStyle/>
          <a:p>
            <a:pPr marL="457200" lvl="0" indent="-330200" algn="l" rtl="0">
              <a:lnSpc>
                <a:spcPct val="115000"/>
              </a:lnSpc>
              <a:spcBef>
                <a:spcPts val="0"/>
              </a:spcBef>
              <a:spcAft>
                <a:spcPts val="0"/>
              </a:spcAft>
              <a:buClr>
                <a:srgbClr val="595959"/>
              </a:buClr>
              <a:buSzPts val="1600"/>
              <a:buChar char="●"/>
            </a:pPr>
            <a:r>
              <a:rPr lang="en" sz="1800" dirty="0">
                <a:solidFill>
                  <a:srgbClr val="595959"/>
                </a:solidFill>
              </a:rPr>
              <a:t>Improve remote access scenarios</a:t>
            </a:r>
            <a:br>
              <a:rPr lang="en" sz="1600" dirty="0">
                <a:solidFill>
                  <a:srgbClr val="595959"/>
                </a:solidFill>
              </a:rPr>
            </a:br>
            <a:endParaRPr sz="1600" dirty="0">
              <a:solidFill>
                <a:srgbClr val="595959"/>
              </a:solidFill>
            </a:endParaRPr>
          </a:p>
          <a:p>
            <a:pPr marL="457200" lvl="0" indent="-330200" algn="l" rtl="0">
              <a:lnSpc>
                <a:spcPct val="115000"/>
              </a:lnSpc>
              <a:spcBef>
                <a:spcPts val="0"/>
              </a:spcBef>
              <a:spcAft>
                <a:spcPts val="0"/>
              </a:spcAft>
              <a:buClr>
                <a:srgbClr val="595959"/>
              </a:buClr>
              <a:buSzPts val="1600"/>
              <a:buChar char="●"/>
            </a:pPr>
            <a:r>
              <a:rPr lang="en" sz="1800" dirty="0">
                <a:solidFill>
                  <a:srgbClr val="595959"/>
                </a:solidFill>
              </a:rPr>
              <a:t>Improve usability via a secure, single sign-on solution</a:t>
            </a:r>
            <a:br>
              <a:rPr lang="en" sz="1800" dirty="0">
                <a:solidFill>
                  <a:srgbClr val="595959"/>
                </a:solidFill>
              </a:rPr>
            </a:br>
            <a:endParaRPr sz="1800" dirty="0">
              <a:solidFill>
                <a:srgbClr val="595959"/>
              </a:solidFill>
            </a:endParaRPr>
          </a:p>
          <a:p>
            <a:pPr marL="457200" lvl="0" indent="-330200" algn="l" rtl="0">
              <a:lnSpc>
                <a:spcPct val="115000"/>
              </a:lnSpc>
              <a:spcBef>
                <a:spcPts val="0"/>
              </a:spcBef>
              <a:spcAft>
                <a:spcPts val="0"/>
              </a:spcAft>
              <a:buClr>
                <a:srgbClr val="595959"/>
              </a:buClr>
              <a:buSzPts val="1600"/>
              <a:buChar char="●"/>
            </a:pPr>
            <a:r>
              <a:rPr lang="en" sz="1800" dirty="0">
                <a:solidFill>
                  <a:srgbClr val="595959"/>
                </a:solidFill>
                <a:highlight>
                  <a:srgbClr val="FFFFFF"/>
                </a:highlight>
              </a:rPr>
              <a:t>Personalized user services capabilities</a:t>
            </a:r>
            <a:br>
              <a:rPr lang="en" sz="1800" dirty="0">
                <a:solidFill>
                  <a:srgbClr val="595959"/>
                </a:solidFill>
                <a:highlight>
                  <a:srgbClr val="FFFFFF"/>
                </a:highlight>
              </a:rPr>
            </a:br>
            <a:endParaRPr sz="1800" dirty="0">
              <a:solidFill>
                <a:srgbClr val="595959"/>
              </a:solidFill>
              <a:highlight>
                <a:srgbClr val="FFFFFF"/>
              </a:highlight>
            </a:endParaRPr>
          </a:p>
          <a:p>
            <a:pPr marL="457200" lvl="0" indent="-330200" algn="l" rtl="0">
              <a:lnSpc>
                <a:spcPct val="115000"/>
              </a:lnSpc>
              <a:spcBef>
                <a:spcPts val="0"/>
              </a:spcBef>
              <a:spcAft>
                <a:spcPts val="0"/>
              </a:spcAft>
              <a:buClr>
                <a:srgbClr val="595959"/>
              </a:buClr>
              <a:buSzPts val="1600"/>
              <a:buChar char="●"/>
            </a:pPr>
            <a:r>
              <a:rPr lang="en" sz="1800" dirty="0">
                <a:solidFill>
                  <a:srgbClr val="595959"/>
                </a:solidFill>
              </a:rPr>
              <a:t>Enhance user privacy mechanisms</a:t>
            </a:r>
            <a:endParaRPr sz="1800" dirty="0">
              <a:solidFill>
                <a:srgbClr val="595959"/>
              </a:solidFill>
              <a:highlight>
                <a:srgbClr val="C9DAF8"/>
              </a:highlight>
            </a:endParaRPr>
          </a:p>
        </p:txBody>
      </p:sp>
      <p:sp>
        <p:nvSpPr>
          <p:cNvPr id="95" name="Google Shape;95;p18"/>
          <p:cNvSpPr txBox="1">
            <a:spLocks noGrp="1"/>
          </p:cNvSpPr>
          <p:nvPr>
            <p:ph type="title"/>
          </p:nvPr>
        </p:nvSpPr>
        <p:spPr>
          <a:xfrm>
            <a:off x="283265" y="204127"/>
            <a:ext cx="8572500" cy="732000"/>
          </a:xfrm>
          <a:prstGeom prst="rect">
            <a:avLst/>
          </a:prstGeom>
        </p:spPr>
        <p:txBody>
          <a:bodyPr spcFirstLastPara="1" wrap="square" lIns="34275" tIns="34275" rIns="34275" bIns="34275" anchor="ctr" anchorCtr="0">
            <a:noAutofit/>
          </a:bodyPr>
          <a:lstStyle/>
          <a:p>
            <a:pPr marL="0" lvl="0" indent="0" algn="l" rtl="0">
              <a:lnSpc>
                <a:spcPct val="100000"/>
              </a:lnSpc>
              <a:spcBef>
                <a:spcPts val="0"/>
              </a:spcBef>
              <a:spcAft>
                <a:spcPts val="0"/>
              </a:spcAft>
              <a:buNone/>
            </a:pPr>
            <a:r>
              <a:rPr lang="en"/>
              <a:t>Why Are We Here?</a:t>
            </a:r>
            <a:endParaRPr/>
          </a:p>
        </p:txBody>
      </p:sp>
      <p:sp>
        <p:nvSpPr>
          <p:cNvPr id="6" name="TextBox 5">
            <a:extLst>
              <a:ext uri="{FF2B5EF4-FFF2-40B4-BE49-F238E27FC236}">
                <a16:creationId xmlns:a16="http://schemas.microsoft.com/office/drawing/2014/main" id="{536FD138-5673-4141-AA6D-B350DCAE608C}"/>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512" name="Google Shape;512;p54"/>
          <p:cNvPicPr preferRelativeResize="0"/>
          <p:nvPr/>
        </p:nvPicPr>
        <p:blipFill rotWithShape="1">
          <a:blip r:embed="rId3">
            <a:alphaModFix/>
          </a:blip>
          <a:srcRect/>
          <a:stretch/>
        </p:blipFill>
        <p:spPr>
          <a:xfrm>
            <a:off x="496900" y="2089375"/>
            <a:ext cx="4606500" cy="2059900"/>
          </a:xfrm>
          <a:prstGeom prst="rect">
            <a:avLst/>
          </a:prstGeom>
          <a:noFill/>
          <a:ln w="9525" cap="flat" cmpd="sng">
            <a:solidFill>
              <a:schemeClr val="dk2"/>
            </a:solidFill>
            <a:prstDash val="solid"/>
            <a:round/>
            <a:headEnd type="none" w="sm" len="sm"/>
            <a:tailEnd type="none" w="sm" len="sm"/>
          </a:ln>
        </p:spPr>
      </p:pic>
      <p:sp>
        <p:nvSpPr>
          <p:cNvPr id="513" name="Google Shape;513;p54"/>
          <p:cNvSpPr txBox="1"/>
          <p:nvPr/>
        </p:nvSpPr>
        <p:spPr>
          <a:xfrm>
            <a:off x="320299" y="284350"/>
            <a:ext cx="7824900" cy="5850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 sz="2400" b="0" i="0" u="none" strike="noStrike" cap="none">
                <a:solidFill>
                  <a:srgbClr val="193B62"/>
                </a:solidFill>
                <a:latin typeface="Georgia"/>
                <a:ea typeface="Georgia"/>
                <a:cs typeface="Georgia"/>
                <a:sym typeface="Georgia"/>
              </a:rPr>
              <a:t>Login placement and language inconsistent across sites</a:t>
            </a:r>
            <a:endParaRPr sz="2400" b="0" i="0" u="none" strike="noStrike" cap="none">
              <a:solidFill>
                <a:srgbClr val="193B62"/>
              </a:solidFill>
              <a:latin typeface="Arial"/>
              <a:ea typeface="Arial"/>
              <a:cs typeface="Arial"/>
              <a:sym typeface="Arial"/>
            </a:endParaRPr>
          </a:p>
        </p:txBody>
      </p:sp>
      <p:pic>
        <p:nvPicPr>
          <p:cNvPr id="514" name="Google Shape;514;p54"/>
          <p:cNvPicPr preferRelativeResize="0"/>
          <p:nvPr/>
        </p:nvPicPr>
        <p:blipFill rotWithShape="1">
          <a:blip r:embed="rId4">
            <a:alphaModFix/>
          </a:blip>
          <a:srcRect/>
          <a:stretch/>
        </p:blipFill>
        <p:spPr>
          <a:xfrm>
            <a:off x="5475625" y="1193062"/>
            <a:ext cx="3128116" cy="2757375"/>
          </a:xfrm>
          <a:prstGeom prst="rect">
            <a:avLst/>
          </a:prstGeom>
          <a:noFill/>
          <a:ln w="9525" cap="flat" cmpd="sng">
            <a:solidFill>
              <a:schemeClr val="dk2"/>
            </a:solidFill>
            <a:prstDash val="solid"/>
            <a:round/>
            <a:headEnd type="none" w="sm" len="sm"/>
            <a:tailEnd type="none" w="sm" len="sm"/>
          </a:ln>
        </p:spPr>
      </p:pic>
      <p:pic>
        <p:nvPicPr>
          <p:cNvPr id="515" name="Google Shape;515;p54"/>
          <p:cNvPicPr preferRelativeResize="0"/>
          <p:nvPr/>
        </p:nvPicPr>
        <p:blipFill rotWithShape="1">
          <a:blip r:embed="rId5">
            <a:alphaModFix/>
          </a:blip>
          <a:srcRect/>
          <a:stretch/>
        </p:blipFill>
        <p:spPr>
          <a:xfrm>
            <a:off x="394696" y="1053163"/>
            <a:ext cx="4810893" cy="852400"/>
          </a:xfrm>
          <a:prstGeom prst="rect">
            <a:avLst/>
          </a:prstGeom>
          <a:noFill/>
          <a:ln w="19050" cap="flat" cmpd="sng">
            <a:solidFill>
              <a:schemeClr val="dk2"/>
            </a:solidFill>
            <a:prstDash val="solid"/>
            <a:round/>
            <a:headEnd type="none" w="sm" len="sm"/>
            <a:tailEnd type="none" w="sm" len="sm"/>
          </a:ln>
        </p:spPr>
      </p:pic>
      <p:sp>
        <p:nvSpPr>
          <p:cNvPr id="6" name="TextBox 5">
            <a:extLst>
              <a:ext uri="{FF2B5EF4-FFF2-40B4-BE49-F238E27FC236}">
                <a16:creationId xmlns:a16="http://schemas.microsoft.com/office/drawing/2014/main" id="{F253BE36-8012-4C8E-A1E8-FC726EA1C985}"/>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55"/>
          <p:cNvSpPr txBox="1"/>
          <p:nvPr/>
        </p:nvSpPr>
        <p:spPr>
          <a:xfrm>
            <a:off x="559675" y="171075"/>
            <a:ext cx="7162500" cy="5355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 sz="2400" b="0" i="0" u="none" strike="noStrike" cap="none">
                <a:solidFill>
                  <a:srgbClr val="193B62"/>
                </a:solidFill>
                <a:latin typeface="Georgia"/>
                <a:ea typeface="Georgia"/>
                <a:cs typeface="Georgia"/>
                <a:sym typeface="Georgia"/>
              </a:rPr>
              <a:t>Authentication experience difficult to understand</a:t>
            </a:r>
            <a:endParaRPr sz="2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521" name="Google Shape;521;p55"/>
          <p:cNvPicPr preferRelativeResize="0"/>
          <p:nvPr/>
        </p:nvPicPr>
        <p:blipFill rotWithShape="1">
          <a:blip r:embed="rId3">
            <a:alphaModFix/>
          </a:blip>
          <a:srcRect r="17080"/>
          <a:stretch/>
        </p:blipFill>
        <p:spPr>
          <a:xfrm>
            <a:off x="914525" y="881300"/>
            <a:ext cx="3154326" cy="3268200"/>
          </a:xfrm>
          <a:prstGeom prst="rect">
            <a:avLst/>
          </a:prstGeom>
          <a:noFill/>
          <a:ln w="9525" cap="flat" cmpd="sng">
            <a:solidFill>
              <a:schemeClr val="dk2"/>
            </a:solidFill>
            <a:prstDash val="solid"/>
            <a:round/>
            <a:headEnd type="none" w="sm" len="sm"/>
            <a:tailEnd type="none" w="sm" len="sm"/>
          </a:ln>
        </p:spPr>
      </p:pic>
      <p:pic>
        <p:nvPicPr>
          <p:cNvPr id="522" name="Google Shape;522;p55"/>
          <p:cNvPicPr preferRelativeResize="0"/>
          <p:nvPr/>
        </p:nvPicPr>
        <p:blipFill rotWithShape="1">
          <a:blip r:embed="rId4">
            <a:alphaModFix/>
          </a:blip>
          <a:srcRect/>
          <a:stretch/>
        </p:blipFill>
        <p:spPr>
          <a:xfrm>
            <a:off x="4358525" y="849250"/>
            <a:ext cx="3363650" cy="2835774"/>
          </a:xfrm>
          <a:prstGeom prst="rect">
            <a:avLst/>
          </a:prstGeom>
          <a:noFill/>
          <a:ln>
            <a:noFill/>
          </a:ln>
        </p:spPr>
      </p:pic>
      <p:sp>
        <p:nvSpPr>
          <p:cNvPr id="5" name="TextBox 4">
            <a:extLst>
              <a:ext uri="{FF2B5EF4-FFF2-40B4-BE49-F238E27FC236}">
                <a16:creationId xmlns:a16="http://schemas.microsoft.com/office/drawing/2014/main" id="{ECBCF93D-F278-475C-91BC-CF116043864F}"/>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532" name="Google Shape;532;p57"/>
          <p:cNvPicPr preferRelativeResize="0"/>
          <p:nvPr/>
        </p:nvPicPr>
        <p:blipFill rotWithShape="1">
          <a:blip r:embed="rId3">
            <a:alphaModFix/>
          </a:blip>
          <a:srcRect/>
          <a:stretch/>
        </p:blipFill>
        <p:spPr>
          <a:xfrm>
            <a:off x="1890925" y="264400"/>
            <a:ext cx="5172824" cy="3965599"/>
          </a:xfrm>
          <a:prstGeom prst="rect">
            <a:avLst/>
          </a:prstGeom>
          <a:noFill/>
          <a:ln w="9525" cap="flat" cmpd="sng">
            <a:solidFill>
              <a:schemeClr val="dk2"/>
            </a:solidFill>
            <a:prstDash val="solid"/>
            <a:round/>
            <a:headEnd type="none" w="sm" len="sm"/>
            <a:tailEnd type="none" w="sm" len="sm"/>
          </a:ln>
        </p:spPr>
      </p:pic>
      <p:sp>
        <p:nvSpPr>
          <p:cNvPr id="3" name="TextBox 2">
            <a:extLst>
              <a:ext uri="{FF2B5EF4-FFF2-40B4-BE49-F238E27FC236}">
                <a16:creationId xmlns:a16="http://schemas.microsoft.com/office/drawing/2014/main" id="{2F98C8DC-E729-49A0-9EA0-477A513A70D3}"/>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537" name="Google Shape;537;p58"/>
          <p:cNvPicPr preferRelativeResize="0"/>
          <p:nvPr/>
        </p:nvPicPr>
        <p:blipFill rotWithShape="1">
          <a:blip r:embed="rId3">
            <a:alphaModFix/>
          </a:blip>
          <a:srcRect/>
          <a:stretch/>
        </p:blipFill>
        <p:spPr>
          <a:xfrm>
            <a:off x="1799300" y="503000"/>
            <a:ext cx="5850400" cy="3133875"/>
          </a:xfrm>
          <a:prstGeom prst="rect">
            <a:avLst/>
          </a:prstGeom>
          <a:noFill/>
          <a:ln w="9525" cap="flat" cmpd="sng">
            <a:solidFill>
              <a:schemeClr val="dk2"/>
            </a:solidFill>
            <a:prstDash val="solid"/>
            <a:round/>
            <a:headEnd type="none" w="sm" len="sm"/>
            <a:tailEnd type="none" w="sm" len="sm"/>
          </a:ln>
        </p:spPr>
      </p:pic>
      <p:sp>
        <p:nvSpPr>
          <p:cNvPr id="3" name="TextBox 2">
            <a:extLst>
              <a:ext uri="{FF2B5EF4-FFF2-40B4-BE49-F238E27FC236}">
                <a16:creationId xmlns:a16="http://schemas.microsoft.com/office/drawing/2014/main" id="{F075C1EF-8246-41FB-9142-E45493CD3E28}"/>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Google Shape;542;p59"/>
          <p:cNvPicPr preferRelativeResize="0"/>
          <p:nvPr/>
        </p:nvPicPr>
        <p:blipFill rotWithShape="1">
          <a:blip r:embed="rId3">
            <a:alphaModFix/>
          </a:blip>
          <a:srcRect/>
          <a:stretch/>
        </p:blipFill>
        <p:spPr>
          <a:xfrm>
            <a:off x="2828300" y="1033500"/>
            <a:ext cx="3813675" cy="2768925"/>
          </a:xfrm>
          <a:prstGeom prst="rect">
            <a:avLst/>
          </a:prstGeom>
          <a:noFill/>
          <a:ln w="9525" cap="flat" cmpd="sng">
            <a:solidFill>
              <a:schemeClr val="dk2"/>
            </a:solidFill>
            <a:prstDash val="solid"/>
            <a:round/>
            <a:headEnd type="none" w="sm" len="sm"/>
            <a:tailEnd type="none" w="sm" len="sm"/>
          </a:ln>
        </p:spPr>
      </p:pic>
      <p:sp>
        <p:nvSpPr>
          <p:cNvPr id="3" name="TextBox 2">
            <a:extLst>
              <a:ext uri="{FF2B5EF4-FFF2-40B4-BE49-F238E27FC236}">
                <a16:creationId xmlns:a16="http://schemas.microsoft.com/office/drawing/2014/main" id="{C28068A1-E0FF-4200-91C5-2D7F90CD7C25}"/>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60"/>
          <p:cNvPicPr preferRelativeResize="0"/>
          <p:nvPr/>
        </p:nvPicPr>
        <p:blipFill rotWithShape="1">
          <a:blip r:embed="rId3">
            <a:alphaModFix/>
          </a:blip>
          <a:srcRect/>
          <a:stretch/>
        </p:blipFill>
        <p:spPr>
          <a:xfrm>
            <a:off x="2948475" y="536950"/>
            <a:ext cx="2520541" cy="3677025"/>
          </a:xfrm>
          <a:prstGeom prst="rect">
            <a:avLst/>
          </a:prstGeom>
          <a:noFill/>
          <a:ln>
            <a:noFill/>
          </a:ln>
        </p:spPr>
      </p:pic>
      <p:sp>
        <p:nvSpPr>
          <p:cNvPr id="3" name="TextBox 2">
            <a:extLst>
              <a:ext uri="{FF2B5EF4-FFF2-40B4-BE49-F238E27FC236}">
                <a16:creationId xmlns:a16="http://schemas.microsoft.com/office/drawing/2014/main" id="{A3F05483-DA54-4392-8256-5AB45B824190}"/>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p61"/>
          <p:cNvPicPr preferRelativeResize="0"/>
          <p:nvPr/>
        </p:nvPicPr>
        <p:blipFill rotWithShape="1">
          <a:blip r:embed="rId3">
            <a:alphaModFix/>
          </a:blip>
          <a:srcRect/>
          <a:stretch/>
        </p:blipFill>
        <p:spPr>
          <a:xfrm>
            <a:off x="2275325" y="716325"/>
            <a:ext cx="4919149" cy="3417525"/>
          </a:xfrm>
          <a:prstGeom prst="rect">
            <a:avLst/>
          </a:prstGeom>
          <a:noFill/>
          <a:ln w="9525" cap="flat" cmpd="sng">
            <a:solidFill>
              <a:schemeClr val="dk2"/>
            </a:solidFill>
            <a:prstDash val="solid"/>
            <a:round/>
            <a:headEnd type="none" w="sm" len="sm"/>
            <a:tailEnd type="none" w="sm" len="sm"/>
          </a:ln>
        </p:spPr>
      </p:pic>
      <p:sp>
        <p:nvSpPr>
          <p:cNvPr id="3" name="TextBox 2">
            <a:extLst>
              <a:ext uri="{FF2B5EF4-FFF2-40B4-BE49-F238E27FC236}">
                <a16:creationId xmlns:a16="http://schemas.microsoft.com/office/drawing/2014/main" id="{138B7597-2495-4A52-A5CF-AAABFEC01B2B}"/>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Google Shape;557;p62"/>
          <p:cNvPicPr preferRelativeResize="0"/>
          <p:nvPr/>
        </p:nvPicPr>
        <p:blipFill rotWithShape="1">
          <a:blip r:embed="rId3">
            <a:alphaModFix/>
          </a:blip>
          <a:srcRect/>
          <a:stretch/>
        </p:blipFill>
        <p:spPr>
          <a:xfrm>
            <a:off x="2051175" y="560800"/>
            <a:ext cx="4821150" cy="3685199"/>
          </a:xfrm>
          <a:prstGeom prst="rect">
            <a:avLst/>
          </a:prstGeom>
          <a:noFill/>
          <a:ln w="9525" cap="flat" cmpd="sng">
            <a:solidFill>
              <a:schemeClr val="dk2"/>
            </a:solidFill>
            <a:prstDash val="solid"/>
            <a:round/>
            <a:headEnd type="none" w="sm" len="sm"/>
            <a:tailEnd type="none" w="sm" len="sm"/>
          </a:ln>
        </p:spPr>
      </p:pic>
      <p:sp>
        <p:nvSpPr>
          <p:cNvPr id="3" name="TextBox 2">
            <a:extLst>
              <a:ext uri="{FF2B5EF4-FFF2-40B4-BE49-F238E27FC236}">
                <a16:creationId xmlns:a16="http://schemas.microsoft.com/office/drawing/2014/main" id="{47C5E41A-7CA8-4AA8-AC34-C0903577B483}"/>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Google Shape;562;p63"/>
          <p:cNvPicPr preferRelativeResize="0"/>
          <p:nvPr/>
        </p:nvPicPr>
        <p:blipFill rotWithShape="1">
          <a:blip r:embed="rId3">
            <a:alphaModFix/>
          </a:blip>
          <a:srcRect/>
          <a:stretch/>
        </p:blipFill>
        <p:spPr>
          <a:xfrm>
            <a:off x="1530425" y="504725"/>
            <a:ext cx="5843799" cy="3348700"/>
          </a:xfrm>
          <a:prstGeom prst="rect">
            <a:avLst/>
          </a:prstGeom>
          <a:noFill/>
          <a:ln>
            <a:noFill/>
          </a:ln>
        </p:spPr>
      </p:pic>
      <p:sp>
        <p:nvSpPr>
          <p:cNvPr id="3" name="TextBox 2">
            <a:extLst>
              <a:ext uri="{FF2B5EF4-FFF2-40B4-BE49-F238E27FC236}">
                <a16:creationId xmlns:a16="http://schemas.microsoft.com/office/drawing/2014/main" id="{A3D75567-3168-4356-A782-C8E97C536011}"/>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Google Shape;567;p64"/>
          <p:cNvPicPr preferRelativeResize="0"/>
          <p:nvPr/>
        </p:nvPicPr>
        <p:blipFill rotWithShape="1">
          <a:blip r:embed="rId3">
            <a:alphaModFix/>
          </a:blip>
          <a:srcRect/>
          <a:stretch/>
        </p:blipFill>
        <p:spPr>
          <a:xfrm>
            <a:off x="760850" y="972877"/>
            <a:ext cx="7513375" cy="2450525"/>
          </a:xfrm>
          <a:prstGeom prst="rect">
            <a:avLst/>
          </a:prstGeom>
          <a:noFill/>
          <a:ln w="9525" cap="flat" cmpd="sng">
            <a:solidFill>
              <a:schemeClr val="dk2"/>
            </a:solidFill>
            <a:prstDash val="solid"/>
            <a:round/>
            <a:headEnd type="none" w="sm" len="sm"/>
            <a:tailEnd type="none" w="sm" len="sm"/>
          </a:ln>
        </p:spPr>
      </p:pic>
      <p:sp>
        <p:nvSpPr>
          <p:cNvPr id="3" name="TextBox 2">
            <a:extLst>
              <a:ext uri="{FF2B5EF4-FFF2-40B4-BE49-F238E27FC236}">
                <a16:creationId xmlns:a16="http://schemas.microsoft.com/office/drawing/2014/main" id="{F6AAAA1A-9FFD-450A-A6E2-6BB2AF3B7577}"/>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body" idx="1"/>
          </p:nvPr>
        </p:nvSpPr>
        <p:spPr>
          <a:xfrm>
            <a:off x="457200" y="1151275"/>
            <a:ext cx="8229600" cy="3771000"/>
          </a:xfrm>
          <a:prstGeom prst="rect">
            <a:avLst/>
          </a:prstGeom>
          <a:noFill/>
          <a:ln>
            <a:noFill/>
          </a:ln>
        </p:spPr>
        <p:txBody>
          <a:bodyPr spcFirstLastPara="1" wrap="square" lIns="68575" tIns="34275" rIns="68575" bIns="34275" anchor="t" anchorCtr="0">
            <a:noAutofit/>
          </a:bodyPr>
          <a:lstStyle/>
          <a:p>
            <a:pPr marL="457200" lvl="0" indent="-355600" algn="l" rtl="0">
              <a:lnSpc>
                <a:spcPct val="115000"/>
              </a:lnSpc>
              <a:spcBef>
                <a:spcPts val="0"/>
              </a:spcBef>
              <a:spcAft>
                <a:spcPts val="0"/>
              </a:spcAft>
              <a:buSzPts val="2000"/>
              <a:buChar char="●"/>
            </a:pPr>
            <a:r>
              <a:rPr lang="en" sz="2000" dirty="0"/>
              <a:t>IP Authentication is less secure than federated authentication</a:t>
            </a:r>
            <a:br>
              <a:rPr lang="en" sz="2000" dirty="0"/>
            </a:br>
            <a:endParaRPr sz="2000" dirty="0"/>
          </a:p>
          <a:p>
            <a:pPr marL="457200" lvl="0" indent="-355600" algn="l" rtl="0">
              <a:lnSpc>
                <a:spcPct val="115000"/>
              </a:lnSpc>
              <a:spcBef>
                <a:spcPts val="0"/>
              </a:spcBef>
              <a:spcAft>
                <a:spcPts val="0"/>
              </a:spcAft>
              <a:buSzPts val="2000"/>
              <a:buChar char="●"/>
            </a:pPr>
            <a:r>
              <a:rPr lang="en" sz="2000" dirty="0"/>
              <a:t>URL rewriting vulnerabilities</a:t>
            </a:r>
            <a:br>
              <a:rPr lang="en" sz="2000" dirty="0"/>
            </a:br>
            <a:endParaRPr sz="2000" dirty="0"/>
          </a:p>
          <a:p>
            <a:pPr marL="457200" lvl="0" indent="-355600" algn="l" rtl="0">
              <a:lnSpc>
                <a:spcPct val="115000"/>
              </a:lnSpc>
              <a:spcBef>
                <a:spcPts val="0"/>
              </a:spcBef>
              <a:spcAft>
                <a:spcPts val="0"/>
              </a:spcAft>
              <a:buSzPts val="2000"/>
              <a:buChar char="●"/>
            </a:pPr>
            <a:r>
              <a:rPr lang="en" sz="2000" dirty="0"/>
              <a:t>One compromised user =  blocked access for institution </a:t>
            </a:r>
            <a:br>
              <a:rPr lang="en" sz="2000" dirty="0"/>
            </a:br>
            <a:endParaRPr sz="2000" dirty="0"/>
          </a:p>
          <a:p>
            <a:pPr marL="457200" lvl="0" indent="-355600" algn="l" rtl="0">
              <a:lnSpc>
                <a:spcPct val="115000"/>
              </a:lnSpc>
              <a:spcBef>
                <a:spcPts val="0"/>
              </a:spcBef>
              <a:spcAft>
                <a:spcPts val="0"/>
              </a:spcAft>
              <a:buSzPts val="2000"/>
              <a:buChar char="●"/>
            </a:pPr>
            <a:r>
              <a:rPr lang="en" sz="2000" dirty="0"/>
              <a:t>Widespread issues with admin of library IP addresses</a:t>
            </a:r>
            <a:endParaRPr sz="2000" dirty="0"/>
          </a:p>
          <a:p>
            <a:pPr marL="0" lvl="0" indent="0" algn="l" rtl="0">
              <a:lnSpc>
                <a:spcPct val="115000"/>
              </a:lnSpc>
              <a:spcBef>
                <a:spcPts val="0"/>
              </a:spcBef>
              <a:spcAft>
                <a:spcPts val="0"/>
              </a:spcAft>
              <a:buSzPts val="2100"/>
              <a:buNone/>
            </a:pPr>
            <a:endParaRPr sz="2100" dirty="0">
              <a:solidFill>
                <a:schemeClr val="dk1"/>
              </a:solidFill>
            </a:endParaRPr>
          </a:p>
          <a:p>
            <a:pPr marL="0" lvl="0" indent="457200" algn="l" rtl="0">
              <a:lnSpc>
                <a:spcPct val="115000"/>
              </a:lnSpc>
              <a:spcBef>
                <a:spcPts val="0"/>
              </a:spcBef>
              <a:spcAft>
                <a:spcPts val="0"/>
              </a:spcAft>
              <a:buSzPts val="2100"/>
              <a:buNone/>
            </a:pPr>
            <a:endParaRPr sz="2100" dirty="0"/>
          </a:p>
          <a:p>
            <a:pPr marL="0" lvl="0" indent="457200" algn="l" rtl="0">
              <a:lnSpc>
                <a:spcPct val="115000"/>
              </a:lnSpc>
              <a:spcBef>
                <a:spcPts val="0"/>
              </a:spcBef>
              <a:spcAft>
                <a:spcPts val="0"/>
              </a:spcAft>
              <a:buSzPts val="2100"/>
              <a:buNone/>
            </a:pPr>
            <a:endParaRPr sz="2100" dirty="0">
              <a:solidFill>
                <a:schemeClr val="dk1"/>
              </a:solidFill>
            </a:endParaRPr>
          </a:p>
          <a:p>
            <a:pPr marL="0" lvl="0" indent="0" algn="l" rtl="0">
              <a:lnSpc>
                <a:spcPct val="90000"/>
              </a:lnSpc>
              <a:spcBef>
                <a:spcPts val="800"/>
              </a:spcBef>
              <a:spcAft>
                <a:spcPts val="0"/>
              </a:spcAft>
              <a:buSzPts val="2100"/>
              <a:buNone/>
            </a:pPr>
            <a:endParaRPr sz="2100" dirty="0"/>
          </a:p>
          <a:p>
            <a:pPr marL="0" lvl="0" indent="457200" algn="l" rtl="0">
              <a:lnSpc>
                <a:spcPct val="115000"/>
              </a:lnSpc>
              <a:spcBef>
                <a:spcPts val="0"/>
              </a:spcBef>
              <a:spcAft>
                <a:spcPts val="0"/>
              </a:spcAft>
              <a:buClr>
                <a:schemeClr val="dk1"/>
              </a:buClr>
              <a:buSzPts val="1100"/>
              <a:buFont typeface="Arial"/>
              <a:buNone/>
            </a:pPr>
            <a:endParaRPr sz="2100" dirty="0">
              <a:solidFill>
                <a:schemeClr val="dk1"/>
              </a:solidFill>
            </a:endParaRPr>
          </a:p>
          <a:p>
            <a:pPr marL="0" lvl="0" indent="0" algn="l" rtl="0">
              <a:lnSpc>
                <a:spcPct val="90000"/>
              </a:lnSpc>
              <a:spcBef>
                <a:spcPts val="800"/>
              </a:spcBef>
              <a:spcAft>
                <a:spcPts val="0"/>
              </a:spcAft>
              <a:buSzPts val="2100"/>
              <a:buNone/>
            </a:pPr>
            <a:r>
              <a:rPr lang="en" sz="2100" dirty="0"/>
              <a:t> </a:t>
            </a:r>
            <a:endParaRPr sz="2100" dirty="0"/>
          </a:p>
        </p:txBody>
      </p:sp>
      <p:sp>
        <p:nvSpPr>
          <p:cNvPr id="101" name="Google Shape;101;p19"/>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Security Concerns / Workflow Issues</a:t>
            </a:r>
            <a:endParaRPr/>
          </a:p>
        </p:txBody>
      </p:sp>
      <p:sp>
        <p:nvSpPr>
          <p:cNvPr id="4" name="TextBox 3">
            <a:extLst>
              <a:ext uri="{FF2B5EF4-FFF2-40B4-BE49-F238E27FC236}">
                <a16:creationId xmlns:a16="http://schemas.microsoft.com/office/drawing/2014/main" id="{81E1E841-ACCA-4B72-8B3C-A05B82FE2260}"/>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graphicFrame>
        <p:nvGraphicFramePr>
          <p:cNvPr id="572" name="Google Shape;572;p65"/>
          <p:cNvGraphicFramePr/>
          <p:nvPr/>
        </p:nvGraphicFramePr>
        <p:xfrm>
          <a:off x="914738" y="1239170"/>
          <a:ext cx="7314500" cy="2653745"/>
        </p:xfrm>
        <a:graphic>
          <a:graphicData uri="http://schemas.openxmlformats.org/drawingml/2006/table">
            <a:tbl>
              <a:tblPr>
                <a:noFill/>
                <a:tableStyleId>{C31FCEDC-59B5-4CC2-BAD0-7D4550378DE9}</a:tableStyleId>
              </a:tblPr>
              <a:tblGrid>
                <a:gridCol w="2748500">
                  <a:extLst>
                    <a:ext uri="{9D8B030D-6E8A-4147-A177-3AD203B41FA5}">
                      <a16:colId xmlns:a16="http://schemas.microsoft.com/office/drawing/2014/main" val="20000"/>
                    </a:ext>
                  </a:extLst>
                </a:gridCol>
                <a:gridCol w="4566000">
                  <a:extLst>
                    <a:ext uri="{9D8B030D-6E8A-4147-A177-3AD203B41FA5}">
                      <a16:colId xmlns:a16="http://schemas.microsoft.com/office/drawing/2014/main" val="20001"/>
                    </a:ext>
                  </a:extLst>
                </a:gridCol>
              </a:tblGrid>
              <a:tr h="733525">
                <a:tc>
                  <a:txBody>
                    <a:bodyPr/>
                    <a:lstStyle/>
                    <a:p>
                      <a:pPr marL="0" marR="0" lvl="0" indent="0" algn="l" rtl="0">
                        <a:lnSpc>
                          <a:spcPct val="100000"/>
                        </a:lnSpc>
                        <a:spcBef>
                          <a:spcPts val="0"/>
                        </a:spcBef>
                        <a:spcAft>
                          <a:spcPts val="0"/>
                        </a:spcAft>
                        <a:buNone/>
                      </a:pPr>
                      <a:r>
                        <a:rPr lang="en" sz="2300" b="1">
                          <a:solidFill>
                            <a:srgbClr val="FFFFFF"/>
                          </a:solidFill>
                          <a:latin typeface="Calibri"/>
                          <a:ea typeface="Calibri"/>
                          <a:cs typeface="Calibri"/>
                          <a:sym typeface="Calibri"/>
                        </a:rPr>
                        <a:t>Access button</a:t>
                      </a:r>
                      <a:endParaRPr sz="2300" b="1">
                        <a:solidFill>
                          <a:srgbClr val="FFFFFF"/>
                        </a:solidFill>
                        <a:latin typeface="Calibri"/>
                        <a:ea typeface="Calibri"/>
                        <a:cs typeface="Calibri"/>
                        <a:sym typeface="Calibri"/>
                      </a:endParaRPr>
                    </a:p>
                  </a:txBody>
                  <a:tcPr marL="68575" marR="68575" marT="68575" marB="68575">
                    <a:lnB w="28575" cap="flat" cmpd="sng">
                      <a:solidFill>
                        <a:srgbClr val="FFFFFF"/>
                      </a:solidFill>
                      <a:prstDash val="solid"/>
                      <a:round/>
                      <a:headEnd type="none" w="sm" len="sm"/>
                      <a:tailEnd type="none" w="sm" len="sm"/>
                    </a:lnB>
                    <a:solidFill>
                      <a:srgbClr val="0097A7"/>
                    </a:solidFill>
                  </a:tcPr>
                </a:tc>
                <a:tc>
                  <a:txBody>
                    <a:bodyPr/>
                    <a:lstStyle/>
                    <a:p>
                      <a:pPr marL="457200" marR="0" lvl="0" indent="-342900" algn="l" rtl="0">
                        <a:lnSpc>
                          <a:spcPct val="100000"/>
                        </a:lnSpc>
                        <a:spcBef>
                          <a:spcPts val="0"/>
                        </a:spcBef>
                        <a:spcAft>
                          <a:spcPts val="0"/>
                        </a:spcAft>
                        <a:buClr>
                          <a:schemeClr val="dk1"/>
                        </a:buClr>
                        <a:buSzPts val="1800"/>
                        <a:buFont typeface="Calibri"/>
                        <a:buChar char="●"/>
                      </a:pPr>
                      <a:r>
                        <a:rPr lang="en" sz="1800">
                          <a:latin typeface="Calibri"/>
                          <a:ea typeface="Calibri"/>
                          <a:cs typeface="Calibri"/>
                          <a:sym typeface="Calibri"/>
                        </a:rPr>
                        <a:t>Standard visual cue</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Generic vs customized message</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Option to re-select your institution</a:t>
                      </a:r>
                      <a:endParaRPr sz="1800">
                        <a:latin typeface="Calibri"/>
                        <a:ea typeface="Calibri"/>
                        <a:cs typeface="Calibri"/>
                        <a:sym typeface="Calibri"/>
                      </a:endParaRPr>
                    </a:p>
                  </a:txBody>
                  <a:tcPr marL="68575" marR="68575" marT="68575" marB="68575"/>
                </a:tc>
                <a:extLst>
                  <a:ext uri="{0D108BD9-81ED-4DB2-BD59-A6C34878D82A}">
                    <a16:rowId xmlns:a16="http://schemas.microsoft.com/office/drawing/2014/main" val="10000"/>
                  </a:ext>
                </a:extLst>
              </a:tr>
              <a:tr h="733525">
                <a:tc>
                  <a:txBody>
                    <a:bodyPr/>
                    <a:lstStyle/>
                    <a:p>
                      <a:pPr marL="0" marR="0" lvl="0" indent="0" algn="l" rtl="0">
                        <a:lnSpc>
                          <a:spcPct val="100000"/>
                        </a:lnSpc>
                        <a:spcBef>
                          <a:spcPts val="0"/>
                        </a:spcBef>
                        <a:spcAft>
                          <a:spcPts val="0"/>
                        </a:spcAft>
                        <a:buClr>
                          <a:srgbClr val="FFFFFF"/>
                        </a:buClr>
                        <a:buSzPts val="2300"/>
                        <a:buFont typeface="Calibri"/>
                        <a:buNone/>
                      </a:pPr>
                      <a:r>
                        <a:rPr lang="en" sz="2300" b="1">
                          <a:solidFill>
                            <a:srgbClr val="FFFFFF"/>
                          </a:solidFill>
                          <a:latin typeface="Calibri"/>
                          <a:ea typeface="Calibri"/>
                          <a:cs typeface="Calibri"/>
                          <a:sym typeface="Calibri"/>
                        </a:rPr>
                        <a:t>IdP Discovery Service</a:t>
                      </a:r>
                      <a:endParaRPr sz="2300" b="1" u="none" strike="noStrike" cap="none">
                        <a:solidFill>
                          <a:srgbClr val="FFFFFF"/>
                        </a:solidFill>
                        <a:latin typeface="Calibri"/>
                        <a:ea typeface="Calibri"/>
                        <a:cs typeface="Calibri"/>
                        <a:sym typeface="Calibri"/>
                      </a:endParaRPr>
                    </a:p>
                  </a:txBody>
                  <a:tcPr marL="68575" marR="68575" marT="68575" marB="68575">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solidFill>
                      <a:srgbClr val="0097A7"/>
                    </a:solidFill>
                  </a:tcPr>
                </a:tc>
                <a:tc>
                  <a:txBody>
                    <a:bodyPr/>
                    <a:lstStyle/>
                    <a:p>
                      <a:pPr marL="457200" marR="0" lvl="0" indent="-342900" algn="l" rtl="0">
                        <a:lnSpc>
                          <a:spcPct val="100000"/>
                        </a:lnSpc>
                        <a:spcBef>
                          <a:spcPts val="0"/>
                        </a:spcBef>
                        <a:spcAft>
                          <a:spcPts val="0"/>
                        </a:spcAft>
                        <a:buClr>
                          <a:schemeClr val="dk1"/>
                        </a:buClr>
                        <a:buSzPts val="1800"/>
                        <a:buFont typeface="Calibri"/>
                        <a:buChar char="●"/>
                      </a:pPr>
                      <a:r>
                        <a:rPr lang="en" sz="1800">
                          <a:latin typeface="Calibri"/>
                          <a:ea typeface="Calibri"/>
                          <a:cs typeface="Calibri"/>
                          <a:sym typeface="Calibri"/>
                        </a:rPr>
                        <a:t>standardized, best-practice method to find your institution</a:t>
                      </a:r>
                      <a:endParaRPr sz="18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r h="733525">
                <a:tc>
                  <a:txBody>
                    <a:bodyPr/>
                    <a:lstStyle/>
                    <a:p>
                      <a:pPr marL="0" marR="0" lvl="0" indent="0" algn="l" rtl="0">
                        <a:lnSpc>
                          <a:spcPct val="100000"/>
                        </a:lnSpc>
                        <a:spcBef>
                          <a:spcPts val="0"/>
                        </a:spcBef>
                        <a:spcAft>
                          <a:spcPts val="0"/>
                        </a:spcAft>
                        <a:buClr>
                          <a:srgbClr val="FFFFFF"/>
                        </a:buClr>
                        <a:buSzPts val="2300"/>
                        <a:buFont typeface="Calibri"/>
                        <a:buNone/>
                      </a:pPr>
                      <a:r>
                        <a:rPr lang="en" sz="2300" b="1">
                          <a:solidFill>
                            <a:srgbClr val="FFFFFF"/>
                          </a:solidFill>
                          <a:latin typeface="Calibri"/>
                          <a:ea typeface="Calibri"/>
                          <a:cs typeface="Calibri"/>
                          <a:sym typeface="Calibri"/>
                        </a:rPr>
                        <a:t>Persistence Service</a:t>
                      </a:r>
                      <a:endParaRPr sz="2300" b="1" u="none" strike="noStrike" cap="none">
                        <a:solidFill>
                          <a:srgbClr val="FFFFFF"/>
                        </a:solidFill>
                        <a:latin typeface="Calibri"/>
                        <a:ea typeface="Calibri"/>
                        <a:cs typeface="Calibri"/>
                        <a:sym typeface="Calibri"/>
                      </a:endParaRPr>
                    </a:p>
                  </a:txBody>
                  <a:tcPr marL="68575" marR="68575" marT="68575" marB="68575">
                    <a:lnT w="28575" cap="flat" cmpd="sng">
                      <a:solidFill>
                        <a:srgbClr val="FFFFFF"/>
                      </a:solidFill>
                      <a:prstDash val="solid"/>
                      <a:round/>
                      <a:headEnd type="none" w="sm" len="sm"/>
                      <a:tailEnd type="none" w="sm" len="sm"/>
                    </a:lnT>
                    <a:solidFill>
                      <a:srgbClr val="0097A7"/>
                    </a:solidFill>
                  </a:tcPr>
                </a:tc>
                <a:tc>
                  <a:txBody>
                    <a:bodyPr/>
                    <a:lstStyle/>
                    <a:p>
                      <a:pPr marL="457200" marR="0" lvl="0" indent="-342900" algn="l" rtl="0">
                        <a:lnSpc>
                          <a:spcPct val="100000"/>
                        </a:lnSpc>
                        <a:spcBef>
                          <a:spcPts val="0"/>
                        </a:spcBef>
                        <a:spcAft>
                          <a:spcPts val="0"/>
                        </a:spcAft>
                        <a:buClr>
                          <a:schemeClr val="dk1"/>
                        </a:buClr>
                        <a:buSzPts val="1800"/>
                        <a:buFont typeface="Calibri"/>
                        <a:buChar char="●"/>
                      </a:pPr>
                      <a:r>
                        <a:rPr lang="en" sz="1800">
                          <a:latin typeface="Calibri"/>
                          <a:ea typeface="Calibri"/>
                          <a:cs typeface="Calibri"/>
                          <a:sym typeface="Calibri"/>
                        </a:rPr>
                        <a:t>choices stored in Local Browser Storage</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Only accessible by SeamlessAccess.org </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User can opt out</a:t>
                      </a:r>
                      <a:endParaRPr sz="1800">
                        <a:latin typeface="Calibri"/>
                        <a:ea typeface="Calibri"/>
                        <a:cs typeface="Calibri"/>
                        <a:sym typeface="Calibri"/>
                      </a:endParaRPr>
                    </a:p>
                  </a:txBody>
                  <a:tcPr marL="68575" marR="68575" marT="68575" marB="68575"/>
                </a:tc>
                <a:extLst>
                  <a:ext uri="{0D108BD9-81ED-4DB2-BD59-A6C34878D82A}">
                    <a16:rowId xmlns:a16="http://schemas.microsoft.com/office/drawing/2014/main" val="10002"/>
                  </a:ext>
                </a:extLst>
              </a:tr>
            </a:tbl>
          </a:graphicData>
        </a:graphic>
      </p:graphicFrame>
      <p:sp>
        <p:nvSpPr>
          <p:cNvPr id="573" name="Google Shape;573;p65"/>
          <p:cNvSpPr txBox="1">
            <a:spLocks noGrp="1"/>
          </p:cNvSpPr>
          <p:nvPr>
            <p:ph type="title"/>
          </p:nvPr>
        </p:nvSpPr>
        <p:spPr>
          <a:xfrm>
            <a:off x="283265" y="204127"/>
            <a:ext cx="8572500" cy="7320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1100"/>
              <a:buFont typeface="Arial"/>
              <a:buNone/>
            </a:pPr>
            <a:r>
              <a:rPr lang="en"/>
              <a:t>Under the hood ...</a:t>
            </a:r>
            <a:endParaRPr/>
          </a:p>
        </p:txBody>
      </p:sp>
      <p:sp>
        <p:nvSpPr>
          <p:cNvPr id="4" name="TextBox 3">
            <a:extLst>
              <a:ext uri="{FF2B5EF4-FFF2-40B4-BE49-F238E27FC236}">
                <a16:creationId xmlns:a16="http://schemas.microsoft.com/office/drawing/2014/main" id="{D3AD2B31-5FC7-43A4-9B99-1CA23EEB44DF}"/>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66"/>
          <p:cNvSpPr txBox="1">
            <a:spLocks noGrp="1"/>
          </p:cNvSpPr>
          <p:nvPr>
            <p:ph type="body" idx="1"/>
          </p:nvPr>
        </p:nvSpPr>
        <p:spPr>
          <a:xfrm>
            <a:off x="457200" y="1151275"/>
            <a:ext cx="8229600" cy="3152100"/>
          </a:xfrm>
          <a:prstGeom prst="rect">
            <a:avLst/>
          </a:prstGeom>
          <a:noFill/>
          <a:ln>
            <a:noFill/>
          </a:ln>
        </p:spPr>
        <p:txBody>
          <a:bodyPr spcFirstLastPara="1" wrap="square" lIns="68575" tIns="34275" rIns="68575" bIns="34275" anchor="t" anchorCtr="0">
            <a:noAutofit/>
          </a:bodyPr>
          <a:lstStyle/>
          <a:p>
            <a:pPr marL="457200" lvl="0" indent="-349250" algn="l" rtl="0">
              <a:lnSpc>
                <a:spcPct val="90000"/>
              </a:lnSpc>
              <a:spcBef>
                <a:spcPts val="0"/>
              </a:spcBef>
              <a:spcAft>
                <a:spcPts val="0"/>
              </a:spcAft>
              <a:buSzPts val="1900"/>
              <a:buChar char="●"/>
            </a:pPr>
            <a:r>
              <a:rPr lang="en" sz="1900" dirty="0"/>
              <a:t>GEANT Data Protection Code of Conduct</a:t>
            </a:r>
            <a:endParaRPr sz="1900" dirty="0"/>
          </a:p>
          <a:p>
            <a:pPr marL="914400" lvl="1" indent="-336550" algn="l" rtl="0">
              <a:lnSpc>
                <a:spcPct val="90000"/>
              </a:lnSpc>
              <a:spcBef>
                <a:spcPts val="0"/>
              </a:spcBef>
              <a:spcAft>
                <a:spcPts val="0"/>
              </a:spcAft>
              <a:buSzPts val="1700"/>
              <a:buChar char="○"/>
            </a:pPr>
            <a:r>
              <a:rPr lang="en" sz="1700" dirty="0"/>
              <a:t>Purpose limitation</a:t>
            </a:r>
            <a:endParaRPr sz="1700" dirty="0"/>
          </a:p>
          <a:p>
            <a:pPr marL="914400" lvl="1" indent="-336550" algn="l" rtl="0">
              <a:lnSpc>
                <a:spcPct val="90000"/>
              </a:lnSpc>
              <a:spcBef>
                <a:spcPts val="0"/>
              </a:spcBef>
              <a:spcAft>
                <a:spcPts val="0"/>
              </a:spcAft>
              <a:buSzPts val="1700"/>
              <a:buChar char="○"/>
            </a:pPr>
            <a:r>
              <a:rPr lang="en" sz="1700" dirty="0"/>
              <a:t>Data minimization</a:t>
            </a:r>
            <a:endParaRPr sz="1700" dirty="0"/>
          </a:p>
          <a:p>
            <a:pPr marL="914400" lvl="1" indent="-336550" algn="l" rtl="0">
              <a:lnSpc>
                <a:spcPct val="90000"/>
              </a:lnSpc>
              <a:spcBef>
                <a:spcPts val="0"/>
              </a:spcBef>
              <a:spcAft>
                <a:spcPts val="0"/>
              </a:spcAft>
              <a:buSzPts val="1700"/>
              <a:buChar char="○"/>
            </a:pPr>
            <a:r>
              <a:rPr lang="en" sz="1700" dirty="0"/>
              <a:t>Deviating purposes</a:t>
            </a:r>
            <a:endParaRPr sz="1700" dirty="0"/>
          </a:p>
          <a:p>
            <a:pPr marL="914400" lvl="1" indent="-336550" algn="l" rtl="0">
              <a:lnSpc>
                <a:spcPct val="90000"/>
              </a:lnSpc>
              <a:spcBef>
                <a:spcPts val="0"/>
              </a:spcBef>
              <a:spcAft>
                <a:spcPts val="0"/>
              </a:spcAft>
              <a:buSzPts val="1700"/>
              <a:buChar char="○"/>
            </a:pPr>
            <a:r>
              <a:rPr lang="en" sz="1700" dirty="0"/>
              <a:t>Data retention</a:t>
            </a:r>
            <a:br>
              <a:rPr lang="en" sz="1700" dirty="0"/>
            </a:br>
            <a:endParaRPr sz="1700" dirty="0"/>
          </a:p>
          <a:p>
            <a:pPr marL="457200" lvl="0" indent="-361950" algn="l" rtl="0">
              <a:lnSpc>
                <a:spcPct val="90000"/>
              </a:lnSpc>
              <a:spcBef>
                <a:spcPts val="0"/>
              </a:spcBef>
              <a:spcAft>
                <a:spcPts val="0"/>
              </a:spcAft>
              <a:buSzPts val="2100"/>
              <a:buChar char="●"/>
            </a:pPr>
            <a:r>
              <a:rPr lang="en" sz="1900" dirty="0"/>
              <a:t>Similarly</a:t>
            </a:r>
            <a:endParaRPr sz="1900" dirty="0"/>
          </a:p>
          <a:p>
            <a:pPr marL="914400" lvl="1" indent="-336550" algn="l" rtl="0">
              <a:lnSpc>
                <a:spcPct val="90000"/>
              </a:lnSpc>
              <a:spcBef>
                <a:spcPts val="0"/>
              </a:spcBef>
              <a:spcAft>
                <a:spcPts val="0"/>
              </a:spcAft>
              <a:buSzPts val="1700"/>
              <a:buChar char="○"/>
            </a:pPr>
            <a:r>
              <a:rPr lang="en" sz="1700" dirty="0"/>
              <a:t>ALA Code of Ethics, Article III.</a:t>
            </a:r>
            <a:endParaRPr sz="1700" dirty="0"/>
          </a:p>
          <a:p>
            <a:pPr marL="0" lvl="0" indent="0" algn="l" rtl="0">
              <a:lnSpc>
                <a:spcPct val="90000"/>
              </a:lnSpc>
              <a:spcBef>
                <a:spcPts val="800"/>
              </a:spcBef>
              <a:spcAft>
                <a:spcPts val="0"/>
              </a:spcAft>
              <a:buSzPts val="2100"/>
              <a:buNone/>
            </a:pPr>
            <a:endParaRPr dirty="0"/>
          </a:p>
          <a:p>
            <a:pPr marL="0" lvl="0" indent="457200" algn="l" rtl="0">
              <a:lnSpc>
                <a:spcPct val="115000"/>
              </a:lnSpc>
              <a:spcBef>
                <a:spcPts val="0"/>
              </a:spcBef>
              <a:spcAft>
                <a:spcPts val="0"/>
              </a:spcAft>
              <a:buClr>
                <a:schemeClr val="dk1"/>
              </a:buClr>
              <a:buSzPts val="1100"/>
              <a:buFont typeface="Arial"/>
              <a:buNone/>
            </a:pPr>
            <a:endParaRPr sz="1800" dirty="0">
              <a:solidFill>
                <a:schemeClr val="dk1"/>
              </a:solidFill>
              <a:latin typeface="Arial"/>
              <a:ea typeface="Arial"/>
              <a:cs typeface="Arial"/>
              <a:sym typeface="Arial"/>
            </a:endParaRPr>
          </a:p>
          <a:p>
            <a:pPr marL="0" lvl="0" indent="0" algn="l" rtl="0">
              <a:lnSpc>
                <a:spcPct val="90000"/>
              </a:lnSpc>
              <a:spcBef>
                <a:spcPts val="800"/>
              </a:spcBef>
              <a:spcAft>
                <a:spcPts val="0"/>
              </a:spcAft>
              <a:buSzPts val="2100"/>
              <a:buNone/>
            </a:pPr>
            <a:r>
              <a:rPr lang="en" dirty="0"/>
              <a:t> </a:t>
            </a:r>
            <a:endParaRPr dirty="0"/>
          </a:p>
        </p:txBody>
      </p:sp>
      <p:sp>
        <p:nvSpPr>
          <p:cNvPr id="579" name="Google Shape;579;p66"/>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What about Security &amp; Privacy?</a:t>
            </a:r>
            <a:endParaRPr/>
          </a:p>
        </p:txBody>
      </p:sp>
      <p:sp>
        <p:nvSpPr>
          <p:cNvPr id="4" name="TextBox 3">
            <a:extLst>
              <a:ext uri="{FF2B5EF4-FFF2-40B4-BE49-F238E27FC236}">
                <a16:creationId xmlns:a16="http://schemas.microsoft.com/office/drawing/2014/main" id="{03459BCE-DBC2-4C93-B55E-123BFCA1E454}"/>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67"/>
          <p:cNvSpPr txBox="1">
            <a:spLocks noGrp="1"/>
          </p:cNvSpPr>
          <p:nvPr>
            <p:ph type="body" idx="1"/>
          </p:nvPr>
        </p:nvSpPr>
        <p:spPr>
          <a:xfrm>
            <a:off x="457200" y="1151275"/>
            <a:ext cx="8229600" cy="2952300"/>
          </a:xfrm>
          <a:prstGeom prst="rect">
            <a:avLst/>
          </a:prstGeom>
          <a:noFill/>
          <a:ln>
            <a:noFill/>
          </a:ln>
        </p:spPr>
        <p:txBody>
          <a:bodyPr spcFirstLastPara="1" wrap="square" lIns="68575" tIns="34275" rIns="68575" bIns="34275" anchor="t" anchorCtr="0">
            <a:noAutofit/>
          </a:bodyPr>
          <a:lstStyle/>
          <a:p>
            <a:pPr marL="457200" lvl="0" indent="-349250" algn="l" rtl="0">
              <a:lnSpc>
                <a:spcPct val="115000"/>
              </a:lnSpc>
              <a:spcBef>
                <a:spcPts val="0"/>
              </a:spcBef>
              <a:spcAft>
                <a:spcPts val="0"/>
              </a:spcAft>
              <a:buSzPts val="1900"/>
              <a:buChar char="●"/>
            </a:pPr>
            <a:r>
              <a:rPr lang="en" sz="1900">
                <a:solidFill>
                  <a:srgbClr val="3F3F3F"/>
                </a:solidFill>
              </a:rPr>
              <a:t>RA21 Security &amp; Privacy Working Group </a:t>
            </a:r>
            <a:endParaRPr sz="1900">
              <a:solidFill>
                <a:srgbClr val="3F3F3F"/>
              </a:solidFill>
              <a:highlight>
                <a:srgbClr val="FFFF00"/>
              </a:highlight>
            </a:endParaRPr>
          </a:p>
          <a:p>
            <a:pPr marL="914400" lvl="1" indent="-330200" algn="l" rtl="0">
              <a:lnSpc>
                <a:spcPct val="115000"/>
              </a:lnSpc>
              <a:spcBef>
                <a:spcPts val="0"/>
              </a:spcBef>
              <a:spcAft>
                <a:spcPts val="0"/>
              </a:spcAft>
              <a:buSzPts val="1600"/>
              <a:buChar char="○"/>
            </a:pPr>
            <a:r>
              <a:rPr lang="en" sz="1600">
                <a:solidFill>
                  <a:srgbClr val="3F3F3F"/>
                </a:solidFill>
              </a:rPr>
              <a:t>Comprised of librarians, technologists, publishers, NISO, OpenAthens, etc.</a:t>
            </a:r>
            <a:endParaRPr sz="1600">
              <a:solidFill>
                <a:srgbClr val="3F3F3F"/>
              </a:solidFill>
            </a:endParaRPr>
          </a:p>
          <a:p>
            <a:pPr marL="914400" lvl="1" indent="-330200" algn="l" rtl="0">
              <a:lnSpc>
                <a:spcPct val="115000"/>
              </a:lnSpc>
              <a:spcBef>
                <a:spcPts val="0"/>
              </a:spcBef>
              <a:spcAft>
                <a:spcPts val="0"/>
              </a:spcAft>
              <a:buSzPts val="1600"/>
              <a:buChar char="○"/>
            </a:pPr>
            <a:r>
              <a:rPr lang="en" sz="1600">
                <a:solidFill>
                  <a:srgbClr val="3F3F3F"/>
                </a:solidFill>
              </a:rPr>
              <a:t>Assess technical security and data privacy risks</a:t>
            </a:r>
            <a:endParaRPr sz="1600">
              <a:solidFill>
                <a:srgbClr val="3F3F3F"/>
              </a:solidFill>
            </a:endParaRPr>
          </a:p>
          <a:p>
            <a:pPr marL="914400" lvl="1" indent="-330200" algn="l" rtl="0">
              <a:lnSpc>
                <a:spcPct val="115000"/>
              </a:lnSpc>
              <a:spcBef>
                <a:spcPts val="0"/>
              </a:spcBef>
              <a:spcAft>
                <a:spcPts val="0"/>
              </a:spcAft>
              <a:buSzPts val="1600"/>
              <a:buChar char="○"/>
            </a:pPr>
            <a:r>
              <a:rPr lang="en" sz="1600">
                <a:solidFill>
                  <a:srgbClr val="3F3F3F"/>
                </a:solidFill>
              </a:rPr>
              <a:t>Provide recommendations / publish report</a:t>
            </a:r>
            <a:br>
              <a:rPr lang="en" sz="1600">
                <a:solidFill>
                  <a:srgbClr val="3F3F3F"/>
                </a:solidFill>
              </a:rPr>
            </a:br>
            <a:endParaRPr sz="1600">
              <a:solidFill>
                <a:srgbClr val="3F3F3F"/>
              </a:solidFill>
            </a:endParaRPr>
          </a:p>
          <a:p>
            <a:pPr marL="457200" lvl="0" indent="-349250" algn="l" rtl="0">
              <a:lnSpc>
                <a:spcPct val="115000"/>
              </a:lnSpc>
              <a:spcBef>
                <a:spcPts val="0"/>
              </a:spcBef>
              <a:spcAft>
                <a:spcPts val="0"/>
              </a:spcAft>
              <a:buSzPts val="1900"/>
              <a:buChar char="●"/>
            </a:pPr>
            <a:r>
              <a:rPr lang="en" sz="1900">
                <a:solidFill>
                  <a:srgbClr val="3F3F3F"/>
                </a:solidFill>
              </a:rPr>
              <a:t>Conclusions (report completed July 2018)</a:t>
            </a:r>
            <a:endParaRPr sz="1900">
              <a:solidFill>
                <a:srgbClr val="3F3F3F"/>
              </a:solidFill>
            </a:endParaRPr>
          </a:p>
          <a:p>
            <a:pPr marL="914400" lvl="1" indent="-330200" algn="l" rtl="0">
              <a:lnSpc>
                <a:spcPct val="115000"/>
              </a:lnSpc>
              <a:spcBef>
                <a:spcPts val="0"/>
              </a:spcBef>
              <a:spcAft>
                <a:spcPts val="0"/>
              </a:spcAft>
              <a:buSzPts val="1600"/>
              <a:buChar char="○"/>
            </a:pPr>
            <a:r>
              <a:rPr lang="en" sz="1600">
                <a:solidFill>
                  <a:srgbClr val="3F3F3F"/>
                </a:solidFill>
              </a:rPr>
              <a:t>No significant technical risks</a:t>
            </a:r>
            <a:endParaRPr sz="1600">
              <a:solidFill>
                <a:srgbClr val="3F3F3F"/>
              </a:solidFill>
            </a:endParaRPr>
          </a:p>
          <a:p>
            <a:pPr marL="914400" lvl="1" indent="-330200" algn="l" rtl="0">
              <a:lnSpc>
                <a:spcPct val="115000"/>
              </a:lnSpc>
              <a:spcBef>
                <a:spcPts val="0"/>
              </a:spcBef>
              <a:spcAft>
                <a:spcPts val="0"/>
              </a:spcAft>
              <a:buSzPts val="1600"/>
              <a:buChar char="○"/>
            </a:pPr>
            <a:r>
              <a:rPr lang="en" sz="1600">
                <a:solidFill>
                  <a:srgbClr val="3F3F3F"/>
                </a:solidFill>
              </a:rPr>
              <a:t>No data privacy risks</a:t>
            </a:r>
            <a:endParaRPr sz="1600">
              <a:solidFill>
                <a:srgbClr val="3F3F3F"/>
              </a:solidFill>
            </a:endParaRPr>
          </a:p>
          <a:p>
            <a:pPr marL="914400" lvl="1" indent="-330200" algn="l" rtl="0">
              <a:lnSpc>
                <a:spcPct val="115000"/>
              </a:lnSpc>
              <a:spcBef>
                <a:spcPts val="0"/>
              </a:spcBef>
              <a:spcAft>
                <a:spcPts val="0"/>
              </a:spcAft>
              <a:buSzPts val="1600"/>
              <a:buChar char="○"/>
            </a:pPr>
            <a:r>
              <a:rPr lang="en" sz="1600">
                <a:solidFill>
                  <a:srgbClr val="3F3F3F"/>
                </a:solidFill>
              </a:rPr>
              <a:t>Final report at ra21.org </a:t>
            </a:r>
            <a:endParaRPr sz="1600">
              <a:solidFill>
                <a:srgbClr val="3F3F3F"/>
              </a:solidFill>
            </a:endParaRPr>
          </a:p>
          <a:p>
            <a:pPr marL="0" lvl="0" indent="457200" algn="l" rtl="0">
              <a:lnSpc>
                <a:spcPct val="115000"/>
              </a:lnSpc>
              <a:spcBef>
                <a:spcPts val="0"/>
              </a:spcBef>
              <a:spcAft>
                <a:spcPts val="0"/>
              </a:spcAft>
              <a:buSzPts val="2100"/>
              <a:buNone/>
            </a:pPr>
            <a:endParaRPr sz="2100">
              <a:solidFill>
                <a:schemeClr val="dk1"/>
              </a:solidFill>
              <a:latin typeface="Arial"/>
              <a:ea typeface="Arial"/>
              <a:cs typeface="Arial"/>
              <a:sym typeface="Arial"/>
            </a:endParaRPr>
          </a:p>
          <a:p>
            <a:pPr marL="0" lvl="0" indent="0" algn="l" rtl="0">
              <a:lnSpc>
                <a:spcPct val="90000"/>
              </a:lnSpc>
              <a:spcBef>
                <a:spcPts val="800"/>
              </a:spcBef>
              <a:spcAft>
                <a:spcPts val="0"/>
              </a:spcAft>
              <a:buSzPts val="2100"/>
              <a:buNone/>
            </a:pPr>
            <a:endParaRPr/>
          </a:p>
          <a:p>
            <a:pPr marL="0" lvl="0" indent="457200" algn="l" rtl="0">
              <a:lnSpc>
                <a:spcPct val="115000"/>
              </a:lnSpc>
              <a:spcBef>
                <a:spcPts val="0"/>
              </a:spcBef>
              <a:spcAft>
                <a:spcPts val="0"/>
              </a:spcAft>
              <a:buClr>
                <a:schemeClr val="dk1"/>
              </a:buClr>
              <a:buSzPts val="1100"/>
              <a:buFont typeface="Arial"/>
              <a:buNone/>
            </a:pPr>
            <a:endParaRPr sz="1800">
              <a:solidFill>
                <a:schemeClr val="dk1"/>
              </a:solidFill>
              <a:latin typeface="Arial"/>
              <a:ea typeface="Arial"/>
              <a:cs typeface="Arial"/>
              <a:sym typeface="Arial"/>
            </a:endParaRPr>
          </a:p>
          <a:p>
            <a:pPr marL="0" lvl="0" indent="0" algn="l" rtl="0">
              <a:lnSpc>
                <a:spcPct val="90000"/>
              </a:lnSpc>
              <a:spcBef>
                <a:spcPts val="800"/>
              </a:spcBef>
              <a:spcAft>
                <a:spcPts val="0"/>
              </a:spcAft>
              <a:buSzPts val="2100"/>
              <a:buNone/>
            </a:pPr>
            <a:r>
              <a:rPr lang="en"/>
              <a:t> </a:t>
            </a:r>
            <a:endParaRPr/>
          </a:p>
        </p:txBody>
      </p:sp>
      <p:sp>
        <p:nvSpPr>
          <p:cNvPr id="585" name="Google Shape;585;p67"/>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What about Security &amp; Privacy?</a:t>
            </a:r>
            <a:endParaRPr/>
          </a:p>
        </p:txBody>
      </p:sp>
      <p:sp>
        <p:nvSpPr>
          <p:cNvPr id="4" name="TextBox 3">
            <a:extLst>
              <a:ext uri="{FF2B5EF4-FFF2-40B4-BE49-F238E27FC236}">
                <a16:creationId xmlns:a16="http://schemas.microsoft.com/office/drawing/2014/main" id="{33398AC2-55B8-4A28-8ED1-483F2E4707C0}"/>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68"/>
          <p:cNvSpPr txBox="1">
            <a:spLocks noGrp="1"/>
          </p:cNvSpPr>
          <p:nvPr>
            <p:ph type="body" idx="1"/>
          </p:nvPr>
        </p:nvSpPr>
        <p:spPr>
          <a:xfrm>
            <a:off x="855784" y="1152475"/>
            <a:ext cx="7976515" cy="2821648"/>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dirty="0"/>
              <a:t>We’re testing 3 integration options during the Beta phase:</a:t>
            </a:r>
            <a:endParaRPr dirty="0"/>
          </a:p>
          <a:p>
            <a:pPr marL="457200" lvl="0" indent="-361950" algn="l" rtl="0">
              <a:spcBef>
                <a:spcPts val="800"/>
              </a:spcBef>
              <a:spcAft>
                <a:spcPts val="0"/>
              </a:spcAft>
              <a:buSzPts val="2100"/>
              <a:buChar char="•"/>
            </a:pPr>
            <a:r>
              <a:rPr lang="en" dirty="0"/>
              <a:t>Limited</a:t>
            </a:r>
            <a:endParaRPr dirty="0"/>
          </a:p>
          <a:p>
            <a:pPr marL="457200" lvl="0" indent="-361950" algn="l" rtl="0">
              <a:spcBef>
                <a:spcPts val="0"/>
              </a:spcBef>
              <a:spcAft>
                <a:spcPts val="0"/>
              </a:spcAft>
              <a:buSzPts val="2100"/>
              <a:buChar char="•"/>
            </a:pPr>
            <a:r>
              <a:rPr lang="en" dirty="0"/>
              <a:t>Standard</a:t>
            </a:r>
            <a:endParaRPr dirty="0"/>
          </a:p>
          <a:p>
            <a:pPr marL="457200" lvl="0" indent="-361950" algn="l" rtl="0">
              <a:spcBef>
                <a:spcPts val="0"/>
              </a:spcBef>
              <a:spcAft>
                <a:spcPts val="0"/>
              </a:spcAft>
              <a:buSzPts val="2100"/>
              <a:buChar char="•"/>
            </a:pPr>
            <a:r>
              <a:rPr lang="en" dirty="0"/>
              <a:t>Advanced</a:t>
            </a:r>
            <a:endParaRPr dirty="0"/>
          </a:p>
          <a:p>
            <a:pPr marL="0" lvl="0" indent="0" algn="l" rtl="0">
              <a:spcBef>
                <a:spcPts val="800"/>
              </a:spcBef>
              <a:spcAft>
                <a:spcPts val="0"/>
              </a:spcAft>
              <a:buNone/>
            </a:pPr>
            <a:endParaRPr dirty="0"/>
          </a:p>
          <a:p>
            <a:pPr marL="0" lvl="0" indent="0" algn="l" rtl="0">
              <a:spcBef>
                <a:spcPts val="800"/>
              </a:spcBef>
              <a:spcAft>
                <a:spcPts val="0"/>
              </a:spcAft>
              <a:buNone/>
            </a:pPr>
            <a:r>
              <a:rPr lang="en" dirty="0"/>
              <a:t>The final integration options available will likely be simpler ...</a:t>
            </a:r>
            <a:endParaRPr dirty="0"/>
          </a:p>
        </p:txBody>
      </p:sp>
      <p:sp>
        <p:nvSpPr>
          <p:cNvPr id="591" name="Google Shape;591;p68"/>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Service Provider Integration Options</a:t>
            </a:r>
            <a:endParaRPr/>
          </a:p>
        </p:txBody>
      </p:sp>
      <p:sp>
        <p:nvSpPr>
          <p:cNvPr id="4" name="TextBox 3">
            <a:extLst>
              <a:ext uri="{FF2B5EF4-FFF2-40B4-BE49-F238E27FC236}">
                <a16:creationId xmlns:a16="http://schemas.microsoft.com/office/drawing/2014/main" id="{6BF79EB0-DA30-4619-974B-8A39453CCBCE}"/>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aphicFrame>
        <p:nvGraphicFramePr>
          <p:cNvPr id="597" name="Google Shape;597;p69"/>
          <p:cNvGraphicFramePr/>
          <p:nvPr>
            <p:extLst>
              <p:ext uri="{D42A27DB-BD31-4B8C-83A1-F6EECF244321}">
                <p14:modId xmlns:p14="http://schemas.microsoft.com/office/powerpoint/2010/main" val="1468440173"/>
              </p:ext>
            </p:extLst>
          </p:nvPr>
        </p:nvGraphicFramePr>
        <p:xfrm>
          <a:off x="3953877" y="1297605"/>
          <a:ext cx="4973950" cy="1462980"/>
        </p:xfrm>
        <a:graphic>
          <a:graphicData uri="http://schemas.openxmlformats.org/drawingml/2006/table">
            <a:tbl>
              <a:tblPr>
                <a:noFill/>
                <a:tableStyleId>{B9202124-E259-4FCA-8857-794DFFE9431D}</a:tableStyleId>
              </a:tblPr>
              <a:tblGrid>
                <a:gridCol w="1089450">
                  <a:extLst>
                    <a:ext uri="{9D8B030D-6E8A-4147-A177-3AD203B41FA5}">
                      <a16:colId xmlns:a16="http://schemas.microsoft.com/office/drawing/2014/main" val="20000"/>
                    </a:ext>
                  </a:extLst>
                </a:gridCol>
                <a:gridCol w="3884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1800" b="1">
                          <a:solidFill>
                            <a:srgbClr val="00FF00"/>
                          </a:solidFill>
                        </a:rPr>
                        <a:t>Pros</a:t>
                      </a:r>
                      <a:endParaRPr sz="1800" b="1">
                        <a:solidFill>
                          <a:srgbClr val="00FF0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2900" algn="l" rtl="0">
                        <a:lnSpc>
                          <a:spcPct val="100000"/>
                        </a:lnSpc>
                        <a:spcBef>
                          <a:spcPts val="0"/>
                        </a:spcBef>
                        <a:spcAft>
                          <a:spcPts val="0"/>
                        </a:spcAft>
                        <a:buClr>
                          <a:srgbClr val="00FF00"/>
                        </a:buClr>
                        <a:buSzPts val="1800"/>
                        <a:buChar char="●"/>
                      </a:pPr>
                      <a:r>
                        <a:rPr lang="en" sz="1800" b="1" dirty="0">
                          <a:solidFill>
                            <a:srgbClr val="00FF00"/>
                          </a:solidFill>
                        </a:rPr>
                        <a:t>Easiest to implement</a:t>
                      </a:r>
                      <a:endParaRPr sz="1800" b="1" dirty="0">
                        <a:solidFill>
                          <a:srgbClr val="00FF0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800">
                          <a:solidFill>
                            <a:srgbClr val="FF0000"/>
                          </a:solidFill>
                        </a:rPr>
                        <a:t>Cons</a:t>
                      </a:r>
                      <a:endParaRPr sz="1800">
                        <a:solidFill>
                          <a:srgbClr val="FF000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42900" algn="l" rtl="0">
                        <a:spcBef>
                          <a:spcPts val="0"/>
                        </a:spcBef>
                        <a:spcAft>
                          <a:spcPts val="0"/>
                        </a:spcAft>
                        <a:buClr>
                          <a:srgbClr val="FF0000"/>
                        </a:buClr>
                        <a:buSzPts val="1800"/>
                        <a:buChar char="●"/>
                      </a:pPr>
                      <a:r>
                        <a:rPr lang="en" sz="1800" dirty="0">
                          <a:solidFill>
                            <a:srgbClr val="FF0000"/>
                          </a:solidFill>
                        </a:rPr>
                        <a:t>Least seamless</a:t>
                      </a:r>
                      <a:endParaRPr sz="1800" dirty="0">
                        <a:solidFill>
                          <a:srgbClr val="FF0000"/>
                        </a:solidFill>
                      </a:endParaRPr>
                    </a:p>
                    <a:p>
                      <a:pPr marL="457200" lvl="0" indent="-342900" algn="l" rtl="0">
                        <a:spcBef>
                          <a:spcPts val="0"/>
                        </a:spcBef>
                        <a:spcAft>
                          <a:spcPts val="0"/>
                        </a:spcAft>
                        <a:buClr>
                          <a:srgbClr val="FF0000"/>
                        </a:buClr>
                        <a:buSzPts val="1800"/>
                        <a:buChar char="●"/>
                      </a:pPr>
                      <a:r>
                        <a:rPr lang="en" sz="1800" dirty="0">
                          <a:solidFill>
                            <a:srgbClr val="FF0000"/>
                          </a:solidFill>
                        </a:rPr>
                        <a:t>No branding or control over discovery experience</a:t>
                      </a:r>
                      <a:endParaRPr sz="1800" dirty="0">
                        <a:solidFill>
                          <a:srgbClr val="FF000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598" name="Google Shape;598;p69"/>
          <p:cNvPicPr preferRelativeResize="0"/>
          <p:nvPr/>
        </p:nvPicPr>
        <p:blipFill>
          <a:blip r:embed="rId3">
            <a:alphaModFix/>
          </a:blip>
          <a:stretch>
            <a:fillRect/>
          </a:stretch>
        </p:blipFill>
        <p:spPr>
          <a:xfrm>
            <a:off x="673373" y="1152472"/>
            <a:ext cx="3048125" cy="3216225"/>
          </a:xfrm>
          <a:prstGeom prst="rect">
            <a:avLst/>
          </a:prstGeom>
          <a:noFill/>
          <a:ln>
            <a:noFill/>
          </a:ln>
        </p:spPr>
      </p:pic>
      <p:sp>
        <p:nvSpPr>
          <p:cNvPr id="599" name="Google Shape;599;p69"/>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Service Providers - Limited Integration</a:t>
            </a:r>
            <a:endParaRPr/>
          </a:p>
        </p:txBody>
      </p:sp>
      <p:sp>
        <p:nvSpPr>
          <p:cNvPr id="8" name="TextBox 7">
            <a:extLst>
              <a:ext uri="{FF2B5EF4-FFF2-40B4-BE49-F238E27FC236}">
                <a16:creationId xmlns:a16="http://schemas.microsoft.com/office/drawing/2014/main" id="{5F837DF2-1E10-4308-89E9-BD9B89B69096}"/>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pic>
        <p:nvPicPr>
          <p:cNvPr id="605" name="Google Shape;605;p70"/>
          <p:cNvPicPr preferRelativeResize="0"/>
          <p:nvPr/>
        </p:nvPicPr>
        <p:blipFill>
          <a:blip r:embed="rId3">
            <a:alphaModFix/>
          </a:blip>
          <a:stretch>
            <a:fillRect/>
          </a:stretch>
        </p:blipFill>
        <p:spPr>
          <a:xfrm>
            <a:off x="844061" y="1170124"/>
            <a:ext cx="3079950" cy="3301035"/>
          </a:xfrm>
          <a:prstGeom prst="rect">
            <a:avLst/>
          </a:prstGeom>
          <a:noFill/>
          <a:ln>
            <a:noFill/>
          </a:ln>
        </p:spPr>
      </p:pic>
      <p:sp>
        <p:nvSpPr>
          <p:cNvPr id="606" name="Google Shape;606;p70"/>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Service Providers - Standard Integration</a:t>
            </a:r>
            <a:endParaRPr/>
          </a:p>
        </p:txBody>
      </p:sp>
      <p:graphicFrame>
        <p:nvGraphicFramePr>
          <p:cNvPr id="607" name="Google Shape;607;p70"/>
          <p:cNvGraphicFramePr/>
          <p:nvPr>
            <p:extLst>
              <p:ext uri="{D42A27DB-BD31-4B8C-83A1-F6EECF244321}">
                <p14:modId xmlns:p14="http://schemas.microsoft.com/office/powerpoint/2010/main" val="6385736"/>
              </p:ext>
            </p:extLst>
          </p:nvPr>
        </p:nvGraphicFramePr>
        <p:xfrm>
          <a:off x="4017650" y="1357662"/>
          <a:ext cx="4973950" cy="1462980"/>
        </p:xfrm>
        <a:graphic>
          <a:graphicData uri="http://schemas.openxmlformats.org/drawingml/2006/table">
            <a:tbl>
              <a:tblPr>
                <a:noFill/>
                <a:tableStyleId>{B9202124-E259-4FCA-8857-794DFFE9431D}</a:tableStyleId>
              </a:tblPr>
              <a:tblGrid>
                <a:gridCol w="1089450">
                  <a:extLst>
                    <a:ext uri="{9D8B030D-6E8A-4147-A177-3AD203B41FA5}">
                      <a16:colId xmlns:a16="http://schemas.microsoft.com/office/drawing/2014/main" val="20000"/>
                    </a:ext>
                  </a:extLst>
                </a:gridCol>
                <a:gridCol w="3884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1800" b="1">
                          <a:solidFill>
                            <a:srgbClr val="00FF00"/>
                          </a:solidFill>
                        </a:rPr>
                        <a:t>Pros</a:t>
                      </a:r>
                      <a:endParaRPr sz="1800" b="1">
                        <a:solidFill>
                          <a:srgbClr val="00FF0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2900" algn="l" rtl="0">
                        <a:lnSpc>
                          <a:spcPct val="100000"/>
                        </a:lnSpc>
                        <a:spcBef>
                          <a:spcPts val="0"/>
                        </a:spcBef>
                        <a:spcAft>
                          <a:spcPts val="0"/>
                        </a:spcAft>
                        <a:buClr>
                          <a:srgbClr val="00FF00"/>
                        </a:buClr>
                        <a:buSzPts val="1800"/>
                        <a:buChar char="●"/>
                      </a:pPr>
                      <a:r>
                        <a:rPr lang="en" sz="1800" b="1" dirty="0">
                          <a:solidFill>
                            <a:srgbClr val="00FF00"/>
                          </a:solidFill>
                        </a:rPr>
                        <a:t>Embed process within SP branding &amp; experience</a:t>
                      </a:r>
                      <a:endParaRPr sz="1800" b="1" dirty="0">
                        <a:solidFill>
                          <a:srgbClr val="00FF0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800">
                          <a:solidFill>
                            <a:srgbClr val="FF0000"/>
                          </a:solidFill>
                        </a:rPr>
                        <a:t>Cons</a:t>
                      </a:r>
                      <a:endParaRPr sz="1800">
                        <a:solidFill>
                          <a:srgbClr val="FF000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42900" algn="l" rtl="0">
                        <a:spcBef>
                          <a:spcPts val="0"/>
                        </a:spcBef>
                        <a:spcAft>
                          <a:spcPts val="0"/>
                        </a:spcAft>
                        <a:buClr>
                          <a:srgbClr val="FF0000"/>
                        </a:buClr>
                        <a:buSzPts val="1800"/>
                        <a:buChar char="●"/>
                      </a:pPr>
                      <a:r>
                        <a:rPr lang="en" sz="1800" dirty="0">
                          <a:solidFill>
                            <a:srgbClr val="FF0000"/>
                          </a:solidFill>
                        </a:rPr>
                        <a:t>Requires more control over SP website to implement</a:t>
                      </a:r>
                      <a:endParaRPr sz="1800" dirty="0">
                        <a:solidFill>
                          <a:srgbClr val="FF000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8" name="TextBox 7">
            <a:extLst>
              <a:ext uri="{FF2B5EF4-FFF2-40B4-BE49-F238E27FC236}">
                <a16:creationId xmlns:a16="http://schemas.microsoft.com/office/drawing/2014/main" id="{A97F0136-D984-4EF8-AA04-917F753AB260}"/>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pic>
        <p:nvPicPr>
          <p:cNvPr id="613" name="Google Shape;613;p71"/>
          <p:cNvPicPr preferRelativeResize="0"/>
          <p:nvPr/>
        </p:nvPicPr>
        <p:blipFill>
          <a:blip r:embed="rId3">
            <a:alphaModFix/>
          </a:blip>
          <a:stretch>
            <a:fillRect/>
          </a:stretch>
        </p:blipFill>
        <p:spPr>
          <a:xfrm>
            <a:off x="621323" y="1064102"/>
            <a:ext cx="3079950" cy="3015295"/>
          </a:xfrm>
          <a:prstGeom prst="rect">
            <a:avLst/>
          </a:prstGeom>
          <a:noFill/>
          <a:ln>
            <a:noFill/>
          </a:ln>
        </p:spPr>
      </p:pic>
      <p:sp>
        <p:nvSpPr>
          <p:cNvPr id="614" name="Google Shape;614;p71"/>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Service Providers - Advanced Integration</a:t>
            </a:r>
            <a:endParaRPr/>
          </a:p>
        </p:txBody>
      </p:sp>
      <p:graphicFrame>
        <p:nvGraphicFramePr>
          <p:cNvPr id="615" name="Google Shape;615;p71"/>
          <p:cNvGraphicFramePr/>
          <p:nvPr>
            <p:extLst>
              <p:ext uri="{D42A27DB-BD31-4B8C-83A1-F6EECF244321}">
                <p14:modId xmlns:p14="http://schemas.microsoft.com/office/powerpoint/2010/main" val="1876075402"/>
              </p:ext>
            </p:extLst>
          </p:nvPr>
        </p:nvGraphicFramePr>
        <p:xfrm>
          <a:off x="3881815" y="1407965"/>
          <a:ext cx="4973950" cy="1462980"/>
        </p:xfrm>
        <a:graphic>
          <a:graphicData uri="http://schemas.openxmlformats.org/drawingml/2006/table">
            <a:tbl>
              <a:tblPr>
                <a:noFill/>
                <a:tableStyleId>{B9202124-E259-4FCA-8857-794DFFE9431D}</a:tableStyleId>
              </a:tblPr>
              <a:tblGrid>
                <a:gridCol w="1089450">
                  <a:extLst>
                    <a:ext uri="{9D8B030D-6E8A-4147-A177-3AD203B41FA5}">
                      <a16:colId xmlns:a16="http://schemas.microsoft.com/office/drawing/2014/main" val="20000"/>
                    </a:ext>
                  </a:extLst>
                </a:gridCol>
                <a:gridCol w="3884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1800" b="1">
                          <a:solidFill>
                            <a:srgbClr val="00FF00"/>
                          </a:solidFill>
                        </a:rPr>
                        <a:t>Pros</a:t>
                      </a:r>
                      <a:endParaRPr sz="1800" b="1">
                        <a:solidFill>
                          <a:srgbClr val="00FF0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42900" algn="l" rtl="0">
                        <a:lnSpc>
                          <a:spcPct val="100000"/>
                        </a:lnSpc>
                        <a:spcBef>
                          <a:spcPts val="0"/>
                        </a:spcBef>
                        <a:spcAft>
                          <a:spcPts val="0"/>
                        </a:spcAft>
                        <a:buClr>
                          <a:srgbClr val="00FF00"/>
                        </a:buClr>
                        <a:buSzPts val="1800"/>
                        <a:buChar char="●"/>
                      </a:pPr>
                      <a:r>
                        <a:rPr lang="en" sz="1800" b="1" dirty="0">
                          <a:solidFill>
                            <a:srgbClr val="00FF00"/>
                          </a:solidFill>
                        </a:rPr>
                        <a:t>More control over login &amp; IdP discovery UX</a:t>
                      </a:r>
                      <a:endParaRPr sz="1800" b="1" dirty="0">
                        <a:solidFill>
                          <a:srgbClr val="00FF0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800">
                          <a:solidFill>
                            <a:srgbClr val="FF0000"/>
                          </a:solidFill>
                        </a:rPr>
                        <a:t>Cons</a:t>
                      </a:r>
                      <a:endParaRPr sz="1800">
                        <a:solidFill>
                          <a:srgbClr val="FF000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42900" algn="l" rtl="0">
                        <a:spcBef>
                          <a:spcPts val="0"/>
                        </a:spcBef>
                        <a:spcAft>
                          <a:spcPts val="0"/>
                        </a:spcAft>
                        <a:buClr>
                          <a:srgbClr val="FF0000"/>
                        </a:buClr>
                        <a:buSzPts val="1800"/>
                        <a:buChar char="●"/>
                      </a:pPr>
                      <a:r>
                        <a:rPr lang="en" sz="1800" dirty="0">
                          <a:solidFill>
                            <a:srgbClr val="FF0000"/>
                          </a:solidFill>
                        </a:rPr>
                        <a:t>Significantly more complex to implement</a:t>
                      </a:r>
                      <a:endParaRPr sz="1800" dirty="0">
                        <a:solidFill>
                          <a:srgbClr val="FF000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8" name="TextBox 7">
            <a:extLst>
              <a:ext uri="{FF2B5EF4-FFF2-40B4-BE49-F238E27FC236}">
                <a16:creationId xmlns:a16="http://schemas.microsoft.com/office/drawing/2014/main" id="{29B5EF2E-0CB8-4A70-AF59-36E88BF90720}"/>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72"/>
          <p:cNvSpPr txBox="1">
            <a:spLocks noGrp="1"/>
          </p:cNvSpPr>
          <p:nvPr>
            <p:ph type="body" idx="1"/>
          </p:nvPr>
        </p:nvSpPr>
        <p:spPr>
          <a:xfrm>
            <a:off x="0" y="3823906"/>
            <a:ext cx="9144000" cy="7266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800"/>
              </a:spcBef>
              <a:spcAft>
                <a:spcPts val="0"/>
              </a:spcAft>
              <a:buSzPts val="4500"/>
              <a:buNone/>
            </a:pPr>
            <a:r>
              <a:rPr lang="en" i="0"/>
              <a:t>3. What’s the current status?</a:t>
            </a:r>
            <a:endParaRPr i="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73"/>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p>
            <a:pPr marL="457200" lvl="0" indent="-361950" algn="l" rtl="0">
              <a:spcBef>
                <a:spcPts val="1000"/>
              </a:spcBef>
              <a:spcAft>
                <a:spcPts val="400"/>
              </a:spcAft>
              <a:buSzPts val="2100"/>
              <a:buChar char="•"/>
            </a:pPr>
            <a:r>
              <a:rPr lang="en-GB" dirty="0"/>
              <a:t>T</a:t>
            </a:r>
            <a:r>
              <a:rPr lang="en" dirty="0"/>
              <a:t>esting our ideas in practice</a:t>
            </a:r>
            <a:endParaRPr dirty="0"/>
          </a:p>
          <a:p>
            <a:pPr marL="457200" lvl="0" indent="-361950" algn="l" rtl="0">
              <a:spcBef>
                <a:spcPts val="1000"/>
              </a:spcBef>
              <a:spcAft>
                <a:spcPts val="400"/>
              </a:spcAft>
              <a:buSzPts val="2100"/>
              <a:buChar char="•"/>
            </a:pPr>
            <a:r>
              <a:rPr lang="en-GB" dirty="0"/>
              <a:t>S</a:t>
            </a:r>
            <a:r>
              <a:rPr lang="en" dirty="0"/>
              <a:t>oliciting feedback to help improve our solutions</a:t>
            </a:r>
            <a:endParaRPr dirty="0"/>
          </a:p>
          <a:p>
            <a:pPr marL="457200" lvl="0" indent="-361950" algn="l" rtl="0">
              <a:spcBef>
                <a:spcPts val="1000"/>
              </a:spcBef>
              <a:spcAft>
                <a:spcPts val="400"/>
              </a:spcAft>
              <a:buSzPts val="2100"/>
              <a:buChar char="•"/>
            </a:pPr>
            <a:r>
              <a:rPr lang="en-GB" dirty="0"/>
              <a:t>C</a:t>
            </a:r>
            <a:r>
              <a:rPr lang="en" dirty="0"/>
              <a:t>hanging our approach as needed</a:t>
            </a:r>
            <a:endParaRPr dirty="0"/>
          </a:p>
          <a:p>
            <a:pPr marL="0" lvl="0" indent="0" algn="l" rtl="0">
              <a:spcBef>
                <a:spcPts val="800"/>
              </a:spcBef>
              <a:spcAft>
                <a:spcPts val="0"/>
              </a:spcAft>
              <a:buNone/>
            </a:pPr>
            <a:endParaRPr dirty="0"/>
          </a:p>
          <a:p>
            <a:pPr marL="0" lvl="0" indent="0" algn="l" rtl="0">
              <a:spcBef>
                <a:spcPts val="800"/>
              </a:spcBef>
              <a:spcAft>
                <a:spcPts val="0"/>
              </a:spcAft>
              <a:buNone/>
            </a:pPr>
            <a:r>
              <a:rPr lang="en" dirty="0"/>
              <a:t>This is </a:t>
            </a:r>
            <a:r>
              <a:rPr lang="en" u="sng" dirty="0"/>
              <a:t>not </a:t>
            </a:r>
            <a:r>
              <a:rPr lang="en" dirty="0"/>
              <a:t>a fully-developed service yet ...</a:t>
            </a:r>
            <a:endParaRPr dirty="0"/>
          </a:p>
        </p:txBody>
      </p:sp>
      <p:sp>
        <p:nvSpPr>
          <p:cNvPr id="626" name="Google Shape;626;p73"/>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We’re in the beta phase ...</a:t>
            </a:r>
            <a:endParaRPr/>
          </a:p>
        </p:txBody>
      </p:sp>
      <p:sp>
        <p:nvSpPr>
          <p:cNvPr id="4" name="TextBox 3">
            <a:extLst>
              <a:ext uri="{FF2B5EF4-FFF2-40B4-BE49-F238E27FC236}">
                <a16:creationId xmlns:a16="http://schemas.microsoft.com/office/drawing/2014/main" id="{BF7C1035-9748-410E-975B-6AB87867FA3B}"/>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graphicFrame>
        <p:nvGraphicFramePr>
          <p:cNvPr id="631" name="Google Shape;631;p74"/>
          <p:cNvGraphicFramePr/>
          <p:nvPr/>
        </p:nvGraphicFramePr>
        <p:xfrm>
          <a:off x="521475" y="1378325"/>
          <a:ext cx="8096100" cy="2377320"/>
        </p:xfrm>
        <a:graphic>
          <a:graphicData uri="http://schemas.openxmlformats.org/drawingml/2006/table">
            <a:tbl>
              <a:tblPr>
                <a:noFill/>
                <a:tableStyleId>{B9202124-E259-4FCA-8857-794DFFE9431D}</a:tableStyleId>
              </a:tblPr>
              <a:tblGrid>
                <a:gridCol w="1481875">
                  <a:extLst>
                    <a:ext uri="{9D8B030D-6E8A-4147-A177-3AD203B41FA5}">
                      <a16:colId xmlns:a16="http://schemas.microsoft.com/office/drawing/2014/main" val="20000"/>
                    </a:ext>
                  </a:extLst>
                </a:gridCol>
                <a:gridCol w="2412175">
                  <a:extLst>
                    <a:ext uri="{9D8B030D-6E8A-4147-A177-3AD203B41FA5}">
                      <a16:colId xmlns:a16="http://schemas.microsoft.com/office/drawing/2014/main" val="20001"/>
                    </a:ext>
                  </a:extLst>
                </a:gridCol>
                <a:gridCol w="2319350">
                  <a:extLst>
                    <a:ext uri="{9D8B030D-6E8A-4147-A177-3AD203B41FA5}">
                      <a16:colId xmlns:a16="http://schemas.microsoft.com/office/drawing/2014/main" val="20002"/>
                    </a:ext>
                  </a:extLst>
                </a:gridCol>
                <a:gridCol w="188270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endParaRPr sz="1800"/>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a:t>Library Resources</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ctr" rtl="0">
                        <a:spcBef>
                          <a:spcPts val="0"/>
                        </a:spcBef>
                        <a:spcAft>
                          <a:spcPts val="0"/>
                        </a:spcAft>
                        <a:buNone/>
                      </a:pPr>
                      <a:r>
                        <a:rPr lang="en" b="1"/>
                        <a:t>Research Collaboration</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0" lvl="0" indent="0" algn="ctr" rtl="0">
                        <a:spcBef>
                          <a:spcPts val="0"/>
                        </a:spcBef>
                        <a:spcAft>
                          <a:spcPts val="0"/>
                        </a:spcAft>
                        <a:buNone/>
                      </a:pPr>
                      <a:r>
                        <a:rPr lang="en" b="1"/>
                        <a:t>Other</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sz="1800" b="1">
                          <a:solidFill>
                            <a:srgbClr val="FF9900"/>
                          </a:solidFill>
                        </a:rPr>
                        <a:t>Live</a:t>
                      </a:r>
                      <a:endParaRPr sz="1800" b="1">
                        <a:solidFill>
                          <a:srgbClr val="FF99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800">
                          <a:solidFill>
                            <a:srgbClr val="FF9900"/>
                          </a:solidFill>
                        </a:rPr>
                        <a:t>SpringerNature</a:t>
                      </a:r>
                      <a:endParaRPr sz="1800">
                        <a:solidFill>
                          <a:srgbClr val="FF99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endParaRPr sz="1800">
                        <a:solidFill>
                          <a:srgbClr val="FF99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r>
                        <a:rPr lang="en" sz="1800">
                          <a:solidFill>
                            <a:srgbClr val="FF9900"/>
                          </a:solidFill>
                        </a:rPr>
                        <a:t>SAFIRE (test)</a:t>
                      </a:r>
                      <a:endParaRPr sz="1800">
                        <a:solidFill>
                          <a:srgbClr val="FF99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3C6E7"/>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800" b="1">
                          <a:solidFill>
                            <a:srgbClr val="FF0000"/>
                          </a:solidFill>
                        </a:rPr>
                        <a:t>In progress</a:t>
                      </a:r>
                      <a:endParaRPr sz="1800" b="1">
                        <a:solidFill>
                          <a:srgbClr val="FF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800">
                          <a:solidFill>
                            <a:srgbClr val="FF0000"/>
                          </a:solidFill>
                        </a:rPr>
                        <a:t>ACS, Elsevier,</a:t>
                      </a:r>
                      <a:endParaRPr sz="1800">
                        <a:solidFill>
                          <a:srgbClr val="FF0000"/>
                        </a:solidFill>
                      </a:endParaRPr>
                    </a:p>
                    <a:p>
                      <a:pPr marL="0" lvl="0" indent="0" algn="l" rtl="0">
                        <a:spcBef>
                          <a:spcPts val="0"/>
                        </a:spcBef>
                        <a:spcAft>
                          <a:spcPts val="0"/>
                        </a:spcAft>
                        <a:buNone/>
                      </a:pPr>
                      <a:r>
                        <a:rPr lang="en" sz="1800">
                          <a:solidFill>
                            <a:srgbClr val="FF0000"/>
                          </a:solidFill>
                        </a:rPr>
                        <a:t>Digital Science</a:t>
                      </a:r>
                      <a:endParaRPr sz="1800">
                        <a:solidFill>
                          <a:srgbClr val="FF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endParaRPr sz="1800">
                        <a:solidFill>
                          <a:srgbClr val="FF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sz="1800">
                        <a:solidFill>
                          <a:srgbClr val="FF0000"/>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3C6E7"/>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800" b="1">
                          <a:solidFill>
                            <a:srgbClr val="0000FF"/>
                          </a:solidFill>
                        </a:rPr>
                        <a:t>In planning</a:t>
                      </a:r>
                      <a:endParaRPr sz="1800" b="1">
                        <a:solidFill>
                          <a:srgbClr val="0000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800">
                          <a:solidFill>
                            <a:srgbClr val="0000FF"/>
                          </a:solidFill>
                        </a:rPr>
                        <a:t>WIley, O’Reilly, Taylor&amp;Francis, CCC</a:t>
                      </a:r>
                      <a:endParaRPr sz="1800">
                        <a:solidFill>
                          <a:srgbClr val="0000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lvl="0" indent="0" algn="l" rtl="0">
                        <a:spcBef>
                          <a:spcPts val="0"/>
                        </a:spcBef>
                        <a:spcAft>
                          <a:spcPts val="0"/>
                        </a:spcAft>
                        <a:buNone/>
                      </a:pPr>
                      <a:r>
                        <a:rPr lang="en" sz="1800">
                          <a:solidFill>
                            <a:srgbClr val="0000FF"/>
                          </a:solidFill>
                        </a:rPr>
                        <a:t>DARIAH, UNiDAYS</a:t>
                      </a:r>
                      <a:endParaRPr sz="1800">
                        <a:solidFill>
                          <a:srgbClr val="0000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0" lvl="0" indent="0" algn="l" rtl="0">
                        <a:spcBef>
                          <a:spcPts val="0"/>
                        </a:spcBef>
                        <a:spcAft>
                          <a:spcPts val="0"/>
                        </a:spcAft>
                        <a:buClr>
                          <a:schemeClr val="dk1"/>
                        </a:buClr>
                        <a:buSzPts val="1100"/>
                        <a:buFont typeface="Arial"/>
                        <a:buNone/>
                      </a:pPr>
                      <a:r>
                        <a:rPr lang="en" sz="1800">
                          <a:solidFill>
                            <a:srgbClr val="0000FF"/>
                          </a:solidFill>
                        </a:rPr>
                        <a:t>Atypon, Silverchair, CAR</a:t>
                      </a:r>
                      <a:endParaRPr sz="1800">
                        <a:solidFill>
                          <a:srgbClr val="0000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3C6E7"/>
                    </a:solidFill>
                  </a:tcPr>
                </a:tc>
                <a:extLst>
                  <a:ext uri="{0D108BD9-81ED-4DB2-BD59-A6C34878D82A}">
                    <a16:rowId xmlns:a16="http://schemas.microsoft.com/office/drawing/2014/main" val="10003"/>
                  </a:ext>
                </a:extLst>
              </a:tr>
            </a:tbl>
          </a:graphicData>
        </a:graphic>
      </p:graphicFrame>
      <p:sp>
        <p:nvSpPr>
          <p:cNvPr id="632" name="Google Shape;632;p74"/>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Beta Implementation Status</a:t>
            </a:r>
            <a:endParaRPr/>
          </a:p>
        </p:txBody>
      </p:sp>
      <p:sp>
        <p:nvSpPr>
          <p:cNvPr id="4" name="TextBox 3">
            <a:extLst>
              <a:ext uri="{FF2B5EF4-FFF2-40B4-BE49-F238E27FC236}">
                <a16:creationId xmlns:a16="http://schemas.microsoft.com/office/drawing/2014/main" id="{26A63AEC-1E75-4CC7-849C-C21F1572E34C}"/>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body" idx="1"/>
          </p:nvPr>
        </p:nvSpPr>
        <p:spPr>
          <a:xfrm>
            <a:off x="457200" y="1151275"/>
            <a:ext cx="8229600" cy="37710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SzPts val="2100"/>
              <a:buNone/>
            </a:pPr>
            <a:endParaRPr sz="2100"/>
          </a:p>
          <a:p>
            <a:pPr marL="0" lvl="0" indent="457200" algn="l" rtl="0">
              <a:lnSpc>
                <a:spcPct val="115000"/>
              </a:lnSpc>
              <a:spcBef>
                <a:spcPts val="0"/>
              </a:spcBef>
              <a:spcAft>
                <a:spcPts val="0"/>
              </a:spcAft>
              <a:buSzPts val="2100"/>
              <a:buNone/>
            </a:pPr>
            <a:endParaRPr sz="2100">
              <a:solidFill>
                <a:schemeClr val="dk1"/>
              </a:solidFill>
            </a:endParaRPr>
          </a:p>
          <a:p>
            <a:pPr marL="0" lvl="0" indent="0" algn="l" rtl="0">
              <a:lnSpc>
                <a:spcPct val="90000"/>
              </a:lnSpc>
              <a:spcBef>
                <a:spcPts val="800"/>
              </a:spcBef>
              <a:spcAft>
                <a:spcPts val="0"/>
              </a:spcAft>
              <a:buSzPts val="2100"/>
              <a:buNone/>
            </a:pPr>
            <a:endParaRPr sz="2100"/>
          </a:p>
          <a:p>
            <a:pPr marL="0" lvl="0" indent="457200" algn="l" rtl="0">
              <a:lnSpc>
                <a:spcPct val="115000"/>
              </a:lnSpc>
              <a:spcBef>
                <a:spcPts val="0"/>
              </a:spcBef>
              <a:spcAft>
                <a:spcPts val="0"/>
              </a:spcAft>
              <a:buClr>
                <a:schemeClr val="dk1"/>
              </a:buClr>
              <a:buSzPts val="1100"/>
              <a:buFont typeface="Arial"/>
              <a:buNone/>
            </a:pPr>
            <a:endParaRPr sz="2100">
              <a:solidFill>
                <a:schemeClr val="dk1"/>
              </a:solidFill>
            </a:endParaRPr>
          </a:p>
          <a:p>
            <a:pPr marL="0" lvl="0" indent="0" algn="l" rtl="0">
              <a:lnSpc>
                <a:spcPct val="90000"/>
              </a:lnSpc>
              <a:spcBef>
                <a:spcPts val="800"/>
              </a:spcBef>
              <a:spcAft>
                <a:spcPts val="0"/>
              </a:spcAft>
              <a:buSzPts val="2100"/>
              <a:buNone/>
            </a:pPr>
            <a:r>
              <a:rPr lang="en" sz="2100"/>
              <a:t> </a:t>
            </a:r>
            <a:endParaRPr sz="2100"/>
          </a:p>
        </p:txBody>
      </p:sp>
      <p:pic>
        <p:nvPicPr>
          <p:cNvPr id="107" name="Google Shape;107;p20"/>
          <p:cNvPicPr preferRelativeResize="0"/>
          <p:nvPr/>
        </p:nvPicPr>
        <p:blipFill rotWithShape="1">
          <a:blip r:embed="rId3">
            <a:alphaModFix/>
          </a:blip>
          <a:srcRect/>
          <a:stretch/>
        </p:blipFill>
        <p:spPr>
          <a:xfrm>
            <a:off x="404400" y="1037474"/>
            <a:ext cx="3952875" cy="3363875"/>
          </a:xfrm>
          <a:prstGeom prst="rect">
            <a:avLst/>
          </a:prstGeom>
          <a:noFill/>
          <a:ln>
            <a:noFill/>
          </a:ln>
        </p:spPr>
      </p:pic>
      <p:pic>
        <p:nvPicPr>
          <p:cNvPr id="108" name="Google Shape;108;p20"/>
          <p:cNvPicPr preferRelativeResize="0"/>
          <p:nvPr/>
        </p:nvPicPr>
        <p:blipFill rotWithShape="1">
          <a:blip r:embed="rId4">
            <a:alphaModFix/>
          </a:blip>
          <a:srcRect/>
          <a:stretch/>
        </p:blipFill>
        <p:spPr>
          <a:xfrm>
            <a:off x="5489675" y="1037463"/>
            <a:ext cx="3028950" cy="3416400"/>
          </a:xfrm>
          <a:prstGeom prst="rect">
            <a:avLst/>
          </a:prstGeom>
          <a:noFill/>
          <a:ln>
            <a:noFill/>
          </a:ln>
        </p:spPr>
      </p:pic>
      <p:sp>
        <p:nvSpPr>
          <p:cNvPr id="109" name="Google Shape;109;p20"/>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Compromised User Credentials</a:t>
            </a:r>
            <a:endParaRPr/>
          </a:p>
        </p:txBody>
      </p:sp>
      <p:sp>
        <p:nvSpPr>
          <p:cNvPr id="6" name="TextBox 5">
            <a:extLst>
              <a:ext uri="{FF2B5EF4-FFF2-40B4-BE49-F238E27FC236}">
                <a16:creationId xmlns:a16="http://schemas.microsoft.com/office/drawing/2014/main" id="{9B3ECF46-C755-43F6-B8B4-1839934882DA}"/>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75"/>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Attribute Release Working Group</a:t>
            </a:r>
            <a:endParaRPr/>
          </a:p>
        </p:txBody>
      </p:sp>
      <p:sp>
        <p:nvSpPr>
          <p:cNvPr id="638" name="Google Shape;638;p75"/>
          <p:cNvSpPr txBox="1">
            <a:spLocks noGrp="1"/>
          </p:cNvSpPr>
          <p:nvPr>
            <p:ph type="body" idx="1"/>
          </p:nvPr>
        </p:nvSpPr>
        <p:spPr>
          <a:xfrm>
            <a:off x="311700" y="1152475"/>
            <a:ext cx="8520600" cy="1259100"/>
          </a:xfrm>
          <a:prstGeom prst="rect">
            <a:avLst/>
          </a:prstGeom>
        </p:spPr>
        <p:txBody>
          <a:bodyPr spcFirstLastPara="1" wrap="square" lIns="68575" tIns="34275" rIns="68575" bIns="34275" anchor="t" anchorCtr="0">
            <a:noAutofit/>
          </a:bodyPr>
          <a:lstStyle/>
          <a:p>
            <a:pPr marL="457200" lvl="0" indent="-381000" algn="l" rtl="0">
              <a:spcBef>
                <a:spcPts val="1000"/>
              </a:spcBef>
              <a:spcAft>
                <a:spcPts val="400"/>
              </a:spcAft>
              <a:buSzPts val="2400"/>
              <a:buChar char="•"/>
            </a:pPr>
            <a:r>
              <a:rPr lang="en" sz="2400" dirty="0"/>
              <a:t>Identify categories of scholarly resource use cases </a:t>
            </a:r>
            <a:endParaRPr sz="2400" dirty="0"/>
          </a:p>
          <a:p>
            <a:pPr marL="457200" lvl="0" indent="-381000" algn="l" rtl="0">
              <a:spcBef>
                <a:spcPts val="1000"/>
              </a:spcBef>
              <a:spcAft>
                <a:spcPts val="400"/>
              </a:spcAft>
              <a:buSzPts val="2400"/>
              <a:buChar char="•"/>
            </a:pPr>
            <a:r>
              <a:rPr lang="en" sz="2400" dirty="0"/>
              <a:t>develop standard attribute release profiles</a:t>
            </a:r>
            <a:endParaRPr sz="2400" dirty="0"/>
          </a:p>
          <a:p>
            <a:pPr marL="457200" lvl="0" indent="-381000" algn="l" rtl="0">
              <a:spcBef>
                <a:spcPts val="1000"/>
              </a:spcBef>
              <a:spcAft>
                <a:spcPts val="400"/>
              </a:spcAft>
              <a:buSzPts val="2400"/>
              <a:buChar char="•"/>
            </a:pPr>
            <a:r>
              <a:rPr lang="en" sz="2400" dirty="0"/>
              <a:t>currently in progress</a:t>
            </a:r>
            <a:endParaRPr sz="2400" dirty="0"/>
          </a:p>
        </p:txBody>
      </p:sp>
      <p:sp>
        <p:nvSpPr>
          <p:cNvPr id="4" name="TextBox 3">
            <a:extLst>
              <a:ext uri="{FF2B5EF4-FFF2-40B4-BE49-F238E27FC236}">
                <a16:creationId xmlns:a16="http://schemas.microsoft.com/office/drawing/2014/main" id="{EE7BFFFF-AD1B-4014-A446-C4EF92FB1B69}"/>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76"/>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Attribute Release Working Group</a:t>
            </a:r>
            <a:endParaRPr/>
          </a:p>
        </p:txBody>
      </p:sp>
      <p:sp>
        <p:nvSpPr>
          <p:cNvPr id="644" name="Google Shape;644;p76"/>
          <p:cNvSpPr txBox="1">
            <a:spLocks noGrp="1"/>
          </p:cNvSpPr>
          <p:nvPr>
            <p:ph type="body" idx="1"/>
          </p:nvPr>
        </p:nvSpPr>
        <p:spPr>
          <a:xfrm>
            <a:off x="311700" y="1152475"/>
            <a:ext cx="8520600" cy="2388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400" b="1" i="1" dirty="0"/>
              <a:t>Draft recommendations (work in progress)</a:t>
            </a:r>
            <a:endParaRPr sz="2400" b="1" i="1" dirty="0"/>
          </a:p>
          <a:p>
            <a:pPr marL="457200" lvl="0" indent="-381000" algn="l" rtl="0">
              <a:spcBef>
                <a:spcPts val="1000"/>
              </a:spcBef>
              <a:spcAft>
                <a:spcPts val="400"/>
              </a:spcAft>
              <a:buSzPts val="2400"/>
              <a:buChar char="•"/>
            </a:pPr>
            <a:r>
              <a:rPr lang="en" sz="2400" dirty="0"/>
              <a:t>3 new entity categories</a:t>
            </a:r>
            <a:endParaRPr sz="2400" dirty="0"/>
          </a:p>
          <a:p>
            <a:pPr marL="457200" lvl="0" indent="-381000" algn="l" rtl="0">
              <a:spcBef>
                <a:spcPts val="1000"/>
              </a:spcBef>
              <a:spcAft>
                <a:spcPts val="400"/>
              </a:spcAft>
              <a:buSzPts val="2400"/>
              <a:buChar char="•"/>
            </a:pPr>
            <a:r>
              <a:rPr lang="en" sz="2400" dirty="0"/>
              <a:t>Self-asserted by the Service Provider</a:t>
            </a:r>
            <a:endParaRPr sz="2400" dirty="0"/>
          </a:p>
          <a:p>
            <a:pPr marL="457200" lvl="0" indent="-381000" algn="l" rtl="0">
              <a:spcBef>
                <a:spcPts val="1000"/>
              </a:spcBef>
              <a:spcAft>
                <a:spcPts val="400"/>
              </a:spcAft>
              <a:buSzPts val="2400"/>
              <a:buChar char="•"/>
            </a:pPr>
            <a:r>
              <a:rPr lang="en" sz="2400" dirty="0"/>
              <a:t>Identity Provider chooses whether to support</a:t>
            </a:r>
            <a:endParaRPr sz="2400" dirty="0"/>
          </a:p>
        </p:txBody>
      </p:sp>
      <p:sp>
        <p:nvSpPr>
          <p:cNvPr id="4" name="TextBox 3">
            <a:extLst>
              <a:ext uri="{FF2B5EF4-FFF2-40B4-BE49-F238E27FC236}">
                <a16:creationId xmlns:a16="http://schemas.microsoft.com/office/drawing/2014/main" id="{D442AF08-9ED6-4F35-ADBA-60A628FD4396}"/>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77"/>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Attribute Release Working Group</a:t>
            </a:r>
            <a:endParaRPr/>
          </a:p>
        </p:txBody>
      </p:sp>
      <p:sp>
        <p:nvSpPr>
          <p:cNvPr id="650" name="Google Shape;650;p77"/>
          <p:cNvSpPr txBox="1">
            <a:spLocks noGrp="1"/>
          </p:cNvSpPr>
          <p:nvPr>
            <p:ph type="body" idx="1"/>
          </p:nvPr>
        </p:nvSpPr>
        <p:spPr>
          <a:xfrm>
            <a:off x="311700" y="1152475"/>
            <a:ext cx="8520600" cy="732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400" b="1" i="1"/>
              <a:t>Draft recommendations (work in progress)</a:t>
            </a:r>
            <a:endParaRPr sz="2400" b="1" i="1"/>
          </a:p>
          <a:p>
            <a:pPr marL="0" lvl="0" indent="0" algn="l" rtl="0">
              <a:spcBef>
                <a:spcPts val="800"/>
              </a:spcBef>
              <a:spcAft>
                <a:spcPts val="400"/>
              </a:spcAft>
              <a:buNone/>
            </a:pPr>
            <a:endParaRPr sz="2400"/>
          </a:p>
        </p:txBody>
      </p:sp>
      <p:graphicFrame>
        <p:nvGraphicFramePr>
          <p:cNvPr id="651" name="Google Shape;651;p77"/>
          <p:cNvGraphicFramePr/>
          <p:nvPr/>
        </p:nvGraphicFramePr>
        <p:xfrm>
          <a:off x="914738" y="1959907"/>
          <a:ext cx="7314500" cy="2057370"/>
        </p:xfrm>
        <a:graphic>
          <a:graphicData uri="http://schemas.openxmlformats.org/drawingml/2006/table">
            <a:tbl>
              <a:tblPr>
                <a:noFill/>
                <a:tableStyleId>{C31FCEDC-59B5-4CC2-BAD0-7D4550378DE9}</a:tableStyleId>
              </a:tblPr>
              <a:tblGrid>
                <a:gridCol w="2571750">
                  <a:extLst>
                    <a:ext uri="{9D8B030D-6E8A-4147-A177-3AD203B41FA5}">
                      <a16:colId xmlns:a16="http://schemas.microsoft.com/office/drawing/2014/main" val="20000"/>
                    </a:ext>
                  </a:extLst>
                </a:gridCol>
                <a:gridCol w="4742750">
                  <a:extLst>
                    <a:ext uri="{9D8B030D-6E8A-4147-A177-3AD203B41FA5}">
                      <a16:colId xmlns:a16="http://schemas.microsoft.com/office/drawing/2014/main" val="20001"/>
                    </a:ext>
                  </a:extLst>
                </a:gridCol>
              </a:tblGrid>
              <a:tr h="256300">
                <a:tc>
                  <a:txBody>
                    <a:bodyPr/>
                    <a:lstStyle/>
                    <a:p>
                      <a:pPr marL="0" marR="0" lvl="0" indent="0" algn="l" rtl="0">
                        <a:lnSpc>
                          <a:spcPct val="100000"/>
                        </a:lnSpc>
                        <a:spcBef>
                          <a:spcPts val="0"/>
                        </a:spcBef>
                        <a:spcAft>
                          <a:spcPts val="0"/>
                        </a:spcAft>
                        <a:buClr>
                          <a:srgbClr val="FFFFFF"/>
                        </a:buClr>
                        <a:buSzPts val="2300"/>
                        <a:buFont typeface="Calibri"/>
                        <a:buNone/>
                      </a:pPr>
                      <a:r>
                        <a:rPr lang="en" sz="2300" b="1" u="none" strike="noStrike" cap="none">
                          <a:solidFill>
                            <a:srgbClr val="FFFFFF"/>
                          </a:solidFill>
                          <a:latin typeface="Calibri"/>
                          <a:ea typeface="Calibri"/>
                          <a:cs typeface="Calibri"/>
                          <a:sym typeface="Calibri"/>
                        </a:rPr>
                        <a:t>Anonymous </a:t>
                      </a:r>
                      <a:r>
                        <a:rPr lang="en" sz="2300" b="1">
                          <a:solidFill>
                            <a:srgbClr val="FFFFFF"/>
                          </a:solidFill>
                          <a:latin typeface="Calibri"/>
                          <a:ea typeface="Calibri"/>
                          <a:cs typeface="Calibri"/>
                          <a:sym typeface="Calibri"/>
                        </a:rPr>
                        <a:t>access</a:t>
                      </a:r>
                      <a:endParaRPr sz="2300" b="1" u="none" strike="noStrike" cap="none">
                        <a:solidFill>
                          <a:srgbClr val="FFFFFF"/>
                        </a:solidFill>
                        <a:latin typeface="Calibri"/>
                        <a:ea typeface="Calibri"/>
                        <a:cs typeface="Calibri"/>
                        <a:sym typeface="Calibri"/>
                      </a:endParaRPr>
                    </a:p>
                  </a:txBody>
                  <a:tcPr marL="68575" marR="68575" marT="68575" marB="68575">
                    <a:solidFill>
                      <a:srgbClr val="FFB04B"/>
                    </a:solidFill>
                  </a:tcPr>
                </a:tc>
                <a:tc>
                  <a:txBody>
                    <a:bodyPr/>
                    <a:lstStyle/>
                    <a:p>
                      <a:pPr marL="457200" marR="0" lvl="0" indent="-342900" algn="l" rtl="0">
                        <a:lnSpc>
                          <a:spcPct val="100000"/>
                        </a:lnSpc>
                        <a:spcBef>
                          <a:spcPts val="0"/>
                        </a:spcBef>
                        <a:spcAft>
                          <a:spcPts val="0"/>
                        </a:spcAft>
                        <a:buClr>
                          <a:schemeClr val="dk1"/>
                        </a:buClr>
                        <a:buSzPts val="1800"/>
                        <a:buFont typeface="Calibri"/>
                        <a:buChar char="●"/>
                      </a:pPr>
                      <a:r>
                        <a:rPr lang="en" sz="1800">
                          <a:latin typeface="Calibri"/>
                          <a:ea typeface="Calibri"/>
                          <a:cs typeface="Calibri"/>
                          <a:sym typeface="Calibri"/>
                        </a:rPr>
                        <a:t>No attributes needed thanks!</a:t>
                      </a: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800">
                        <a:latin typeface="Calibri"/>
                        <a:ea typeface="Calibri"/>
                        <a:cs typeface="Calibri"/>
                        <a:sym typeface="Calibri"/>
                      </a:endParaRPr>
                    </a:p>
                  </a:txBody>
                  <a:tcPr marL="68575" marR="68575" marT="68575" marB="68575"/>
                </a:tc>
                <a:extLst>
                  <a:ext uri="{0D108BD9-81ED-4DB2-BD59-A6C34878D82A}">
                    <a16:rowId xmlns:a16="http://schemas.microsoft.com/office/drawing/2014/main" val="10000"/>
                  </a:ext>
                </a:extLst>
              </a:tr>
              <a:tr h="733525">
                <a:tc>
                  <a:txBody>
                    <a:bodyPr/>
                    <a:lstStyle/>
                    <a:p>
                      <a:pPr marL="0" marR="0" lvl="0" indent="0" algn="l" rtl="0">
                        <a:lnSpc>
                          <a:spcPct val="100000"/>
                        </a:lnSpc>
                        <a:spcBef>
                          <a:spcPts val="0"/>
                        </a:spcBef>
                        <a:spcAft>
                          <a:spcPts val="0"/>
                        </a:spcAft>
                        <a:buClr>
                          <a:srgbClr val="FFFFFF"/>
                        </a:buClr>
                        <a:buSzPts val="2300"/>
                        <a:buFont typeface="Calibri"/>
                        <a:buNone/>
                      </a:pPr>
                      <a:r>
                        <a:rPr lang="en" sz="2300" b="1" u="none" strike="noStrike" cap="none">
                          <a:solidFill>
                            <a:srgbClr val="FFFFFF"/>
                          </a:solidFill>
                          <a:latin typeface="Calibri"/>
                          <a:ea typeface="Calibri"/>
                          <a:cs typeface="Calibri"/>
                          <a:sym typeface="Calibri"/>
                        </a:rPr>
                        <a:t>Pseudonymous </a:t>
                      </a:r>
                      <a:r>
                        <a:rPr lang="en" sz="2300" b="1">
                          <a:solidFill>
                            <a:srgbClr val="FFFFFF"/>
                          </a:solidFill>
                          <a:latin typeface="Calibri"/>
                          <a:ea typeface="Calibri"/>
                          <a:cs typeface="Calibri"/>
                          <a:sym typeface="Calibri"/>
                        </a:rPr>
                        <a:t>access</a:t>
                      </a:r>
                      <a:endParaRPr sz="2300" b="1" u="none" strike="noStrike" cap="none">
                        <a:solidFill>
                          <a:srgbClr val="FFFFFF"/>
                        </a:solidFill>
                        <a:latin typeface="Calibri"/>
                        <a:ea typeface="Calibri"/>
                        <a:cs typeface="Calibri"/>
                        <a:sym typeface="Calibri"/>
                      </a:endParaRPr>
                    </a:p>
                  </a:txBody>
                  <a:tcPr marL="68575" marR="68575" marT="68575" marB="68575">
                    <a:solidFill>
                      <a:srgbClr val="FFB04B"/>
                    </a:solidFill>
                  </a:tcPr>
                </a:tc>
                <a:tc>
                  <a:txBody>
                    <a:bodyPr/>
                    <a:lstStyle/>
                    <a:p>
                      <a:pPr marL="457200" marR="0" lvl="0" indent="-342900" algn="l" rtl="0">
                        <a:lnSpc>
                          <a:spcPct val="100000"/>
                        </a:lnSpc>
                        <a:spcBef>
                          <a:spcPts val="0"/>
                        </a:spcBef>
                        <a:spcAft>
                          <a:spcPts val="0"/>
                        </a:spcAft>
                        <a:buClr>
                          <a:schemeClr val="dk1"/>
                        </a:buClr>
                        <a:buSzPts val="1800"/>
                        <a:buFont typeface="Calibri"/>
                        <a:buChar char="●"/>
                      </a:pPr>
                      <a:r>
                        <a:rPr lang="en" sz="1800">
                          <a:latin typeface="Calibri"/>
                          <a:ea typeface="Calibri"/>
                          <a:cs typeface="Calibri"/>
                          <a:sym typeface="Calibri"/>
                        </a:rPr>
                        <a:t>Pseudonymous identifier</a:t>
                      </a:r>
                      <a:endParaRPr sz="1800">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a:latin typeface="Calibri"/>
                          <a:ea typeface="Calibri"/>
                          <a:cs typeface="Calibri"/>
                          <a:sym typeface="Calibri"/>
                        </a:rPr>
                        <a:t>Entitlement/affiliation e.g. faculty, student</a:t>
                      </a: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800">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r h="261075">
                <a:tc>
                  <a:txBody>
                    <a:bodyPr/>
                    <a:lstStyle/>
                    <a:p>
                      <a:pPr marL="0" marR="0" lvl="0" indent="0" algn="l" rtl="0">
                        <a:lnSpc>
                          <a:spcPct val="100000"/>
                        </a:lnSpc>
                        <a:spcBef>
                          <a:spcPts val="0"/>
                        </a:spcBef>
                        <a:spcAft>
                          <a:spcPts val="0"/>
                        </a:spcAft>
                        <a:buClr>
                          <a:srgbClr val="FFFFFF"/>
                        </a:buClr>
                        <a:buSzPts val="2300"/>
                        <a:buFont typeface="Calibri"/>
                        <a:buNone/>
                      </a:pPr>
                      <a:r>
                        <a:rPr lang="en" sz="2300" b="1" u="none" strike="noStrike" cap="none">
                          <a:solidFill>
                            <a:srgbClr val="FFFFFF"/>
                          </a:solidFill>
                          <a:latin typeface="Calibri"/>
                          <a:ea typeface="Calibri"/>
                          <a:cs typeface="Calibri"/>
                          <a:sym typeface="Calibri"/>
                        </a:rPr>
                        <a:t>Personal access</a:t>
                      </a:r>
                      <a:endParaRPr sz="2300" b="1" u="none" strike="noStrike" cap="none">
                        <a:solidFill>
                          <a:srgbClr val="FFFFFF"/>
                        </a:solidFill>
                        <a:latin typeface="Calibri"/>
                        <a:ea typeface="Calibri"/>
                        <a:cs typeface="Calibri"/>
                        <a:sym typeface="Calibri"/>
                      </a:endParaRPr>
                    </a:p>
                  </a:txBody>
                  <a:tcPr marL="68575" marR="68575" marT="68575" marB="68575">
                    <a:solidFill>
                      <a:srgbClr val="FFB04B"/>
                    </a:solidFill>
                  </a:tcPr>
                </a:tc>
                <a:tc>
                  <a:txBody>
                    <a:bodyPr/>
                    <a:lstStyle/>
                    <a:p>
                      <a:pPr marL="457200" marR="0" lvl="0" indent="-342900" algn="l" rtl="0">
                        <a:lnSpc>
                          <a:spcPct val="100000"/>
                        </a:lnSpc>
                        <a:spcBef>
                          <a:spcPts val="0"/>
                        </a:spcBef>
                        <a:spcAft>
                          <a:spcPts val="0"/>
                        </a:spcAft>
                        <a:buClr>
                          <a:schemeClr val="dk1"/>
                        </a:buClr>
                        <a:buSzPts val="1800"/>
                        <a:buFont typeface="Calibri"/>
                        <a:buChar char="●"/>
                      </a:pPr>
                      <a:r>
                        <a:rPr lang="en" sz="1800">
                          <a:latin typeface="Calibri"/>
                          <a:ea typeface="Calibri"/>
                          <a:cs typeface="Calibri"/>
                          <a:sym typeface="Calibri"/>
                        </a:rPr>
                        <a:t>Personal data e.g. name</a:t>
                      </a:r>
                      <a:r>
                        <a:rPr lang="en" sz="1800" u="none" strike="noStrike" cap="none">
                          <a:latin typeface="Calibri"/>
                          <a:ea typeface="Calibri"/>
                          <a:cs typeface="Calibri"/>
                          <a:sym typeface="Calibri"/>
                        </a:rPr>
                        <a:t>, email address</a:t>
                      </a:r>
                      <a:endParaRPr sz="1800" u="none" strike="noStrike" cap="none">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solidFill>
                            <a:schemeClr val="dk1"/>
                          </a:solidFill>
                          <a:latin typeface="Calibri"/>
                          <a:ea typeface="Calibri"/>
                          <a:cs typeface="Calibri"/>
                          <a:sym typeface="Calibri"/>
                        </a:rPr>
                        <a:t>Entitlement/affiliation e.g. faculty, student</a:t>
                      </a:r>
                      <a:endParaRPr sz="1800">
                        <a:latin typeface="Calibri"/>
                        <a:ea typeface="Calibri"/>
                        <a:cs typeface="Calibri"/>
                        <a:sym typeface="Calibri"/>
                      </a:endParaRPr>
                    </a:p>
                  </a:txBody>
                  <a:tcPr marL="68575" marR="68575" marT="68575" marB="68575"/>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CFB60BDB-1978-491E-9422-4F996E618E31}"/>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78"/>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Contract Language Working Group</a:t>
            </a:r>
            <a:endParaRPr/>
          </a:p>
        </p:txBody>
      </p:sp>
      <p:sp>
        <p:nvSpPr>
          <p:cNvPr id="657" name="Google Shape;657;p78"/>
          <p:cNvSpPr txBox="1">
            <a:spLocks noGrp="1"/>
          </p:cNvSpPr>
          <p:nvPr>
            <p:ph type="body" idx="1"/>
          </p:nvPr>
        </p:nvSpPr>
        <p:spPr>
          <a:xfrm>
            <a:off x="311700" y="1152475"/>
            <a:ext cx="8520600" cy="1259100"/>
          </a:xfrm>
          <a:prstGeom prst="rect">
            <a:avLst/>
          </a:prstGeom>
        </p:spPr>
        <p:txBody>
          <a:bodyPr spcFirstLastPara="1" wrap="square" lIns="68575" tIns="34275" rIns="68575" bIns="34275" anchor="t" anchorCtr="0">
            <a:noAutofit/>
          </a:bodyPr>
          <a:lstStyle/>
          <a:p>
            <a:pPr marL="457200" lvl="0" indent="-381000" algn="l" rtl="0">
              <a:spcBef>
                <a:spcPts val="1000"/>
              </a:spcBef>
              <a:spcAft>
                <a:spcPts val="400"/>
              </a:spcAft>
              <a:buSzPts val="2400"/>
              <a:buChar char="•"/>
            </a:pPr>
            <a:r>
              <a:rPr lang="en" sz="2400" dirty="0"/>
              <a:t>Develop templates based on attribute release</a:t>
            </a:r>
            <a:endParaRPr sz="2400" dirty="0"/>
          </a:p>
          <a:p>
            <a:pPr marL="457200" lvl="0" indent="-381000" algn="l" rtl="0">
              <a:spcBef>
                <a:spcPts val="1000"/>
              </a:spcBef>
              <a:spcAft>
                <a:spcPts val="400"/>
              </a:spcAft>
              <a:buSzPts val="2400"/>
              <a:buChar char="•"/>
            </a:pPr>
            <a:r>
              <a:rPr lang="en" sz="2400" dirty="0"/>
              <a:t>Mechanism to ensure compliance</a:t>
            </a:r>
            <a:endParaRPr sz="2400" dirty="0"/>
          </a:p>
          <a:p>
            <a:pPr marL="457200" lvl="0" indent="-381000" algn="l" rtl="0">
              <a:spcBef>
                <a:spcPts val="1000"/>
              </a:spcBef>
              <a:spcAft>
                <a:spcPts val="400"/>
              </a:spcAft>
              <a:buSzPts val="2400"/>
              <a:buChar char="•"/>
            </a:pPr>
            <a:r>
              <a:rPr lang="en" sz="2400" dirty="0"/>
              <a:t>follow-on project starting later in Spring</a:t>
            </a:r>
            <a:endParaRPr sz="2400" dirty="0"/>
          </a:p>
        </p:txBody>
      </p:sp>
      <p:sp>
        <p:nvSpPr>
          <p:cNvPr id="4" name="TextBox 3">
            <a:extLst>
              <a:ext uri="{FF2B5EF4-FFF2-40B4-BE49-F238E27FC236}">
                <a16:creationId xmlns:a16="http://schemas.microsoft.com/office/drawing/2014/main" id="{EF79D2F2-3355-4F28-B092-98848F6D4FC8}"/>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79"/>
          <p:cNvSpPr txBox="1">
            <a:spLocks noGrp="1"/>
          </p:cNvSpPr>
          <p:nvPr>
            <p:ph type="body" idx="1"/>
          </p:nvPr>
        </p:nvSpPr>
        <p:spPr>
          <a:xfrm>
            <a:off x="457200" y="1151275"/>
            <a:ext cx="8229600" cy="2952300"/>
          </a:xfrm>
          <a:prstGeom prst="rect">
            <a:avLst/>
          </a:prstGeom>
          <a:noFill/>
          <a:ln>
            <a:noFill/>
          </a:ln>
        </p:spPr>
        <p:txBody>
          <a:bodyPr spcFirstLastPara="1" wrap="square" lIns="68575" tIns="34275" rIns="68575" bIns="34275" anchor="t" anchorCtr="0">
            <a:noAutofit/>
          </a:bodyPr>
          <a:lstStyle/>
          <a:p>
            <a:pPr marL="457200" lvl="0" indent="-342900" algn="l" rtl="0">
              <a:lnSpc>
                <a:spcPct val="115000"/>
              </a:lnSpc>
              <a:spcBef>
                <a:spcPts val="1000"/>
              </a:spcBef>
              <a:spcAft>
                <a:spcPts val="400"/>
              </a:spcAft>
              <a:buSzPts val="1800"/>
              <a:buChar char="●"/>
            </a:pPr>
            <a:r>
              <a:rPr lang="en" sz="2400" dirty="0">
                <a:solidFill>
                  <a:srgbClr val="3F3F3F"/>
                </a:solidFill>
              </a:rPr>
              <a:t>T&amp;Cs for Service Providers</a:t>
            </a:r>
            <a:endParaRPr sz="2400" dirty="0">
              <a:solidFill>
                <a:srgbClr val="3F3F3F"/>
              </a:solidFill>
            </a:endParaRPr>
          </a:p>
          <a:p>
            <a:pPr marL="457200" lvl="0" indent="-342900" algn="l" rtl="0">
              <a:lnSpc>
                <a:spcPct val="115000"/>
              </a:lnSpc>
              <a:spcBef>
                <a:spcPts val="1000"/>
              </a:spcBef>
              <a:spcAft>
                <a:spcPts val="400"/>
              </a:spcAft>
              <a:buSzPts val="1800"/>
              <a:buChar char="●"/>
            </a:pPr>
            <a:r>
              <a:rPr lang="en" sz="2400" dirty="0">
                <a:solidFill>
                  <a:srgbClr val="3F3F3F"/>
                </a:solidFill>
              </a:rPr>
              <a:t>User Consent workflow</a:t>
            </a:r>
            <a:endParaRPr sz="2400" dirty="0">
              <a:solidFill>
                <a:srgbClr val="3F3F3F"/>
              </a:solidFill>
            </a:endParaRPr>
          </a:p>
          <a:p>
            <a:pPr marL="457200" lvl="0" indent="-342900" algn="l" rtl="0">
              <a:lnSpc>
                <a:spcPct val="115000"/>
              </a:lnSpc>
              <a:spcBef>
                <a:spcPts val="1000"/>
              </a:spcBef>
              <a:spcAft>
                <a:spcPts val="400"/>
              </a:spcAft>
              <a:buSzPts val="1800"/>
              <a:buChar char="●"/>
            </a:pPr>
            <a:r>
              <a:rPr lang="en" sz="2400" dirty="0">
                <a:solidFill>
                  <a:srgbClr val="3F3F3F"/>
                </a:solidFill>
              </a:rPr>
              <a:t>Access to IdP choices prior to authentication</a:t>
            </a:r>
            <a:endParaRPr sz="2400" dirty="0">
              <a:solidFill>
                <a:srgbClr val="3F3F3F"/>
              </a:solidFill>
            </a:endParaRPr>
          </a:p>
          <a:p>
            <a:pPr marL="457200" lvl="0" indent="-342900" algn="l" rtl="0">
              <a:lnSpc>
                <a:spcPct val="115000"/>
              </a:lnSpc>
              <a:spcBef>
                <a:spcPts val="1000"/>
              </a:spcBef>
              <a:spcAft>
                <a:spcPts val="400"/>
              </a:spcAft>
              <a:buSzPts val="1800"/>
              <a:buChar char="●"/>
            </a:pPr>
            <a:r>
              <a:rPr lang="en" sz="2400" dirty="0">
                <a:solidFill>
                  <a:srgbClr val="3F3F3F"/>
                </a:solidFill>
              </a:rPr>
              <a:t>Personal Data</a:t>
            </a:r>
            <a:endParaRPr sz="2400" dirty="0">
              <a:solidFill>
                <a:srgbClr val="3F3F3F"/>
              </a:solidFill>
            </a:endParaRPr>
          </a:p>
          <a:p>
            <a:pPr marL="457200" lvl="0" indent="-342900" algn="l" rtl="0">
              <a:lnSpc>
                <a:spcPct val="115000"/>
              </a:lnSpc>
              <a:spcBef>
                <a:spcPts val="1000"/>
              </a:spcBef>
              <a:spcAft>
                <a:spcPts val="400"/>
              </a:spcAft>
              <a:buSzPts val="1800"/>
              <a:buChar char="●"/>
            </a:pPr>
            <a:r>
              <a:rPr lang="en" sz="2400" dirty="0">
                <a:solidFill>
                  <a:srgbClr val="3F3F3F"/>
                </a:solidFill>
              </a:rPr>
              <a:t>Feature requests e.g. ability to customize list of IdP</a:t>
            </a:r>
            <a:r>
              <a:rPr lang="en-GB" sz="2400" dirty="0">
                <a:solidFill>
                  <a:srgbClr val="3F3F3F"/>
                </a:solidFill>
              </a:rPr>
              <a:t>s</a:t>
            </a:r>
            <a:endParaRPr sz="2400" dirty="0">
              <a:solidFill>
                <a:schemeClr val="dk1"/>
              </a:solidFill>
              <a:latin typeface="Arial"/>
              <a:ea typeface="Arial"/>
              <a:cs typeface="Arial"/>
              <a:sym typeface="Arial"/>
            </a:endParaRPr>
          </a:p>
          <a:p>
            <a:pPr marL="0" lvl="0" indent="0" algn="l" rtl="0">
              <a:lnSpc>
                <a:spcPct val="90000"/>
              </a:lnSpc>
              <a:spcBef>
                <a:spcPts val="800"/>
              </a:spcBef>
              <a:spcAft>
                <a:spcPts val="0"/>
              </a:spcAft>
              <a:buSzPts val="2100"/>
              <a:buNone/>
            </a:pPr>
            <a:endParaRPr sz="1800" dirty="0"/>
          </a:p>
          <a:p>
            <a:pPr marL="0" lvl="0" indent="457200" algn="l" rtl="0">
              <a:lnSpc>
                <a:spcPct val="115000"/>
              </a:lnSpc>
              <a:spcBef>
                <a:spcPts val="0"/>
              </a:spcBef>
              <a:spcAft>
                <a:spcPts val="0"/>
              </a:spcAft>
              <a:buClr>
                <a:schemeClr val="dk1"/>
              </a:buClr>
              <a:buSzPts val="1100"/>
              <a:buFont typeface="Arial"/>
              <a:buNone/>
            </a:pPr>
            <a:endParaRPr sz="1800" dirty="0">
              <a:solidFill>
                <a:schemeClr val="dk1"/>
              </a:solidFill>
              <a:latin typeface="Arial"/>
              <a:ea typeface="Arial"/>
              <a:cs typeface="Arial"/>
              <a:sym typeface="Arial"/>
            </a:endParaRPr>
          </a:p>
          <a:p>
            <a:pPr marL="0" lvl="0" indent="0" algn="l" rtl="0">
              <a:lnSpc>
                <a:spcPct val="90000"/>
              </a:lnSpc>
              <a:spcBef>
                <a:spcPts val="800"/>
              </a:spcBef>
              <a:spcAft>
                <a:spcPts val="0"/>
              </a:spcAft>
              <a:buSzPts val="2100"/>
              <a:buNone/>
            </a:pPr>
            <a:r>
              <a:rPr lang="en" sz="1800" dirty="0"/>
              <a:t> </a:t>
            </a:r>
            <a:endParaRPr sz="1800" dirty="0"/>
          </a:p>
        </p:txBody>
      </p:sp>
      <p:sp>
        <p:nvSpPr>
          <p:cNvPr id="663" name="Google Shape;663;p79"/>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What we’re working through</a:t>
            </a:r>
            <a:endParaRPr/>
          </a:p>
        </p:txBody>
      </p:sp>
      <p:sp>
        <p:nvSpPr>
          <p:cNvPr id="4" name="TextBox 3">
            <a:extLst>
              <a:ext uri="{FF2B5EF4-FFF2-40B4-BE49-F238E27FC236}">
                <a16:creationId xmlns:a16="http://schemas.microsoft.com/office/drawing/2014/main" id="{2B78D14D-0D7D-46CF-BDC9-D87C1532828E}"/>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80"/>
          <p:cNvSpPr txBox="1">
            <a:spLocks noGrp="1"/>
          </p:cNvSpPr>
          <p:nvPr>
            <p:ph type="title"/>
          </p:nvPr>
        </p:nvSpPr>
        <p:spPr>
          <a:xfrm>
            <a:off x="214276" y="3018025"/>
            <a:ext cx="6011400" cy="8991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lt1"/>
              </a:buClr>
              <a:buSzPts val="3800"/>
              <a:buFont typeface="Georgia"/>
              <a:buNone/>
            </a:pPr>
            <a:r>
              <a:rPr lang="en"/>
              <a:t>4. How do I participate?</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81"/>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Next steps for Service Providers</a:t>
            </a:r>
            <a:endParaRPr/>
          </a:p>
        </p:txBody>
      </p:sp>
      <p:pic>
        <p:nvPicPr>
          <p:cNvPr id="674" name="Google Shape;674;p81"/>
          <p:cNvPicPr preferRelativeResize="0"/>
          <p:nvPr/>
        </p:nvPicPr>
        <p:blipFill rotWithShape="1">
          <a:blip r:embed="rId3">
            <a:alphaModFix/>
          </a:blip>
          <a:srcRect l="11706" t="12349" r="13632" b="22925"/>
          <a:stretch/>
        </p:blipFill>
        <p:spPr>
          <a:xfrm>
            <a:off x="283275" y="1718412"/>
            <a:ext cx="5180251" cy="2525826"/>
          </a:xfrm>
          <a:prstGeom prst="rect">
            <a:avLst/>
          </a:prstGeom>
          <a:noFill/>
          <a:ln>
            <a:noFill/>
          </a:ln>
        </p:spPr>
      </p:pic>
      <p:sp>
        <p:nvSpPr>
          <p:cNvPr id="675" name="Google Shape;675;p81"/>
          <p:cNvSpPr txBox="1"/>
          <p:nvPr/>
        </p:nvSpPr>
        <p:spPr>
          <a:xfrm>
            <a:off x="283275" y="1079225"/>
            <a:ext cx="5306700" cy="108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Visit </a:t>
            </a:r>
            <a:r>
              <a:rPr lang="en" sz="1800" u="sng">
                <a:solidFill>
                  <a:schemeClr val="hlink"/>
                </a:solidFill>
                <a:hlinkClick r:id="rId4"/>
              </a:rPr>
              <a:t>https://seamlessaccess.org/work</a:t>
            </a:r>
            <a:endParaRPr sz="1800"/>
          </a:p>
        </p:txBody>
      </p:sp>
      <p:sp>
        <p:nvSpPr>
          <p:cNvPr id="676" name="Google Shape;676;p81"/>
          <p:cNvSpPr txBox="1"/>
          <p:nvPr/>
        </p:nvSpPr>
        <p:spPr>
          <a:xfrm>
            <a:off x="5709275" y="1079225"/>
            <a:ext cx="3323100" cy="20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Contact us:</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Heather Flanagan</a:t>
            </a:r>
            <a:endParaRPr sz="1800"/>
          </a:p>
          <a:p>
            <a:pPr marL="0" lvl="0" indent="0" algn="l" rtl="0">
              <a:spcBef>
                <a:spcPts val="0"/>
              </a:spcBef>
              <a:spcAft>
                <a:spcPts val="0"/>
              </a:spcAft>
              <a:buNone/>
            </a:pPr>
            <a:r>
              <a:rPr lang="en" sz="1800"/>
              <a:t>Laura Paglione</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contact@seamlessaccess.org</a:t>
            </a:r>
            <a:endParaRPr sz="1800"/>
          </a:p>
        </p:txBody>
      </p:sp>
      <p:sp>
        <p:nvSpPr>
          <p:cNvPr id="6" name="TextBox 5">
            <a:extLst>
              <a:ext uri="{FF2B5EF4-FFF2-40B4-BE49-F238E27FC236}">
                <a16:creationId xmlns:a16="http://schemas.microsoft.com/office/drawing/2014/main" id="{0F0615AB-50EF-4834-9937-F78BDFB67E63}"/>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82"/>
          <p:cNvSpPr txBox="1">
            <a:spLocks noGrp="1"/>
          </p:cNvSpPr>
          <p:nvPr>
            <p:ph type="body" idx="1"/>
          </p:nvPr>
        </p:nvSpPr>
        <p:spPr>
          <a:xfrm>
            <a:off x="283265" y="1206230"/>
            <a:ext cx="8572500" cy="3180900"/>
          </a:xfrm>
          <a:prstGeom prst="rect">
            <a:avLst/>
          </a:prstGeom>
          <a:noFill/>
          <a:ln>
            <a:noFill/>
          </a:ln>
        </p:spPr>
        <p:txBody>
          <a:bodyPr spcFirstLastPara="1" wrap="square" lIns="68575" tIns="34275" rIns="68575" bIns="34275" anchor="t" anchorCtr="0">
            <a:noAutofit/>
          </a:bodyPr>
          <a:lstStyle/>
          <a:p>
            <a:pPr marL="457200" lvl="0" indent="-361950" algn="l" rtl="0">
              <a:lnSpc>
                <a:spcPct val="90000"/>
              </a:lnSpc>
              <a:spcBef>
                <a:spcPts val="800"/>
              </a:spcBef>
              <a:spcAft>
                <a:spcPts val="0"/>
              </a:spcAft>
              <a:buClr>
                <a:srgbClr val="404040"/>
              </a:buClr>
              <a:buSzPts val="2100"/>
              <a:buFont typeface="Calibri"/>
              <a:buChar char="•"/>
            </a:pPr>
            <a:r>
              <a:rPr lang="en" sz="2100">
                <a:solidFill>
                  <a:srgbClr val="404040"/>
                </a:solidFill>
                <a:latin typeface="Calibri"/>
                <a:ea typeface="Calibri"/>
                <a:cs typeface="Calibri"/>
                <a:sym typeface="Calibri"/>
              </a:rPr>
              <a:t>Plan for transition</a:t>
            </a:r>
            <a:endParaRPr sz="2100">
              <a:solidFill>
                <a:srgbClr val="404040"/>
              </a:solidFill>
              <a:latin typeface="Calibri"/>
              <a:ea typeface="Calibri"/>
              <a:cs typeface="Calibri"/>
              <a:sym typeface="Calibri"/>
            </a:endParaRPr>
          </a:p>
          <a:p>
            <a:pPr marL="914400" lvl="1" indent="-361950" algn="l" rtl="0">
              <a:lnSpc>
                <a:spcPct val="90000"/>
              </a:lnSpc>
              <a:spcBef>
                <a:spcPts val="0"/>
              </a:spcBef>
              <a:spcAft>
                <a:spcPts val="0"/>
              </a:spcAft>
              <a:buClr>
                <a:srgbClr val="404040"/>
              </a:buClr>
              <a:buSzPts val="2100"/>
              <a:buFont typeface="Calibri"/>
              <a:buChar char="•"/>
            </a:pPr>
            <a:r>
              <a:rPr lang="en" sz="2100">
                <a:solidFill>
                  <a:srgbClr val="404040"/>
                </a:solidFill>
                <a:latin typeface="Calibri"/>
                <a:ea typeface="Calibri"/>
                <a:cs typeface="Calibri"/>
                <a:sym typeface="Calibri"/>
              </a:rPr>
              <a:t>Is SAML supported at your institution? </a:t>
            </a:r>
            <a:endParaRPr sz="2100">
              <a:solidFill>
                <a:srgbClr val="404040"/>
              </a:solidFill>
              <a:latin typeface="Calibri"/>
              <a:ea typeface="Calibri"/>
              <a:cs typeface="Calibri"/>
              <a:sym typeface="Calibri"/>
            </a:endParaRPr>
          </a:p>
          <a:p>
            <a:pPr marL="914400" lvl="1" indent="-361950" algn="l" rtl="0">
              <a:lnSpc>
                <a:spcPct val="90000"/>
              </a:lnSpc>
              <a:spcBef>
                <a:spcPts val="0"/>
              </a:spcBef>
              <a:spcAft>
                <a:spcPts val="0"/>
              </a:spcAft>
              <a:buClr>
                <a:srgbClr val="404040"/>
              </a:buClr>
              <a:buSzPts val="2100"/>
              <a:buFont typeface="Calibri"/>
              <a:buChar char="•"/>
            </a:pPr>
            <a:r>
              <a:rPr lang="en" sz="2100">
                <a:solidFill>
                  <a:srgbClr val="404040"/>
                </a:solidFill>
                <a:latin typeface="Calibri"/>
                <a:ea typeface="Calibri"/>
                <a:cs typeface="Calibri"/>
                <a:sym typeface="Calibri"/>
              </a:rPr>
              <a:t>Privacy policies and attribute release</a:t>
            </a:r>
            <a:endParaRPr sz="2100">
              <a:solidFill>
                <a:srgbClr val="404040"/>
              </a:solidFill>
              <a:latin typeface="Calibri"/>
              <a:ea typeface="Calibri"/>
              <a:cs typeface="Calibri"/>
              <a:sym typeface="Calibri"/>
            </a:endParaRPr>
          </a:p>
          <a:p>
            <a:pPr marL="914400" lvl="1" indent="-361950" algn="l" rtl="0">
              <a:lnSpc>
                <a:spcPct val="90000"/>
              </a:lnSpc>
              <a:spcBef>
                <a:spcPts val="0"/>
              </a:spcBef>
              <a:spcAft>
                <a:spcPts val="0"/>
              </a:spcAft>
              <a:buClr>
                <a:srgbClr val="404040"/>
              </a:buClr>
              <a:buSzPts val="2100"/>
              <a:buFont typeface="Calibri"/>
              <a:buChar char="•"/>
            </a:pPr>
            <a:r>
              <a:rPr lang="en" sz="2100">
                <a:solidFill>
                  <a:srgbClr val="404040"/>
                </a:solidFill>
                <a:latin typeface="Calibri"/>
                <a:ea typeface="Calibri"/>
                <a:cs typeface="Calibri"/>
                <a:sym typeface="Calibri"/>
              </a:rPr>
              <a:t>Working with IT</a:t>
            </a:r>
            <a:br>
              <a:rPr lang="en" sz="1200">
                <a:solidFill>
                  <a:srgbClr val="404040"/>
                </a:solidFill>
                <a:latin typeface="Calibri"/>
                <a:ea typeface="Calibri"/>
                <a:cs typeface="Calibri"/>
                <a:sym typeface="Calibri"/>
              </a:rPr>
            </a:br>
            <a:endParaRPr sz="1200">
              <a:solidFill>
                <a:srgbClr val="404040"/>
              </a:solidFill>
              <a:latin typeface="Calibri"/>
              <a:ea typeface="Calibri"/>
              <a:cs typeface="Calibri"/>
              <a:sym typeface="Calibri"/>
            </a:endParaRPr>
          </a:p>
          <a:p>
            <a:pPr marL="457200" lvl="0" indent="-361950" algn="l" rtl="0">
              <a:lnSpc>
                <a:spcPct val="90000"/>
              </a:lnSpc>
              <a:spcBef>
                <a:spcPts val="0"/>
              </a:spcBef>
              <a:spcAft>
                <a:spcPts val="0"/>
              </a:spcAft>
              <a:buClr>
                <a:srgbClr val="404040"/>
              </a:buClr>
              <a:buSzPts val="2100"/>
              <a:buFont typeface="Calibri"/>
              <a:buChar char="•"/>
            </a:pPr>
            <a:r>
              <a:rPr lang="en" sz="2100">
                <a:solidFill>
                  <a:srgbClr val="404040"/>
                </a:solidFill>
                <a:latin typeface="Calibri"/>
                <a:ea typeface="Calibri"/>
                <a:cs typeface="Calibri"/>
                <a:sym typeface="Calibri"/>
              </a:rPr>
              <a:t>Evaluate vended solutions</a:t>
            </a:r>
            <a:endParaRPr sz="2100">
              <a:solidFill>
                <a:srgbClr val="404040"/>
              </a:solidFill>
              <a:latin typeface="Calibri"/>
              <a:ea typeface="Calibri"/>
              <a:cs typeface="Calibri"/>
              <a:sym typeface="Calibri"/>
            </a:endParaRPr>
          </a:p>
          <a:p>
            <a:pPr marL="0" lvl="0" indent="0" algn="l" rtl="0">
              <a:lnSpc>
                <a:spcPct val="90000"/>
              </a:lnSpc>
              <a:spcBef>
                <a:spcPts val="0"/>
              </a:spcBef>
              <a:spcAft>
                <a:spcPts val="0"/>
              </a:spcAft>
              <a:buNone/>
            </a:pPr>
            <a:endParaRPr>
              <a:solidFill>
                <a:srgbClr val="404040"/>
              </a:solidFill>
              <a:latin typeface="Calibri"/>
              <a:ea typeface="Calibri"/>
              <a:cs typeface="Calibri"/>
              <a:sym typeface="Calibri"/>
            </a:endParaRPr>
          </a:p>
          <a:p>
            <a:pPr marL="457200" lvl="0" indent="-361950" algn="l" rtl="0">
              <a:lnSpc>
                <a:spcPct val="90000"/>
              </a:lnSpc>
              <a:spcBef>
                <a:spcPts val="0"/>
              </a:spcBef>
              <a:spcAft>
                <a:spcPts val="0"/>
              </a:spcAft>
              <a:buClr>
                <a:srgbClr val="404040"/>
              </a:buClr>
              <a:buSzPts val="2100"/>
              <a:buFont typeface="Calibri"/>
              <a:buChar char="•"/>
            </a:pPr>
            <a:r>
              <a:rPr lang="en" sz="2100">
                <a:solidFill>
                  <a:srgbClr val="404040"/>
                </a:solidFill>
                <a:latin typeface="Calibri"/>
                <a:ea typeface="Calibri"/>
                <a:cs typeface="Calibri"/>
                <a:sym typeface="Calibri"/>
              </a:rPr>
              <a:t>Get involved</a:t>
            </a:r>
            <a:endParaRPr sz="2100">
              <a:solidFill>
                <a:srgbClr val="404040"/>
              </a:solidFill>
              <a:latin typeface="Calibri"/>
              <a:ea typeface="Calibri"/>
              <a:cs typeface="Calibri"/>
              <a:sym typeface="Calibri"/>
            </a:endParaRPr>
          </a:p>
          <a:p>
            <a:pPr marL="1371600" lvl="0" indent="0" algn="l" rtl="0">
              <a:lnSpc>
                <a:spcPct val="90000"/>
              </a:lnSpc>
              <a:spcBef>
                <a:spcPts val="800"/>
              </a:spcBef>
              <a:spcAft>
                <a:spcPts val="0"/>
              </a:spcAft>
              <a:buSzPts val="1400"/>
              <a:buNone/>
            </a:pPr>
            <a:endParaRPr sz="2100">
              <a:solidFill>
                <a:srgbClr val="404040"/>
              </a:solidFill>
              <a:latin typeface="Calibri"/>
              <a:ea typeface="Calibri"/>
              <a:cs typeface="Calibri"/>
              <a:sym typeface="Calibri"/>
            </a:endParaRPr>
          </a:p>
          <a:p>
            <a:pPr marL="0" lvl="0" indent="0" algn="l" rtl="0">
              <a:lnSpc>
                <a:spcPct val="90000"/>
              </a:lnSpc>
              <a:spcBef>
                <a:spcPts val="800"/>
              </a:spcBef>
              <a:spcAft>
                <a:spcPts val="0"/>
              </a:spcAft>
              <a:buSzPts val="1400"/>
              <a:buNone/>
            </a:pPr>
            <a:endParaRPr sz="2100">
              <a:solidFill>
                <a:srgbClr val="404040"/>
              </a:solidFill>
              <a:latin typeface="Calibri"/>
              <a:ea typeface="Calibri"/>
              <a:cs typeface="Calibri"/>
              <a:sym typeface="Calibri"/>
            </a:endParaRPr>
          </a:p>
          <a:p>
            <a:pPr marL="1371600" lvl="0" indent="0" algn="l" rtl="0">
              <a:lnSpc>
                <a:spcPct val="90000"/>
              </a:lnSpc>
              <a:spcBef>
                <a:spcPts val="800"/>
              </a:spcBef>
              <a:spcAft>
                <a:spcPts val="0"/>
              </a:spcAft>
              <a:buSzPts val="1400"/>
              <a:buNone/>
            </a:pPr>
            <a:endParaRPr sz="2100">
              <a:solidFill>
                <a:srgbClr val="404040"/>
              </a:solidFill>
              <a:latin typeface="Calibri"/>
              <a:ea typeface="Calibri"/>
              <a:cs typeface="Calibri"/>
              <a:sym typeface="Calibri"/>
            </a:endParaRPr>
          </a:p>
          <a:p>
            <a:pPr marL="0" lvl="0" indent="0" algn="l" rtl="0">
              <a:lnSpc>
                <a:spcPct val="90000"/>
              </a:lnSpc>
              <a:spcBef>
                <a:spcPts val="800"/>
              </a:spcBef>
              <a:spcAft>
                <a:spcPts val="0"/>
              </a:spcAft>
              <a:buSzPts val="1400"/>
              <a:buNone/>
            </a:pPr>
            <a:endParaRPr sz="2100">
              <a:solidFill>
                <a:srgbClr val="404040"/>
              </a:solidFill>
              <a:latin typeface="Calibri"/>
              <a:ea typeface="Calibri"/>
              <a:cs typeface="Calibri"/>
              <a:sym typeface="Calibri"/>
            </a:endParaRPr>
          </a:p>
          <a:p>
            <a:pPr marL="0" lvl="0" indent="0" algn="l" rtl="0">
              <a:lnSpc>
                <a:spcPct val="90000"/>
              </a:lnSpc>
              <a:spcBef>
                <a:spcPts val="800"/>
              </a:spcBef>
              <a:spcAft>
                <a:spcPts val="0"/>
              </a:spcAft>
              <a:buSzPts val="1400"/>
              <a:buNone/>
            </a:pPr>
            <a:endParaRPr sz="2100">
              <a:solidFill>
                <a:srgbClr val="404040"/>
              </a:solidFill>
              <a:latin typeface="Calibri"/>
              <a:ea typeface="Calibri"/>
              <a:cs typeface="Calibri"/>
              <a:sym typeface="Calibri"/>
            </a:endParaRPr>
          </a:p>
          <a:p>
            <a:pPr marL="914400" lvl="0" indent="0" algn="l" rtl="0">
              <a:lnSpc>
                <a:spcPct val="90000"/>
              </a:lnSpc>
              <a:spcBef>
                <a:spcPts val="800"/>
              </a:spcBef>
              <a:spcAft>
                <a:spcPts val="0"/>
              </a:spcAft>
              <a:buSzPts val="1400"/>
              <a:buNone/>
            </a:pPr>
            <a:endParaRPr sz="2100">
              <a:solidFill>
                <a:srgbClr val="404040"/>
              </a:solidFill>
              <a:latin typeface="Calibri"/>
              <a:ea typeface="Calibri"/>
              <a:cs typeface="Calibri"/>
              <a:sym typeface="Calibri"/>
            </a:endParaRPr>
          </a:p>
          <a:p>
            <a:pPr marL="914400" lvl="0" indent="0" algn="l" rtl="0">
              <a:lnSpc>
                <a:spcPct val="90000"/>
              </a:lnSpc>
              <a:spcBef>
                <a:spcPts val="800"/>
              </a:spcBef>
              <a:spcAft>
                <a:spcPts val="0"/>
              </a:spcAft>
              <a:buSzPts val="1400"/>
              <a:buNone/>
            </a:pPr>
            <a:endParaRPr sz="2100">
              <a:solidFill>
                <a:srgbClr val="404040"/>
              </a:solidFill>
              <a:latin typeface="Calibri"/>
              <a:ea typeface="Calibri"/>
              <a:cs typeface="Calibri"/>
              <a:sym typeface="Calibri"/>
            </a:endParaRPr>
          </a:p>
          <a:p>
            <a:pPr marL="914400" lvl="0" indent="0" algn="l" rtl="0">
              <a:lnSpc>
                <a:spcPct val="90000"/>
              </a:lnSpc>
              <a:spcBef>
                <a:spcPts val="800"/>
              </a:spcBef>
              <a:spcAft>
                <a:spcPts val="0"/>
              </a:spcAft>
              <a:buSzPts val="1400"/>
              <a:buNone/>
            </a:pPr>
            <a:endParaRPr sz="2100">
              <a:solidFill>
                <a:srgbClr val="404040"/>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endParaRPr sz="2100">
              <a:solidFill>
                <a:srgbClr val="404040"/>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endParaRPr sz="2100">
              <a:solidFill>
                <a:srgbClr val="404040"/>
              </a:solidFill>
              <a:latin typeface="Calibri"/>
              <a:ea typeface="Calibri"/>
              <a:cs typeface="Calibri"/>
              <a:sym typeface="Calibri"/>
            </a:endParaRPr>
          </a:p>
        </p:txBody>
      </p:sp>
      <p:sp>
        <p:nvSpPr>
          <p:cNvPr id="682" name="Google Shape;682;p82"/>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Next steps for Identity Providers / Libraries</a:t>
            </a:r>
            <a:endParaRPr/>
          </a:p>
        </p:txBody>
      </p:sp>
      <p:sp>
        <p:nvSpPr>
          <p:cNvPr id="4" name="TextBox 3">
            <a:extLst>
              <a:ext uri="{FF2B5EF4-FFF2-40B4-BE49-F238E27FC236}">
                <a16:creationId xmlns:a16="http://schemas.microsoft.com/office/drawing/2014/main" id="{3BF91B7A-DC66-4441-A275-FF53C54D979A}"/>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83"/>
          <p:cNvSpPr txBox="1">
            <a:spLocks noGrp="1"/>
          </p:cNvSpPr>
          <p:nvPr>
            <p:ph type="body" idx="1"/>
          </p:nvPr>
        </p:nvSpPr>
        <p:spPr>
          <a:xfrm>
            <a:off x="283275" y="1206223"/>
            <a:ext cx="8572500" cy="2280300"/>
          </a:xfrm>
          <a:prstGeom prst="rect">
            <a:avLst/>
          </a:prstGeom>
          <a:noFill/>
          <a:ln>
            <a:noFill/>
          </a:ln>
        </p:spPr>
        <p:txBody>
          <a:bodyPr spcFirstLastPara="1" wrap="square" lIns="68575" tIns="34275" rIns="68575" bIns="34275" anchor="t" anchorCtr="0">
            <a:noAutofit/>
          </a:bodyPr>
          <a:lstStyle/>
          <a:p>
            <a:pPr marL="457200" lvl="0" indent="-381000" algn="l" rtl="0">
              <a:lnSpc>
                <a:spcPct val="90000"/>
              </a:lnSpc>
              <a:spcBef>
                <a:spcPts val="800"/>
              </a:spcBef>
              <a:spcAft>
                <a:spcPts val="0"/>
              </a:spcAft>
              <a:buClr>
                <a:srgbClr val="404040"/>
              </a:buClr>
              <a:buSzPts val="2400"/>
              <a:buFont typeface="Calibri"/>
              <a:buChar char="•"/>
            </a:pPr>
            <a:r>
              <a:rPr lang="en" sz="2400">
                <a:solidFill>
                  <a:srgbClr val="404040"/>
                </a:solidFill>
                <a:latin typeface="Calibri"/>
                <a:ea typeface="Calibri"/>
                <a:cs typeface="Calibri"/>
                <a:sym typeface="Calibri"/>
              </a:rPr>
              <a:t>Sign-up for our monthly email updates</a:t>
            </a:r>
            <a:endParaRPr sz="2400">
              <a:solidFill>
                <a:srgbClr val="404040"/>
              </a:solidFill>
              <a:latin typeface="Calibri"/>
              <a:ea typeface="Calibri"/>
              <a:cs typeface="Calibri"/>
              <a:sym typeface="Calibri"/>
            </a:endParaRPr>
          </a:p>
          <a:p>
            <a:pPr marL="457200" marR="0" lvl="0" indent="-381000" algn="l" rtl="0">
              <a:lnSpc>
                <a:spcPct val="90000"/>
              </a:lnSpc>
              <a:spcBef>
                <a:spcPts val="800"/>
              </a:spcBef>
              <a:spcAft>
                <a:spcPts val="0"/>
              </a:spcAft>
              <a:buClr>
                <a:srgbClr val="404040"/>
              </a:buClr>
              <a:buSzPts val="2400"/>
              <a:buFont typeface="Calibri"/>
              <a:buChar char="•"/>
            </a:pPr>
            <a:r>
              <a:rPr lang="en" sz="2400">
                <a:solidFill>
                  <a:srgbClr val="404040"/>
                </a:solidFill>
                <a:latin typeface="Calibri"/>
                <a:ea typeface="Calibri"/>
                <a:cs typeface="Calibri"/>
                <a:sym typeface="Calibri"/>
              </a:rPr>
              <a:t>Join a working group</a:t>
            </a:r>
            <a:endParaRPr sz="2400">
              <a:solidFill>
                <a:srgbClr val="404040"/>
              </a:solidFill>
              <a:latin typeface="Calibri"/>
              <a:ea typeface="Calibri"/>
              <a:cs typeface="Calibri"/>
              <a:sym typeface="Calibri"/>
            </a:endParaRPr>
          </a:p>
          <a:p>
            <a:pPr marL="0" marR="0" lvl="0" indent="0" algn="l" rtl="0">
              <a:lnSpc>
                <a:spcPct val="90000"/>
              </a:lnSpc>
              <a:spcBef>
                <a:spcPts val="800"/>
              </a:spcBef>
              <a:spcAft>
                <a:spcPts val="0"/>
              </a:spcAft>
              <a:buNone/>
            </a:pPr>
            <a:endParaRPr sz="2400">
              <a:solidFill>
                <a:srgbClr val="404040"/>
              </a:solidFill>
              <a:latin typeface="Calibri"/>
              <a:ea typeface="Calibri"/>
              <a:cs typeface="Calibri"/>
              <a:sym typeface="Calibri"/>
            </a:endParaRPr>
          </a:p>
          <a:p>
            <a:pPr marL="0" marR="0" lvl="0" indent="0" algn="ctr" rtl="0">
              <a:lnSpc>
                <a:spcPct val="90000"/>
              </a:lnSpc>
              <a:spcBef>
                <a:spcPts val="800"/>
              </a:spcBef>
              <a:spcAft>
                <a:spcPts val="400"/>
              </a:spcAft>
              <a:buNone/>
            </a:pPr>
            <a:r>
              <a:rPr lang="en" sz="3600" b="1">
                <a:solidFill>
                  <a:srgbClr val="404040"/>
                </a:solidFill>
                <a:latin typeface="Calibri"/>
                <a:ea typeface="Calibri"/>
                <a:cs typeface="Calibri"/>
                <a:sym typeface="Calibri"/>
              </a:rPr>
              <a:t>contact@seamlessaccess.org</a:t>
            </a:r>
            <a:endParaRPr sz="2400">
              <a:solidFill>
                <a:srgbClr val="404040"/>
              </a:solidFill>
              <a:latin typeface="Calibri"/>
              <a:ea typeface="Calibri"/>
              <a:cs typeface="Calibri"/>
              <a:sym typeface="Calibri"/>
            </a:endParaRPr>
          </a:p>
        </p:txBody>
      </p:sp>
      <p:sp>
        <p:nvSpPr>
          <p:cNvPr id="688" name="Google Shape;688;p83"/>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Next steps if you want to learn more</a:t>
            </a:r>
            <a:endParaRPr/>
          </a:p>
        </p:txBody>
      </p:sp>
      <p:sp>
        <p:nvSpPr>
          <p:cNvPr id="4" name="TextBox 3">
            <a:extLst>
              <a:ext uri="{FF2B5EF4-FFF2-40B4-BE49-F238E27FC236}">
                <a16:creationId xmlns:a16="http://schemas.microsoft.com/office/drawing/2014/main" id="{3CBB3CD0-3C4F-4CA1-BF2F-4026AA804C56}"/>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84"/>
          <p:cNvSpPr txBox="1">
            <a:spLocks noGrp="1"/>
          </p:cNvSpPr>
          <p:nvPr>
            <p:ph type="title"/>
          </p:nvPr>
        </p:nvSpPr>
        <p:spPr>
          <a:xfrm>
            <a:off x="271720" y="2965622"/>
            <a:ext cx="8657400" cy="940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4800"/>
              <a:buNone/>
            </a:pPr>
            <a:r>
              <a:rPr lang="en"/>
              <a:t>thank you!</a:t>
            </a:r>
            <a:endParaRPr/>
          </a:p>
        </p:txBody>
      </p:sp>
      <p:sp>
        <p:nvSpPr>
          <p:cNvPr id="694" name="Google Shape;694;p84"/>
          <p:cNvSpPr txBox="1"/>
          <p:nvPr/>
        </p:nvSpPr>
        <p:spPr>
          <a:xfrm>
            <a:off x="492975" y="390125"/>
            <a:ext cx="82149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 sz="3600" b="1">
                <a:latin typeface="Georgia"/>
                <a:ea typeface="Georgia"/>
                <a:cs typeface="Georgia"/>
                <a:sym typeface="Georgia"/>
              </a:rPr>
              <a:t>contact</a:t>
            </a:r>
            <a:r>
              <a:rPr lang="en" sz="3600" b="1" i="0" u="none" strike="noStrike" cap="none">
                <a:solidFill>
                  <a:srgbClr val="000000"/>
                </a:solidFill>
                <a:latin typeface="Georgia"/>
                <a:ea typeface="Georgia"/>
                <a:cs typeface="Georgia"/>
                <a:sym typeface="Georgia"/>
              </a:rPr>
              <a:t>@s</a:t>
            </a:r>
            <a:r>
              <a:rPr lang="en" sz="3600" b="1">
                <a:latin typeface="Georgia"/>
                <a:ea typeface="Georgia"/>
                <a:cs typeface="Georgia"/>
                <a:sym typeface="Georgia"/>
              </a:rPr>
              <a:t>eamlessaccess.org</a:t>
            </a:r>
            <a:endParaRPr sz="3600" b="1" i="0" u="none" strike="noStrike" cap="none">
              <a:solidFill>
                <a:srgbClr val="000000"/>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94"/>
                                        </p:tgtEl>
                                        <p:attrNameLst>
                                          <p:attrName>style.visibility</p:attrName>
                                        </p:attrNameLst>
                                      </p:cBhvr>
                                      <p:to>
                                        <p:strVal val="visible"/>
                                      </p:to>
                                    </p:set>
                                    <p:animEffect transition="in" filter="fade">
                                      <p:cBhvr>
                                        <p:cTn id="7" dur="500"/>
                                        <p:tgtEl>
                                          <p:spTgt spid="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body" idx="1"/>
          </p:nvPr>
        </p:nvSpPr>
        <p:spPr>
          <a:xfrm>
            <a:off x="1223452" y="1225050"/>
            <a:ext cx="7146900" cy="2693400"/>
          </a:xfrm>
          <a:prstGeom prst="rect">
            <a:avLst/>
          </a:prstGeom>
          <a:noFill/>
          <a:ln>
            <a:noFill/>
          </a:ln>
        </p:spPr>
        <p:txBody>
          <a:bodyPr spcFirstLastPara="1" wrap="square" lIns="68575" tIns="34275" rIns="68575" bIns="34275" anchor="t" anchorCtr="0">
            <a:noAutofit/>
          </a:bodyPr>
          <a:lstStyle/>
          <a:p>
            <a:pPr marL="457200" lvl="0" indent="-419100" algn="l" rtl="0">
              <a:lnSpc>
                <a:spcPct val="150000"/>
              </a:lnSpc>
              <a:spcBef>
                <a:spcPts val="0"/>
              </a:spcBef>
              <a:spcAft>
                <a:spcPts val="0"/>
              </a:spcAft>
              <a:buSzPts val="3000"/>
              <a:buChar char="●"/>
            </a:pPr>
            <a:r>
              <a:rPr lang="en" sz="3000" dirty="0"/>
              <a:t>Library patrons</a:t>
            </a:r>
            <a:endParaRPr sz="3000" dirty="0"/>
          </a:p>
          <a:p>
            <a:pPr marL="457200" lvl="0" indent="-419100" algn="l" rtl="0">
              <a:lnSpc>
                <a:spcPct val="150000"/>
              </a:lnSpc>
              <a:spcBef>
                <a:spcPts val="0"/>
              </a:spcBef>
              <a:spcAft>
                <a:spcPts val="0"/>
              </a:spcAft>
              <a:buSzPts val="3000"/>
              <a:buChar char="●"/>
            </a:pPr>
            <a:r>
              <a:rPr lang="en" sz="3000" dirty="0"/>
              <a:t>Research collaborations</a:t>
            </a:r>
            <a:endParaRPr sz="3000" dirty="0"/>
          </a:p>
          <a:p>
            <a:pPr marL="457200" lvl="0" indent="-419100" algn="l" rtl="0">
              <a:lnSpc>
                <a:spcPct val="150000"/>
              </a:lnSpc>
              <a:spcBef>
                <a:spcPts val="0"/>
              </a:spcBef>
              <a:spcAft>
                <a:spcPts val="0"/>
              </a:spcAft>
              <a:buSzPts val="3000"/>
              <a:buChar char="●"/>
            </a:pPr>
            <a:r>
              <a:rPr lang="en" sz="3000" dirty="0"/>
              <a:t>Institutional workflows</a:t>
            </a:r>
            <a:endParaRPr sz="3000" dirty="0">
              <a:solidFill>
                <a:schemeClr val="dk1"/>
              </a:solidFill>
            </a:endParaRPr>
          </a:p>
          <a:p>
            <a:pPr marL="0" lvl="0" indent="0" algn="l" rtl="0">
              <a:lnSpc>
                <a:spcPct val="150000"/>
              </a:lnSpc>
              <a:spcBef>
                <a:spcPts val="800"/>
              </a:spcBef>
              <a:spcAft>
                <a:spcPts val="0"/>
              </a:spcAft>
              <a:buSzPts val="2100"/>
              <a:buNone/>
            </a:pPr>
            <a:endParaRPr sz="3000" dirty="0"/>
          </a:p>
          <a:p>
            <a:pPr marL="0" lvl="0" indent="457200" algn="l" rtl="0">
              <a:lnSpc>
                <a:spcPct val="150000"/>
              </a:lnSpc>
              <a:spcBef>
                <a:spcPts val="0"/>
              </a:spcBef>
              <a:spcAft>
                <a:spcPts val="0"/>
              </a:spcAft>
              <a:buClr>
                <a:schemeClr val="dk1"/>
              </a:buClr>
              <a:buSzPts val="1100"/>
              <a:buFont typeface="Arial"/>
              <a:buNone/>
            </a:pPr>
            <a:endParaRPr sz="3000" dirty="0">
              <a:solidFill>
                <a:schemeClr val="dk1"/>
              </a:solidFill>
            </a:endParaRPr>
          </a:p>
          <a:p>
            <a:pPr marL="0" lvl="0" indent="0" algn="l" rtl="0">
              <a:lnSpc>
                <a:spcPct val="150000"/>
              </a:lnSpc>
              <a:spcBef>
                <a:spcPts val="800"/>
              </a:spcBef>
              <a:spcAft>
                <a:spcPts val="0"/>
              </a:spcAft>
              <a:buSzPts val="2100"/>
              <a:buNone/>
            </a:pPr>
            <a:r>
              <a:rPr lang="en" sz="3000" dirty="0"/>
              <a:t> </a:t>
            </a:r>
            <a:endParaRPr sz="3000" dirty="0"/>
          </a:p>
        </p:txBody>
      </p:sp>
      <p:sp>
        <p:nvSpPr>
          <p:cNvPr id="115" name="Google Shape;115;p21"/>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Who can benefit?</a:t>
            </a:r>
            <a:endParaRPr/>
          </a:p>
        </p:txBody>
      </p:sp>
      <p:sp>
        <p:nvSpPr>
          <p:cNvPr id="4" name="TextBox 3">
            <a:extLst>
              <a:ext uri="{FF2B5EF4-FFF2-40B4-BE49-F238E27FC236}">
                <a16:creationId xmlns:a16="http://schemas.microsoft.com/office/drawing/2014/main" id="{442E8437-4884-4102-AECC-0A19F3181957}"/>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703"/>
        <p:cNvGrpSpPr/>
        <p:nvPr/>
      </p:nvGrpSpPr>
      <p:grpSpPr>
        <a:xfrm>
          <a:off x="0" y="0"/>
          <a:ext cx="0" cy="0"/>
          <a:chOff x="0" y="0"/>
          <a:chExt cx="0" cy="0"/>
        </a:xfrm>
      </p:grpSpPr>
      <p:pic>
        <p:nvPicPr>
          <p:cNvPr id="704" name="Google Shape;704;p86"/>
          <p:cNvPicPr preferRelativeResize="0"/>
          <p:nvPr/>
        </p:nvPicPr>
        <p:blipFill rotWithShape="1">
          <a:blip r:embed="rId3">
            <a:alphaModFix/>
          </a:blip>
          <a:srcRect l="24216" t="39441" r="47015" b="23889"/>
          <a:stretch/>
        </p:blipFill>
        <p:spPr>
          <a:xfrm>
            <a:off x="608376" y="1395900"/>
            <a:ext cx="1954176" cy="1401100"/>
          </a:xfrm>
          <a:prstGeom prst="rect">
            <a:avLst/>
          </a:prstGeom>
          <a:noFill/>
          <a:ln>
            <a:noFill/>
          </a:ln>
        </p:spPr>
      </p:pic>
      <p:pic>
        <p:nvPicPr>
          <p:cNvPr id="705" name="Google Shape;705;p86"/>
          <p:cNvPicPr preferRelativeResize="0"/>
          <p:nvPr/>
        </p:nvPicPr>
        <p:blipFill rotWithShape="1">
          <a:blip r:embed="rId4">
            <a:alphaModFix/>
          </a:blip>
          <a:srcRect l="24241" t="28010" r="46978" b="19545"/>
          <a:stretch/>
        </p:blipFill>
        <p:spPr>
          <a:xfrm>
            <a:off x="3511963" y="1395900"/>
            <a:ext cx="1954176" cy="2003014"/>
          </a:xfrm>
          <a:prstGeom prst="rect">
            <a:avLst/>
          </a:prstGeom>
          <a:noFill/>
          <a:ln>
            <a:noFill/>
          </a:ln>
        </p:spPr>
      </p:pic>
      <p:pic>
        <p:nvPicPr>
          <p:cNvPr id="706" name="Google Shape;706;p86"/>
          <p:cNvPicPr preferRelativeResize="0"/>
          <p:nvPr/>
        </p:nvPicPr>
        <p:blipFill rotWithShape="1">
          <a:blip r:embed="rId5">
            <a:alphaModFix/>
          </a:blip>
          <a:srcRect l="24690" t="39581" r="46838" b="20185"/>
          <a:stretch/>
        </p:blipFill>
        <p:spPr>
          <a:xfrm>
            <a:off x="6415551" y="1395900"/>
            <a:ext cx="1954176" cy="1553321"/>
          </a:xfrm>
          <a:prstGeom prst="rect">
            <a:avLst/>
          </a:prstGeom>
          <a:noFill/>
          <a:ln>
            <a:noFill/>
          </a:ln>
        </p:spPr>
      </p:pic>
      <p:sp>
        <p:nvSpPr>
          <p:cNvPr id="707" name="Google Shape;707;p86"/>
          <p:cNvSpPr txBox="1"/>
          <p:nvPr/>
        </p:nvSpPr>
        <p:spPr>
          <a:xfrm>
            <a:off x="534713" y="3008125"/>
            <a:ext cx="2101500" cy="61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Un-check box to opt out</a:t>
            </a:r>
            <a:endParaRPr/>
          </a:p>
        </p:txBody>
      </p:sp>
      <p:sp>
        <p:nvSpPr>
          <p:cNvPr id="708" name="Google Shape;708;p86"/>
          <p:cNvSpPr txBox="1"/>
          <p:nvPr/>
        </p:nvSpPr>
        <p:spPr>
          <a:xfrm>
            <a:off x="3521238" y="3566125"/>
            <a:ext cx="2101500" cy="61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Click to ‘Learn more’</a:t>
            </a:r>
            <a:endParaRPr/>
          </a:p>
        </p:txBody>
      </p:sp>
      <p:sp>
        <p:nvSpPr>
          <p:cNvPr id="709" name="Google Shape;709;p86"/>
          <p:cNvSpPr txBox="1"/>
          <p:nvPr/>
        </p:nvSpPr>
        <p:spPr>
          <a:xfrm>
            <a:off x="6418088" y="3100900"/>
            <a:ext cx="2101500" cy="61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Access to local storage blocked</a:t>
            </a:r>
            <a:endParaRPr/>
          </a:p>
        </p:txBody>
      </p:sp>
      <p:sp>
        <p:nvSpPr>
          <p:cNvPr id="710" name="Google Shape;710;p86"/>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User Consent Workflows</a:t>
            </a:r>
            <a:endParaRPr/>
          </a:p>
        </p:txBody>
      </p:sp>
      <p:sp>
        <p:nvSpPr>
          <p:cNvPr id="9" name="TextBox 8">
            <a:extLst>
              <a:ext uri="{FF2B5EF4-FFF2-40B4-BE49-F238E27FC236}">
                <a16:creationId xmlns:a16="http://schemas.microsoft.com/office/drawing/2014/main" id="{0421F643-0E23-4506-B41E-85A76AFC5E99}"/>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714"/>
        <p:cNvGrpSpPr/>
        <p:nvPr/>
      </p:nvGrpSpPr>
      <p:grpSpPr>
        <a:xfrm>
          <a:off x="0" y="0"/>
          <a:ext cx="0" cy="0"/>
          <a:chOff x="0" y="0"/>
          <a:chExt cx="0" cy="0"/>
        </a:xfrm>
      </p:grpSpPr>
      <p:sp>
        <p:nvSpPr>
          <p:cNvPr id="715" name="Google Shape;715;p87"/>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GetFTR</a:t>
            </a:r>
            <a:endParaRPr/>
          </a:p>
        </p:txBody>
      </p:sp>
      <p:sp>
        <p:nvSpPr>
          <p:cNvPr id="716" name="Google Shape;716;p87"/>
          <p:cNvSpPr txBox="1">
            <a:spLocks noGrp="1"/>
          </p:cNvSpPr>
          <p:nvPr>
            <p:ph type="body" idx="1"/>
          </p:nvPr>
        </p:nvSpPr>
        <p:spPr>
          <a:xfrm>
            <a:off x="283265" y="1285811"/>
            <a:ext cx="8572500" cy="2921700"/>
          </a:xfrm>
          <a:prstGeom prst="rect">
            <a:avLst/>
          </a:prstGeom>
        </p:spPr>
        <p:txBody>
          <a:bodyPr spcFirstLastPara="1" wrap="square" lIns="68575" tIns="34275" rIns="68575" bIns="34275" anchor="t" anchorCtr="0">
            <a:noAutofit/>
          </a:bodyPr>
          <a:lstStyle/>
          <a:p>
            <a:pPr marL="457200" lvl="0" indent="-317500" algn="l" rtl="0">
              <a:spcBef>
                <a:spcPts val="800"/>
              </a:spcBef>
              <a:spcAft>
                <a:spcPts val="0"/>
              </a:spcAft>
              <a:buSzPts val="1400"/>
              <a:buChar char="•"/>
            </a:pPr>
            <a:r>
              <a:rPr lang="en"/>
              <a:t>A new, free to use service designed to enable faster access to published research</a:t>
            </a:r>
            <a:endParaRPr/>
          </a:p>
          <a:p>
            <a:pPr marL="457200" lvl="0" indent="-317500" algn="l" rtl="0">
              <a:spcBef>
                <a:spcPts val="800"/>
              </a:spcBef>
              <a:spcAft>
                <a:spcPts val="0"/>
              </a:spcAft>
              <a:buSzPts val="1400"/>
              <a:buChar char="•"/>
            </a:pPr>
            <a:r>
              <a:rPr lang="en"/>
              <a:t>GetFTR enables discovery services to flag content that a user has access to via their institution</a:t>
            </a:r>
            <a:endParaRPr/>
          </a:p>
          <a:p>
            <a:pPr marL="457200" lvl="0" indent="-317500" algn="l" rtl="0">
              <a:spcBef>
                <a:spcPts val="800"/>
              </a:spcBef>
              <a:spcAft>
                <a:spcPts val="0"/>
              </a:spcAft>
              <a:buSzPts val="1400"/>
              <a:buChar char="•"/>
            </a:pPr>
            <a:r>
              <a:rPr lang="en"/>
              <a:t>SA is one of the ways that a SP can determine a user’s organizational affiliation</a:t>
            </a:r>
            <a:endParaRPr/>
          </a:p>
          <a:p>
            <a:pPr marL="457200" lvl="0" indent="-317500" algn="l" rtl="0">
              <a:spcBef>
                <a:spcPts val="800"/>
              </a:spcBef>
              <a:spcAft>
                <a:spcPts val="400"/>
              </a:spcAft>
              <a:buSzPts val="1400"/>
              <a:buChar char="•"/>
            </a:pPr>
            <a:r>
              <a:rPr lang="en"/>
              <a:t>An example of the sort of tool that can benefit from SA, and we expect there to be many others developed in future.</a:t>
            </a:r>
            <a:endParaRPr/>
          </a:p>
        </p:txBody>
      </p:sp>
      <p:sp>
        <p:nvSpPr>
          <p:cNvPr id="4" name="TextBox 3">
            <a:extLst>
              <a:ext uri="{FF2B5EF4-FFF2-40B4-BE49-F238E27FC236}">
                <a16:creationId xmlns:a16="http://schemas.microsoft.com/office/drawing/2014/main" id="{CC825385-6CFB-4E97-9DBD-3B38E99A13B3}"/>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body" idx="1"/>
          </p:nvPr>
        </p:nvSpPr>
        <p:spPr>
          <a:xfrm>
            <a:off x="285750" y="1057324"/>
            <a:ext cx="8572500" cy="3336000"/>
          </a:xfrm>
          <a:prstGeom prst="rect">
            <a:avLst/>
          </a:prstGeom>
          <a:noFill/>
          <a:ln>
            <a:noFill/>
          </a:ln>
        </p:spPr>
        <p:txBody>
          <a:bodyPr spcFirstLastPara="1" wrap="square" lIns="68575" tIns="34275" rIns="68575" bIns="34275" anchor="t" anchorCtr="0">
            <a:noAutofit/>
          </a:bodyPr>
          <a:lstStyle/>
          <a:p>
            <a:pPr marL="457200" lvl="0" indent="-317500" algn="l" rtl="0">
              <a:lnSpc>
                <a:spcPct val="90000"/>
              </a:lnSpc>
              <a:spcBef>
                <a:spcPts val="1000"/>
              </a:spcBef>
              <a:spcAft>
                <a:spcPts val="400"/>
              </a:spcAft>
              <a:buSzPts val="1400"/>
              <a:buChar char="•"/>
            </a:pPr>
            <a:r>
              <a:rPr lang="en" dirty="0"/>
              <a:t>Resource Access in the 21st Century project (RA21) initiated in 2016</a:t>
            </a:r>
          </a:p>
          <a:p>
            <a:pPr marL="457200" lvl="0" indent="-317500" algn="l" rtl="0">
              <a:lnSpc>
                <a:spcPct val="90000"/>
              </a:lnSpc>
              <a:spcBef>
                <a:spcPts val="1000"/>
              </a:spcBef>
              <a:spcAft>
                <a:spcPts val="400"/>
              </a:spcAft>
              <a:buSzPts val="1400"/>
              <a:buChar char="•"/>
            </a:pPr>
            <a:r>
              <a:rPr lang="en" dirty="0"/>
              <a:t>Stakeholders from the publishing, library, software, and identity communities; input from 60 organizations.</a:t>
            </a:r>
            <a:endParaRPr dirty="0"/>
          </a:p>
          <a:p>
            <a:pPr marL="457200" lvl="0" indent="-317500" algn="l" rtl="0">
              <a:lnSpc>
                <a:spcPct val="90000"/>
              </a:lnSpc>
              <a:spcBef>
                <a:spcPts val="1000"/>
              </a:spcBef>
              <a:spcAft>
                <a:spcPts val="400"/>
              </a:spcAft>
              <a:buSzPts val="1400"/>
              <a:buChar char="•"/>
            </a:pPr>
            <a:r>
              <a:rPr lang="en" dirty="0"/>
              <a:t>Identified that Federated Authentication held the most promise for providing a robust, scalable solution for remote access to scholarly content.</a:t>
            </a:r>
            <a:endParaRPr dirty="0"/>
          </a:p>
        </p:txBody>
      </p:sp>
      <p:sp>
        <p:nvSpPr>
          <p:cNvPr id="121" name="Google Shape;121;p22"/>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The recap ...</a:t>
            </a:r>
            <a:endParaRPr/>
          </a:p>
        </p:txBody>
      </p:sp>
      <p:sp>
        <p:nvSpPr>
          <p:cNvPr id="4" name="TextBox 3">
            <a:extLst>
              <a:ext uri="{FF2B5EF4-FFF2-40B4-BE49-F238E27FC236}">
                <a16:creationId xmlns:a16="http://schemas.microsoft.com/office/drawing/2014/main" id="{057671C5-49C7-4F1A-AF7D-50AD668D8EA7}"/>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p>
            <a:pPr marL="457200" lvl="0" indent="-361950" algn="l" rtl="0">
              <a:lnSpc>
                <a:spcPct val="90000"/>
              </a:lnSpc>
              <a:spcBef>
                <a:spcPts val="1000"/>
              </a:spcBef>
              <a:spcAft>
                <a:spcPts val="400"/>
              </a:spcAft>
              <a:buSzPts val="2100"/>
              <a:buChar char="•"/>
            </a:pPr>
            <a:r>
              <a:rPr lang="en" dirty="0"/>
              <a:t>Conclusions published as a draft NISO Recommended Practice in April 2019</a:t>
            </a:r>
            <a:endParaRPr dirty="0"/>
          </a:p>
          <a:p>
            <a:pPr marL="457200" lvl="0" indent="-361950" algn="l" rtl="0">
              <a:lnSpc>
                <a:spcPct val="90000"/>
              </a:lnSpc>
              <a:spcBef>
                <a:spcPts val="1000"/>
              </a:spcBef>
              <a:spcAft>
                <a:spcPts val="400"/>
              </a:spcAft>
              <a:buSzPts val="2100"/>
              <a:buChar char="•"/>
            </a:pPr>
            <a:r>
              <a:rPr lang="en" dirty="0"/>
              <a:t>&gt;200 comments helped identify further areas for investigation and confirm the value of testing a beta service </a:t>
            </a:r>
            <a:endParaRPr dirty="0"/>
          </a:p>
          <a:p>
            <a:pPr marL="457200" lvl="0" indent="-361950" algn="l" rtl="0">
              <a:lnSpc>
                <a:spcPct val="90000"/>
              </a:lnSpc>
              <a:spcBef>
                <a:spcPts val="1000"/>
              </a:spcBef>
              <a:spcAft>
                <a:spcPts val="400"/>
              </a:spcAft>
              <a:buSzPts val="2100"/>
              <a:buChar char="•"/>
            </a:pPr>
            <a:r>
              <a:rPr lang="en" dirty="0"/>
              <a:t>Final NISO Recommended Practice* published in June 2019.</a:t>
            </a:r>
            <a:endParaRPr dirty="0"/>
          </a:p>
        </p:txBody>
      </p:sp>
      <p:sp>
        <p:nvSpPr>
          <p:cNvPr id="127" name="Google Shape;127;p23"/>
          <p:cNvSpPr txBox="1"/>
          <p:nvPr/>
        </p:nvSpPr>
        <p:spPr>
          <a:xfrm>
            <a:off x="311700" y="3612975"/>
            <a:ext cx="8520600" cy="65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 sz="1700" b="0" i="1" u="none" strike="noStrike" cap="none">
                <a:solidFill>
                  <a:srgbClr val="000000"/>
                </a:solidFill>
                <a:latin typeface="Arial"/>
                <a:ea typeface="Arial"/>
                <a:cs typeface="Arial"/>
                <a:sym typeface="Arial"/>
              </a:rPr>
              <a:t>* Recommended Practices for Improved Access to Institutionally-Provided Information Resources: Results from the Resource Access in the 21st Century (RA21) Project</a:t>
            </a:r>
            <a:endParaRPr sz="1700" b="0" i="1" u="none" strike="noStrike" cap="none">
              <a:solidFill>
                <a:srgbClr val="000000"/>
              </a:solidFill>
              <a:latin typeface="Arial"/>
              <a:ea typeface="Arial"/>
              <a:cs typeface="Arial"/>
              <a:sym typeface="Arial"/>
            </a:endParaRPr>
          </a:p>
        </p:txBody>
      </p:sp>
      <p:sp>
        <p:nvSpPr>
          <p:cNvPr id="128" name="Google Shape;128;p23"/>
          <p:cNvSpPr txBox="1">
            <a:spLocks noGrp="1"/>
          </p:cNvSpPr>
          <p:nvPr>
            <p:ph type="title"/>
          </p:nvPr>
        </p:nvSpPr>
        <p:spPr>
          <a:xfrm>
            <a:off x="283265" y="204127"/>
            <a:ext cx="8572500" cy="732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The recap ...</a:t>
            </a:r>
            <a:endParaRPr/>
          </a:p>
        </p:txBody>
      </p:sp>
      <p:sp>
        <p:nvSpPr>
          <p:cNvPr id="5" name="TextBox 4">
            <a:extLst>
              <a:ext uri="{FF2B5EF4-FFF2-40B4-BE49-F238E27FC236}">
                <a16:creationId xmlns:a16="http://schemas.microsoft.com/office/drawing/2014/main" id="{11318543-DD04-4FC7-94D7-60A226DDD609}"/>
              </a:ext>
            </a:extLst>
          </p:cNvPr>
          <p:cNvSpPr txBox="1"/>
          <p:nvPr/>
        </p:nvSpPr>
        <p:spPr>
          <a:xfrm>
            <a:off x="7421372" y="4731632"/>
            <a:ext cx="1649811" cy="307777"/>
          </a:xfrm>
          <a:prstGeom prst="rect">
            <a:avLst/>
          </a:prstGeom>
          <a:noFill/>
        </p:spPr>
        <p:txBody>
          <a:bodyPr wrap="none" rtlCol="0">
            <a:spAutoFit/>
          </a:bodyPr>
          <a:lstStyle/>
          <a:p>
            <a:r>
              <a:rPr lang="en-GB" dirty="0">
                <a:solidFill>
                  <a:schemeClr val="bg1"/>
                </a:solidFill>
              </a:rPr>
              <a:t>#</a:t>
            </a:r>
            <a:r>
              <a:rPr lang="en-GB" dirty="0" err="1">
                <a:solidFill>
                  <a:schemeClr val="bg1"/>
                </a:solidFill>
              </a:rPr>
              <a:t>SeamlessAccess</a:t>
            </a:r>
            <a:endParaRPr lang="en-GB"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TotalTime>
  <Words>7922</Words>
  <Application>Microsoft Office PowerPoint</Application>
  <PresentationFormat>On-screen Show (16:9)</PresentationFormat>
  <Paragraphs>727</Paragraphs>
  <Slides>71</Slides>
  <Notes>71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Arial</vt:lpstr>
      <vt:lpstr>Calibri</vt:lpstr>
      <vt:lpstr>Georgia</vt:lpstr>
      <vt:lpstr>Office Theme</vt:lpstr>
      <vt:lpstr>Introduction to Seamless Access</vt:lpstr>
      <vt:lpstr>For the next 45 mins ...</vt:lpstr>
      <vt:lpstr>Why are we here?</vt:lpstr>
      <vt:lpstr>Why Are We Here?</vt:lpstr>
      <vt:lpstr>Security Concerns / Workflow Issues</vt:lpstr>
      <vt:lpstr>Compromised User Credentials</vt:lpstr>
      <vt:lpstr>Who can benefit?</vt:lpstr>
      <vt:lpstr>The recap ...</vt:lpstr>
      <vt:lpstr>The recap ...</vt:lpstr>
      <vt:lpstr>What is SeamlessAccess?</vt:lpstr>
      <vt:lpstr>Who are SeamlessAccess?</vt:lpstr>
      <vt:lpstr>When is SeamlessAccess?</vt:lpstr>
      <vt:lpstr>2. How does it work?</vt:lpstr>
      <vt:lpstr>A brief refresher on Federated Authentication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‘Attributes’?</vt:lpstr>
      <vt:lpstr>What are ‘Attributes’?</vt:lpstr>
      <vt:lpstr>Why are Attributes important?</vt:lpstr>
      <vt:lpstr>How does Attribute Release work?</vt:lpstr>
      <vt:lpstr>Publishing Use Cases</vt:lpstr>
      <vt:lpstr>The problem: configuring access</vt:lpstr>
      <vt:lpstr>PowerPoint Presentation</vt:lpstr>
      <vt:lpstr>How federated access works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 the hood ...</vt:lpstr>
      <vt:lpstr>What about Security &amp; Privacy?</vt:lpstr>
      <vt:lpstr>What about Security &amp; Privacy?</vt:lpstr>
      <vt:lpstr>Service Provider Integration Options</vt:lpstr>
      <vt:lpstr>Service Providers - Limited Integration</vt:lpstr>
      <vt:lpstr>Service Providers - Standard Integration</vt:lpstr>
      <vt:lpstr>Service Providers - Advanced Integration</vt:lpstr>
      <vt:lpstr>PowerPoint Presentation</vt:lpstr>
      <vt:lpstr>We’re in the beta phase ...</vt:lpstr>
      <vt:lpstr>Beta Implementation Status</vt:lpstr>
      <vt:lpstr>Attribute Release Working Group</vt:lpstr>
      <vt:lpstr>Attribute Release Working Group</vt:lpstr>
      <vt:lpstr>Attribute Release Working Group</vt:lpstr>
      <vt:lpstr>Contract Language Working Group</vt:lpstr>
      <vt:lpstr>What we’re working through</vt:lpstr>
      <vt:lpstr>4. How do I participate?</vt:lpstr>
      <vt:lpstr>Next steps for Service Providers</vt:lpstr>
      <vt:lpstr>Next steps for Identity Providers / Libraries</vt:lpstr>
      <vt:lpstr>Next steps if you want to learn more</vt:lpstr>
      <vt:lpstr>thank you!</vt:lpstr>
      <vt:lpstr>User Consent Workflows</vt:lpstr>
      <vt:lpstr>GetFTR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Seamless Access</dc:title>
  <dc:creator>Tim Lloyd</dc:creator>
  <cp:lastModifiedBy>Tim Lloyd</cp:lastModifiedBy>
  <cp:revision>7</cp:revision>
  <dcterms:modified xsi:type="dcterms:W3CDTF">2020-02-24T12:26:02Z</dcterms:modified>
</cp:coreProperties>
</file>