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3" r:id="rId5"/>
    <p:sldId id="274" r:id="rId6"/>
    <p:sldId id="272" r:id="rId7"/>
    <p:sldId id="275" r:id="rId8"/>
    <p:sldId id="276" r:id="rId9"/>
    <p:sldId id="280" r:id="rId10"/>
    <p:sldId id="277" r:id="rId11"/>
    <p:sldId id="278" r:id="rId12"/>
    <p:sldId id="258" r:id="rId13"/>
    <p:sldId id="269" r:id="rId14"/>
    <p:sldId id="260" r:id="rId15"/>
    <p:sldId id="259" r:id="rId16"/>
    <p:sldId id="264" r:id="rId17"/>
    <p:sldId id="261" r:id="rId18"/>
    <p:sldId id="262" r:id="rId19"/>
    <p:sldId id="263" r:id="rId20"/>
    <p:sldId id="265" r:id="rId21"/>
    <p:sldId id="266" r:id="rId22"/>
    <p:sldId id="26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21FD5-BB35-4D98-932E-DF9691028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1B684-C222-4ECF-96FD-5827454CA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F5C50-1B49-4216-BB71-D7CC1007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9DF9-A445-4A54-90E5-EE14BE266A0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A01F3-1177-46E8-8B1C-356017C6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6A5F-25CE-44BD-AB65-7660A545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1E8B-7280-4E47-87C6-259A117A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8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3BCD-BFE9-4F16-B414-713F1934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D85DB-369C-41A0-9C62-29490E460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89407-DED4-487F-AD96-D445F499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9DF9-A445-4A54-90E5-EE14BE266A0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3BB10-8209-48C0-9950-138D84FD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55137-0507-4899-BB26-90D90E22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1E8B-7280-4E47-87C6-259A117A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1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002A57-3696-4C8E-8D85-4E9A7DD8B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CA581-65DD-4026-96AE-37EDAF9C7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6FF14-2806-453D-BDDD-5CECB70F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9DF9-A445-4A54-90E5-EE14BE266A0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4B355-461E-41B1-A27E-261749A5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6A096-E540-4846-A83D-E8CA3E25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1E8B-7280-4E47-87C6-259A117A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2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FA24-59E1-4F9B-8C32-6A99B760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A4C52-FF9C-4E18-8765-35C4A4E6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32D3D-A3FD-446A-BFF8-FFD16AA5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9DF9-A445-4A54-90E5-EE14BE266A0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1A08-D997-40D2-B387-08C6B4EF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1D244-D846-4A6C-974F-4DE75406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1E8B-7280-4E47-87C6-259A117A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5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062A-2044-4908-A360-1D3A77EB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CC6B5-7FD7-4A94-B2AF-527FF5E97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8080F-9FCE-4C33-BE77-D750E9EE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9DF9-A445-4A54-90E5-EE14BE266A0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B9E85-C014-48F3-BD39-6E194A626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46834-B3A6-4AF5-9D8C-E01330D6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1E8B-7280-4E47-87C6-259A117A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5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5605D-D6DE-44F2-A73A-26F63981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0A1F0-96B4-4445-980D-500969635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83A98-4AC0-41D2-83B0-368B99B1D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8A032-A552-4B58-84A5-A269F9DC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9DF9-A445-4A54-90E5-EE14BE266A0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A14DB-3306-4F47-BD4E-A1679E4B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BAE9F-DC32-4F5D-B192-20181EC6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1E8B-7280-4E47-87C6-259A117A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1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27AE-6BA4-47AC-87C5-3BFD00B3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4488D-71A7-4723-9106-B2B179194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473CC-47F3-4781-8CE3-30AD114B2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7D280-5886-414D-9803-6EB2A13EE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D6873-B5A5-4303-B28A-D99087FA0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FCE6D-BB84-4256-B9FB-674E256C9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9DF9-A445-4A54-90E5-EE14BE266A0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50D98-CC6B-40E4-B501-04EA243C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8AE36E-1890-43B4-94B6-AE9408A7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1E8B-7280-4E47-87C6-259A117A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C7CE9-7EF8-465A-992B-552B3C98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55668-DE19-4635-975D-0D1432F1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9DF9-A445-4A54-90E5-EE14BE266A0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B6038-DB73-4148-9341-AAA9A567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48106-7177-4799-9FA7-BCCE41A1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1E8B-7280-4E47-87C6-259A117A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0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904DF-47FF-4428-A878-20975B19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9DF9-A445-4A54-90E5-EE14BE266A0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DCB50-94E3-43FB-81C2-BD91319D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DC4F6-AC99-42F1-A8C2-07B94DF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1E8B-7280-4E47-87C6-259A117A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3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0657-0AE6-4A79-8854-23ACDAA1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36066-07A7-4FC2-9236-77B4DB9A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92FF2-7E19-457E-87B2-71C73B402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D76EF-3DA2-4758-BB78-B698A379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9DF9-A445-4A54-90E5-EE14BE266A0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427F7-FC7A-4D89-AE55-8493FB7A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FED07-664E-4F4C-B6AF-44784304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1E8B-7280-4E47-87C6-259A117A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7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022D-0142-4737-8066-FCB042D9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8B632-3F87-426B-97C9-9015DCA1C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24704-A8A4-4877-BD11-A85421C46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1F964-DEC9-4879-9D09-8BAFEBAD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9DF9-A445-4A54-90E5-EE14BE266A0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5E89D-235B-441B-B018-99C2B16D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5D0E4-C7BA-443A-A541-6F7F1EBE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1E8B-7280-4E47-87C6-259A117A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A856A6-3180-41BC-8B53-353A5AAC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8B6FB-43BD-47BA-9E75-BC084BF24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797A5-11BC-4279-91FB-15165EA4B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89DF9-A445-4A54-90E5-EE14BE266A0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B6C68-DF4B-4AFD-87F2-466968611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DCFA2-592F-410F-AAD1-D59B636D4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A1E8B-7280-4E47-87C6-259A117A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2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CCF60-427B-4CA3-92D4-2CD731B2B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643" y="3429000"/>
            <a:ext cx="9144000" cy="1193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ERM Systems: Emerging Trends, and Opportunities for Publisher/Vendor Partnerships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3BF57-D92A-407F-A65E-91A281B58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9643" y="4949419"/>
            <a:ext cx="9144000" cy="11938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Lola Estelle and Peter McCracken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2/23/2020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3E31F-4C17-2347-8CEE-6EE9D14E7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09552">
            <a:off x="205188" y="931560"/>
            <a:ext cx="6839138" cy="19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8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F97E-D70E-425F-B2EE-CAB43B55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31" y="178514"/>
            <a:ext cx="11467322" cy="109045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From the revised NISO Open Discovery Initiative Recommended Practice, now available for public comment . . 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F32A7D4-A886-4D52-88CA-FBC9FAA16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98" y="1371601"/>
            <a:ext cx="9297298" cy="512127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26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B3EF-4E24-49F6-84F0-DCE3181C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34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Challenges for content providers who wish to provide guidance around knowledge base content package selection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FC193-7136-4C72-ABAD-C530BA9D3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8" y="1825625"/>
            <a:ext cx="10833683" cy="456678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aramond" panose="02020404030301010803" pitchFamily="18" charset="0"/>
              </a:rPr>
              <a:t>Resources! </a:t>
            </a:r>
          </a:p>
          <a:p>
            <a:pPr lvl="1"/>
            <a:r>
              <a:rPr lang="en-US" sz="2000" dirty="0">
                <a:latin typeface="Garamond" panose="02020404030301010803" pitchFamily="18" charset="0"/>
              </a:rPr>
              <a:t>Properly named KBART files</a:t>
            </a:r>
          </a:p>
          <a:p>
            <a:pPr lvl="1"/>
            <a:r>
              <a:rPr lang="en-US" sz="2000" dirty="0">
                <a:latin typeface="Garamond" panose="02020404030301010803" pitchFamily="18" charset="0"/>
              </a:rPr>
              <a:t>Developing staff expertise</a:t>
            </a:r>
          </a:p>
          <a:p>
            <a:pPr lvl="1"/>
            <a:r>
              <a:rPr lang="en-US" sz="2000" dirty="0">
                <a:latin typeface="Garamond" panose="02020404030301010803" pitchFamily="18" charset="0"/>
              </a:rPr>
              <a:t>Creating/maintaining documentation</a:t>
            </a:r>
          </a:p>
          <a:p>
            <a:pPr marL="457200" lvl="1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aramond" panose="02020404030301010803" pitchFamily="18" charset="0"/>
              </a:rPr>
              <a:t>Insight into how their content packages are listed in knowledge bases</a:t>
            </a:r>
          </a:p>
          <a:p>
            <a:pPr lvl="1"/>
            <a:r>
              <a:rPr lang="en-US" sz="2000" dirty="0">
                <a:latin typeface="Garamond" panose="02020404030301010803" pitchFamily="18" charset="0"/>
              </a:rPr>
              <a:t>Guest access to knowledge base</a:t>
            </a:r>
          </a:p>
          <a:p>
            <a:pPr lvl="1"/>
            <a:r>
              <a:rPr lang="en-US" sz="2000" dirty="0">
                <a:latin typeface="Garamond" panose="02020404030301010803" pitchFamily="18" charset="0"/>
              </a:rPr>
              <a:t>Specialized vendor dashboard</a:t>
            </a:r>
          </a:p>
          <a:p>
            <a:pPr lvl="1"/>
            <a:r>
              <a:rPr lang="en-US" sz="2000" dirty="0">
                <a:latin typeface="Garamond" panose="02020404030301010803" pitchFamily="18" charset="0"/>
              </a:rPr>
              <a:t>Documentation on knowledgebase vendor websites</a:t>
            </a:r>
          </a:p>
          <a:p>
            <a:pPr lvl="1"/>
            <a:r>
              <a:rPr lang="en-US" sz="2000" dirty="0">
                <a:latin typeface="Garamond" panose="02020404030301010803" pitchFamily="18" charset="0"/>
              </a:rPr>
              <a:t>Information otherwise provided by vendors</a:t>
            </a:r>
          </a:p>
          <a:p>
            <a:pPr lvl="1"/>
            <a:r>
              <a:rPr lang="en-US" sz="2000" dirty="0">
                <a:latin typeface="Garamond" panose="02020404030301010803" pitchFamily="18" charset="0"/>
              </a:rPr>
              <a:t>Open source knowledge bases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43D769E-E6C0-4894-A01F-228AF8E3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58" y="2033252"/>
            <a:ext cx="7015689" cy="180623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6947-1140-4A81-84B4-8E5F21D0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SPIE content in </a:t>
            </a:r>
            <a:r>
              <a:rPr lang="en-US" dirty="0" err="1">
                <a:latin typeface="Garamond" panose="02020404030301010803" pitchFamily="18" charset="0"/>
              </a:rPr>
              <a:t>ExLibris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Knowledgeworks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88119-B251-4A5F-B227-9DE01153F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30" y="2172749"/>
            <a:ext cx="11047333" cy="32483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00633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E63C-3D1D-4926-B50C-77DB30D9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SPIE content in SFX knowledgebase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1ABBC3-0D97-48CC-B5AF-94B2DBABA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153" y="1560352"/>
            <a:ext cx="9761931" cy="44837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295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F756-C1A1-4EA4-94ED-EA8FE6B8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4812" cy="11837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SPIE content in Alma Community Zone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826D8-8DDA-4E5A-89E1-F1B2BEDFD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344" y="62333"/>
            <a:ext cx="4523809" cy="67333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72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5CDF-B0E9-472D-BC0D-973F9339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SPIE content in WorldCat Knowledgebase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74EA3-5A25-4561-BBA1-38D36BFE5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9" y="2021748"/>
            <a:ext cx="11041615" cy="29887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1816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D1B6-D224-4508-95E0-8788780B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SPIE content in </a:t>
            </a:r>
            <a:r>
              <a:rPr lang="en-US" dirty="0" err="1">
                <a:latin typeface="Garamond" panose="02020404030301010803" pitchFamily="18" charset="0"/>
              </a:rPr>
              <a:t>GOKb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B8E846-3AFA-453F-9CB2-2460B7833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40" y="1884784"/>
            <a:ext cx="11457519" cy="36071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533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EAA2D-12D2-4839-B419-450757CAE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BioOne content in </a:t>
            </a:r>
            <a:r>
              <a:rPr lang="en-US" dirty="0" err="1">
                <a:latin typeface="Garamond" panose="02020404030301010803" pitchFamily="18" charset="0"/>
              </a:rPr>
              <a:t>ExLibris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Knowledgeworks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3629C-8D3F-4766-BCEF-FF01999C6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25" y="2646569"/>
            <a:ext cx="11310134" cy="21015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6683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2A1A-5C36-490B-8700-F3B66DA4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BioOne content in WorldCat Knowledgebase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3B08D2-B8BB-48C3-99C8-914A6F1B7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303" y="2092098"/>
            <a:ext cx="11087393" cy="33009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2981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6F96-6707-4353-A130-1A7033A9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BioOne content in </a:t>
            </a:r>
            <a:r>
              <a:rPr lang="en-US" dirty="0" err="1">
                <a:latin typeface="Garamond" panose="02020404030301010803" pitchFamily="18" charset="0"/>
              </a:rPr>
              <a:t>GoKB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A6E51-A9E1-4E73-B461-3D14BFBAC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5" y="1671857"/>
            <a:ext cx="11619465" cy="37025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6597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5369-D229-4F5B-9F97-62E4F817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ERM Systems: Emerging Trends, and Opportunities for Publisher/Vendor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46FA0-40D2-449A-9683-309BF65DC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454" y="2440767"/>
            <a:ext cx="10515600" cy="3710651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About Lola and about SPIE Digital Library</a:t>
            </a:r>
          </a:p>
          <a:p>
            <a:r>
              <a:rPr lang="en-US" dirty="0">
                <a:latin typeface="Garamond" panose="02020404030301010803" pitchFamily="18" charset="0"/>
              </a:rPr>
              <a:t>What Lola will talk about today . . . 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ERM systems: a quick look at the past, present, and future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How publishers can work with ERM vendors to help serve libraries</a:t>
            </a:r>
          </a:p>
          <a:p>
            <a:pPr lvl="2"/>
            <a:r>
              <a:rPr lang="en-US" sz="2400" dirty="0">
                <a:latin typeface="Garamond" panose="02020404030301010803" pitchFamily="18" charset="0"/>
              </a:rPr>
              <a:t>Examples </a:t>
            </a:r>
          </a:p>
          <a:p>
            <a:pPr lvl="2"/>
            <a:r>
              <a:rPr lang="en-US" sz="2400" dirty="0">
                <a:latin typeface="Garamond" panose="02020404030301010803" pitchFamily="18" charset="0"/>
              </a:rPr>
              <a:t>Challenges</a:t>
            </a:r>
          </a:p>
          <a:p>
            <a:r>
              <a:rPr lang="en-US" dirty="0">
                <a:latin typeface="Garamond" panose="02020404030301010803" pitchFamily="18" charset="0"/>
              </a:rPr>
              <a:t>Then Peter will discuss opportunities presented by FOLIO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AE9BCA-C486-4688-8120-42CF1627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82" y="2440767"/>
            <a:ext cx="2774499" cy="4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13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5BB0-B05C-490A-B1BF-96EA46BCC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25" y="365125"/>
            <a:ext cx="3537857" cy="38056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Project Euclid content packages according to Project Euclid’s webpage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1767C3-5916-410C-A062-9326D6ED8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1936" y="517216"/>
            <a:ext cx="8123039" cy="58235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54593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84C52-541A-4045-A9CF-1B2D4D3C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39" y="365125"/>
            <a:ext cx="11484529" cy="1325563"/>
          </a:xfrm>
        </p:spPr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Project Euclid content in </a:t>
            </a:r>
            <a:r>
              <a:rPr lang="en-US" dirty="0" err="1">
                <a:latin typeface="Garamond" panose="02020404030301010803" pitchFamily="18" charset="0"/>
              </a:rPr>
              <a:t>ExLibris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Knowledgeworks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4D7EA-6D0B-44DA-AAB8-5122B950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32" y="1690688"/>
            <a:ext cx="9484696" cy="2959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93C62-CD05-453C-876A-4A70425B4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161" y="5179985"/>
            <a:ext cx="9458917" cy="10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74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5D7D-23C9-4153-B4B4-5C867D11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365125"/>
            <a:ext cx="11526473" cy="1325563"/>
          </a:xfrm>
        </p:spPr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Project Euclid content in WorldCat Knowledgebase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01CC80-44D3-45F8-B199-9C117358E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03" y="2438628"/>
            <a:ext cx="11385741" cy="28464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0936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2527-04E9-426F-964A-D00B54B7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Project Euclid content in </a:t>
            </a:r>
            <a:r>
              <a:rPr lang="en-US" dirty="0" err="1">
                <a:latin typeface="Garamond" panose="02020404030301010803" pitchFamily="18" charset="0"/>
              </a:rPr>
              <a:t>GOKb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AB63C-EDDF-4846-896B-533147CE4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38" y="1671856"/>
            <a:ext cx="11181047" cy="35628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162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E6D55-50A7-460B-B413-EF5B9AA8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180" y="5580137"/>
            <a:ext cx="1666813" cy="1138985"/>
          </a:xfrm>
        </p:spPr>
        <p:txBody>
          <a:bodyPr>
            <a:normAutofit/>
          </a:bodyPr>
          <a:lstStyle/>
          <a:p>
            <a:r>
              <a:rPr lang="en-US" sz="1200" dirty="0" err="1">
                <a:latin typeface="Garamond" panose="02020404030301010803" pitchFamily="18" charset="0"/>
              </a:rPr>
              <a:t>Pesch</a:t>
            </a:r>
            <a:r>
              <a:rPr lang="en-US" sz="1200" dirty="0">
                <a:latin typeface="Garamond" panose="02020404030301010803" pitchFamily="18" charset="0"/>
              </a:rPr>
              <a:t>, O. (2009). </a:t>
            </a:r>
            <a:r>
              <a:rPr lang="en-US" sz="1200" i="1" dirty="0">
                <a:latin typeface="Garamond" panose="02020404030301010803" pitchFamily="18" charset="0"/>
              </a:rPr>
              <a:t>ERMs and the e-resource life-cycle </a:t>
            </a:r>
            <a:r>
              <a:rPr lang="en-US" sz="1200" dirty="0">
                <a:latin typeface="Garamond" panose="02020404030301010803" pitchFamily="18" charset="0"/>
              </a:rPr>
              <a:t>[</a:t>
            </a:r>
            <a:r>
              <a:rPr lang="en-US" sz="1200" dirty="0" err="1">
                <a:latin typeface="Garamond" panose="02020404030301010803" pitchFamily="18" charset="0"/>
              </a:rPr>
              <a:t>Powerpoint</a:t>
            </a:r>
            <a:r>
              <a:rPr lang="en-US" sz="1200" dirty="0">
                <a:latin typeface="Garamond" panose="02020404030301010803" pitchFamily="18" charset="0"/>
              </a:rPr>
              <a:t> slides].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CCA4C9-75A4-445B-8696-1C52A9E7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38" y="183026"/>
            <a:ext cx="8983242" cy="65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3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EAD62FF-EC80-4D78-9B42-F4421A0FB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6386" y="309077"/>
            <a:ext cx="8319794" cy="623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7C6254-519E-41CC-BCE8-39A20DE1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180" y="5580137"/>
            <a:ext cx="1666813" cy="1138985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Garamond" panose="02020404030301010803" pitchFamily="18" charset="0"/>
              </a:rPr>
              <a:t>Leighton, Robert. (2010). Cartoon from </a:t>
            </a:r>
            <a:r>
              <a:rPr lang="en-US" sz="1200" i="1" dirty="0">
                <a:latin typeface="Garamond" panose="02020404030301010803" pitchFamily="18" charset="0"/>
              </a:rPr>
              <a:t>The New Yorker.</a:t>
            </a:r>
            <a:endParaRPr lang="en-US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7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8CB5AB-B7E9-4251-B3C3-C24CE9593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373" y="243017"/>
            <a:ext cx="4732175" cy="38326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81B4C3FF-8C01-4EBF-B9EA-535ED84D8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42" y="1570544"/>
            <a:ext cx="711517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9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E259-F640-4808-BAAF-7270176B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918"/>
            <a:ext cx="10515600" cy="1074868"/>
          </a:xfrm>
        </p:spPr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The Knowledge Base and KBART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99AEA2-B340-4BFF-94F8-ED754C7FCF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51" y="2040699"/>
            <a:ext cx="3776954" cy="37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EA4CA7-6528-4201-A2BE-066794C5D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995" y="1519489"/>
            <a:ext cx="4033748" cy="42981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401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F933-FA19-4ABC-ADE1-DFD31CFD5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24" y="306372"/>
            <a:ext cx="11597951" cy="793411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latin typeface="Garamond" panose="02020404030301010803" pitchFamily="18" charset="0"/>
              </a:rPr>
              <a:t>“Which package do I activate in the Knowledge Base?”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B97C1-4361-45AB-AE4A-78E122A4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29" y="1099783"/>
            <a:ext cx="10807940" cy="53481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777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E6D55-50A7-460B-B413-EF5B9AA8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180" y="5580137"/>
            <a:ext cx="1666813" cy="1138985"/>
          </a:xfrm>
        </p:spPr>
        <p:txBody>
          <a:bodyPr>
            <a:normAutofit/>
          </a:bodyPr>
          <a:lstStyle/>
          <a:p>
            <a:r>
              <a:rPr lang="en-US" sz="1200" dirty="0" err="1">
                <a:latin typeface="Garamond" panose="02020404030301010803" pitchFamily="18" charset="0"/>
              </a:rPr>
              <a:t>Pesch</a:t>
            </a:r>
            <a:r>
              <a:rPr lang="en-US" sz="1200" dirty="0">
                <a:latin typeface="Garamond" panose="02020404030301010803" pitchFamily="18" charset="0"/>
              </a:rPr>
              <a:t>, O. (2009). </a:t>
            </a:r>
            <a:r>
              <a:rPr lang="en-US" sz="1200" i="1" dirty="0">
                <a:latin typeface="Garamond" panose="02020404030301010803" pitchFamily="18" charset="0"/>
              </a:rPr>
              <a:t>ERMs and the e-resource life-cycle </a:t>
            </a:r>
            <a:r>
              <a:rPr lang="en-US" sz="1200" dirty="0">
                <a:latin typeface="Garamond" panose="02020404030301010803" pitchFamily="18" charset="0"/>
              </a:rPr>
              <a:t>[</a:t>
            </a:r>
            <a:r>
              <a:rPr lang="en-US" sz="1200" dirty="0" err="1">
                <a:latin typeface="Garamond" panose="02020404030301010803" pitchFamily="18" charset="0"/>
              </a:rPr>
              <a:t>Powerpoint</a:t>
            </a:r>
            <a:r>
              <a:rPr lang="en-US" sz="1200" dirty="0">
                <a:latin typeface="Garamond" panose="02020404030301010803" pitchFamily="18" charset="0"/>
              </a:rPr>
              <a:t> slides].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CCA4C9-75A4-445B-8696-1C52A9E7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34" y="183026"/>
            <a:ext cx="8983242" cy="65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45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F933-FA19-4ABC-ADE1-DFD31CFD5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24" y="306372"/>
            <a:ext cx="11597951" cy="793411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latin typeface="Garamond" panose="02020404030301010803" pitchFamily="18" charset="0"/>
              </a:rPr>
              <a:t>“Which package do I activate in the Knowledge Base?”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B97C1-4361-45AB-AE4A-78E122A4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29" y="1099783"/>
            <a:ext cx="10807940" cy="53481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62396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302</Words>
  <Application>Microsoft Office PowerPoint</Application>
  <PresentationFormat>Widescreen</PresentationFormat>
  <Paragraphs>43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Office Theme</vt:lpstr>
      <vt:lpstr>ERM Systems: Emerging Trends, and Opportunities for Publisher/Vendor Partnerships</vt:lpstr>
      <vt:lpstr>ERM Systems: Emerging Trends, and Opportunities for Publisher/Vendor Partnerships</vt:lpstr>
      <vt:lpstr>Pesch, O. (2009). ERMs and the e-resource life-cycle [Powerpoint slides].</vt:lpstr>
      <vt:lpstr>Leighton, Robert. (2010). Cartoon from The New Yorker.</vt:lpstr>
      <vt:lpstr>PowerPoint Presentation</vt:lpstr>
      <vt:lpstr>The Knowledge Base and KBART</vt:lpstr>
      <vt:lpstr>“Which package do I activate in the Knowledge Base?”</vt:lpstr>
      <vt:lpstr>Pesch, O. (2009). ERMs and the e-resource life-cycle [Powerpoint slides].</vt:lpstr>
      <vt:lpstr>“Which package do I activate in the Knowledge Base?”</vt:lpstr>
      <vt:lpstr>From the revised NISO Open Discovery Initiative Recommended Practice, now available for public comment . . . </vt:lpstr>
      <vt:lpstr>Challenges for content providers who wish to provide guidance around knowledge base content package selection . . . </vt:lpstr>
      <vt:lpstr>SPIE content in ExLibris Knowledgeworks</vt:lpstr>
      <vt:lpstr>SPIE content in SFX knowledgebase</vt:lpstr>
      <vt:lpstr>SPIE content in Alma Community Zone</vt:lpstr>
      <vt:lpstr>SPIE content in WorldCat Knowledgebase</vt:lpstr>
      <vt:lpstr>SPIE content in GOKb</vt:lpstr>
      <vt:lpstr>BioOne content in ExLibris Knowledgeworks</vt:lpstr>
      <vt:lpstr>BioOne content in WorldCat Knowledgebase</vt:lpstr>
      <vt:lpstr>BioOne content in GoKB</vt:lpstr>
      <vt:lpstr>Project Euclid content packages according to Project Euclid’s webpage</vt:lpstr>
      <vt:lpstr>Project Euclid content in ExLibris Knowledgeworks</vt:lpstr>
      <vt:lpstr>Project Euclid content in WorldCat Knowledgebase</vt:lpstr>
      <vt:lpstr>Project Euclid content in GOKb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ERM Systems: Emerging Trends, and Opportunities for Publisher/Vendor Partnerships</dc:title>
  <dc:creator>Lola Estelle</dc:creator>
  <cp:lastModifiedBy>Lola Estelle</cp:lastModifiedBy>
  <cp:revision>12</cp:revision>
  <dcterms:created xsi:type="dcterms:W3CDTF">2020-02-19T23:45:02Z</dcterms:created>
  <dcterms:modified xsi:type="dcterms:W3CDTF">2020-02-20T00:10:11Z</dcterms:modified>
</cp:coreProperties>
</file>