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1" r:id="rId3"/>
    <p:sldId id="280" r:id="rId4"/>
    <p:sldId id="265" r:id="rId5"/>
    <p:sldId id="272" r:id="rId6"/>
    <p:sldId id="271" r:id="rId7"/>
    <p:sldId id="274" r:id="rId8"/>
    <p:sldId id="283" r:id="rId9"/>
    <p:sldId id="284" r:id="rId10"/>
    <p:sldId id="282" r:id="rId11"/>
    <p:sldId id="263" r:id="rId12"/>
  </p:sldIdLst>
  <p:sldSz cx="12192000" cy="6858000"/>
  <p:notesSz cx="9305925" cy="7019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74C"/>
    <a:srgbClr val="EF1111"/>
    <a:srgbClr val="E11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1204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ABF95F1-1353-47D1-8C68-A5455F600646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1204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DEBF4096-FA22-444F-B464-413413036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58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1204" y="1"/>
            <a:ext cx="4032568" cy="352215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9688609B-8FCB-4AE2-90FD-E46169259F3B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0050" cy="2368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593" y="3378338"/>
            <a:ext cx="7444740" cy="276409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1204" y="6667711"/>
            <a:ext cx="4032568" cy="352214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F9783A45-0C6B-474B-B432-656BF79B9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362199" y="2073649"/>
            <a:ext cx="7696202" cy="35076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304800" y="304800"/>
            <a:ext cx="880533" cy="8065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59250" y="-38100"/>
            <a:ext cx="387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Cornell University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24001" y="32275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Working With</a:t>
            </a:r>
            <a:r>
              <a:rPr lang="en-US" sz="4400" baseline="0" dirty="0">
                <a:latin typeface="+mj-lt"/>
              </a:rPr>
              <a:t> Master Slides</a:t>
            </a:r>
            <a:endParaRPr lang="en-US" sz="4400" dirty="0">
              <a:latin typeface="+mj-lt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1523999" y="1298575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latin typeface="+mj-lt"/>
              </a:rPr>
              <a:t>This PowerPoint has been set up so all you have to do is add your information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62199" y="2073649"/>
            <a:ext cx="7629526" cy="350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There are </a:t>
            </a:r>
            <a:r>
              <a:rPr lang="en-US" sz="2400" u="sng" dirty="0">
                <a:latin typeface="+mj-lt"/>
              </a:rPr>
              <a:t>12</a:t>
            </a:r>
            <a:r>
              <a:rPr lang="en-US" sz="2400" dirty="0">
                <a:latin typeface="+mj-lt"/>
              </a:rPr>
              <a:t> preset slide layouts to choose from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To add a new slide: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Select </a:t>
            </a:r>
            <a:r>
              <a:rPr lang="en-US" sz="2000" i="1" dirty="0">
                <a:latin typeface="+mj-lt"/>
              </a:rPr>
              <a:t>New</a:t>
            </a:r>
            <a:r>
              <a:rPr lang="en-US" sz="2000" i="1" baseline="0" dirty="0">
                <a:latin typeface="+mj-lt"/>
              </a:rPr>
              <a:t> Slide </a:t>
            </a:r>
            <a:r>
              <a:rPr lang="en-US" sz="2000" baseline="0" dirty="0">
                <a:latin typeface="+mj-lt"/>
              </a:rPr>
              <a:t>from the Home menu at the top of the screen</a:t>
            </a:r>
            <a:endParaRPr lang="en-US" sz="2000" dirty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To change the layout of a slide: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Right click on the thumbnail of the slide on the left side of the screen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Select </a:t>
            </a:r>
            <a:r>
              <a:rPr lang="en-US" sz="2000" i="1" dirty="0">
                <a:latin typeface="+mj-lt"/>
              </a:rPr>
              <a:t>Layout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Select the desired layout from the pop-out menu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+mj-lt"/>
              </a:rPr>
              <a:t>To add text, simply click in the text box and begin typing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23999" y="5956240"/>
            <a:ext cx="9144001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latin typeface="+mj-lt"/>
              </a:rPr>
              <a:t>To find more images of the libraries, visit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www.flickr.com/libescope</a:t>
            </a:r>
          </a:p>
        </p:txBody>
      </p:sp>
    </p:spTree>
    <p:extLst>
      <p:ext uri="{BB962C8B-B14F-4D97-AF65-F5344CB8AC3E}">
        <p14:creationId xmlns:p14="http://schemas.microsoft.com/office/powerpoint/2010/main" val="1049470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106"/>
            <a:ext cx="12192000" cy="267283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screen b31b1b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566333" y="1219200"/>
            <a:ext cx="89789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itle 15"/>
          <p:cNvSpPr>
            <a:spLocks noGrp="1"/>
          </p:cNvSpPr>
          <p:nvPr>
            <p:ph type="title"/>
          </p:nvPr>
        </p:nvSpPr>
        <p:spPr>
          <a:xfrm>
            <a:off x="1566333" y="763091"/>
            <a:ext cx="8978900" cy="456109"/>
          </a:xfrm>
        </p:spPr>
        <p:txBody>
          <a:bodyPr>
            <a:noAutofit/>
          </a:bodyPr>
          <a:lstStyle>
            <a:lvl1pPr algn="ctr"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159250" y="-38100"/>
            <a:ext cx="387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180317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8579" y="6331637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304800" y="304800"/>
            <a:ext cx="880533" cy="8065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159250" y="-38100"/>
            <a:ext cx="387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Cornell University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442912"/>
            <a:ext cx="9144000" cy="538609"/>
          </a:xfrm>
        </p:spPr>
        <p:txBody>
          <a:bodyPr anchor="ctr" anchorCtr="1"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2"/>
          <p:cNvSpPr>
            <a:spLocks noGrp="1"/>
          </p:cNvSpPr>
          <p:nvPr>
            <p:ph sz="quarter" idx="14"/>
          </p:nvPr>
        </p:nvSpPr>
        <p:spPr>
          <a:xfrm>
            <a:off x="1754659" y="1408670"/>
            <a:ext cx="8723871" cy="46873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1230913"/>
            <a:ext cx="1135588" cy="968590"/>
          </a:xfrm>
          <a:prstGeom prst="rect">
            <a:avLst/>
          </a:prstGeom>
        </p:spPr>
      </p:pic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CD9A96FB-9DD5-2C4C-B729-FA6552965B96}"/>
              </a:ext>
            </a:extLst>
          </p:cNvPr>
          <p:cNvSpPr txBox="1">
            <a:spLocks/>
          </p:cNvSpPr>
          <p:nvPr userDrawn="1"/>
        </p:nvSpPr>
        <p:spPr>
          <a:xfrm>
            <a:off x="9166861" y="6333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Slide </a:t>
            </a:r>
            <a:fld id="{84CFD170-9CE2-4B41-BA66-6E600C532784}" type="slidenum">
              <a:rPr lang="en-US" smtClean="0"/>
              <a:t>‹#›</a:t>
            </a:fld>
            <a:r>
              <a:rPr lang="en-US" dirty="0"/>
              <a:t> of </a:t>
            </a:r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1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0" y="442912"/>
            <a:ext cx="9144000" cy="538609"/>
          </a:xfrm>
        </p:spPr>
        <p:txBody>
          <a:bodyPr anchor="ctr" anchorCtr="1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52400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2"/>
          <p:cNvSpPr>
            <a:spLocks noGrp="1"/>
          </p:cNvSpPr>
          <p:nvPr>
            <p:ph sz="quarter" idx="14"/>
          </p:nvPr>
        </p:nvSpPr>
        <p:spPr>
          <a:xfrm>
            <a:off x="2362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304800" y="304800"/>
            <a:ext cx="880533" cy="80653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159250" y="-38100"/>
            <a:ext cx="387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Cornell University</a:t>
            </a:r>
          </a:p>
        </p:txBody>
      </p:sp>
    </p:spTree>
    <p:extLst>
      <p:ext uri="{BB962C8B-B14F-4D97-AF65-F5344CB8AC3E}">
        <p14:creationId xmlns:p14="http://schemas.microsoft.com/office/powerpoint/2010/main" val="3782630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b="74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33400"/>
            <a:ext cx="4948711" cy="9906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3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4"/>
            <a:ext cx="12193411" cy="68587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9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/>
          <a:stretch/>
        </p:blipFill>
        <p:spPr>
          <a:xfrm>
            <a:off x="0" y="0"/>
            <a:ext cx="12192000" cy="693214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4503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8" cy="1037452"/>
          </a:xfrm>
          <a:prstGeom prst="rect">
            <a:avLst/>
          </a:prstGeom>
        </p:spPr>
      </p:pic>
      <p:sp>
        <p:nvSpPr>
          <p:cNvPr id="23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82600" y="2665959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4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580_07_119_selec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" r="4" b="14127"/>
          <a:stretch/>
        </p:blipFill>
        <p:spPr>
          <a:xfrm>
            <a:off x="-8468" y="0"/>
            <a:ext cx="12200468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8" cy="1037452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482600" y="3200422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9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57_12_052_selec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8" cy="1037452"/>
          </a:xfrm>
          <a:prstGeom prst="rect">
            <a:avLst/>
          </a:prstGeom>
        </p:spPr>
      </p:pic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28084" y="3200422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7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28084" y="3200422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8" cy="10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159250" y="-38100"/>
            <a:ext cx="3873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</a:rPr>
              <a:t>Cornell University</a:t>
            </a:r>
          </a:p>
        </p:txBody>
      </p:sp>
      <p:sp>
        <p:nvSpPr>
          <p:cNvPr id="13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8" cy="1037452"/>
          </a:xfrm>
          <a:prstGeom prst="rect">
            <a:avLst/>
          </a:prstGeom>
        </p:spPr>
      </p:pic>
      <p:sp>
        <p:nvSpPr>
          <p:cNvPr id="1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28084" y="2975749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79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" b="168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28084" y="3073400"/>
            <a:ext cx="4394200" cy="1066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9" cy="10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1638300" y="2438400"/>
            <a:ext cx="89154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itle 15"/>
          <p:cNvSpPr>
            <a:spLocks noGrp="1"/>
          </p:cNvSpPr>
          <p:nvPr>
            <p:ph type="title"/>
          </p:nvPr>
        </p:nvSpPr>
        <p:spPr>
          <a:xfrm>
            <a:off x="1638300" y="1828800"/>
            <a:ext cx="8915400" cy="609600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562726"/>
            <a:ext cx="5182769" cy="10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23 February 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12AA2-ABB3-46D1-956B-A6CD16A4A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3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49" r:id="rId3"/>
    <p:sldLayoutId id="2147483650" r:id="rId4"/>
    <p:sldLayoutId id="2147483651" r:id="rId5"/>
    <p:sldLayoutId id="2147483660" r:id="rId6"/>
    <p:sldLayoutId id="2147483662" r:id="rId7"/>
    <p:sldLayoutId id="2147483661" r:id="rId8"/>
    <p:sldLayoutId id="2147483652" r:id="rId9"/>
    <p:sldLayoutId id="2147483653" r:id="rId10"/>
    <p:sldLayoutId id="2147483655" r:id="rId11"/>
    <p:sldLayoutId id="2147483656" r:id="rId12"/>
    <p:sldLayoutId id="2147483657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5154" y="1631091"/>
            <a:ext cx="8914770" cy="203886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Georgia" panose="02040502050405020303" pitchFamily="18" charset="0"/>
              </a:rPr>
              <a:t>The Future of E-Resources Management:</a:t>
            </a:r>
            <a:br>
              <a:rPr lang="en-US" sz="4000" dirty="0" smtClean="0">
                <a:latin typeface="Georgia" panose="02040502050405020303" pitchFamily="18" charset="0"/>
              </a:rPr>
            </a:br>
            <a:r>
              <a:rPr lang="en-US" sz="4000" dirty="0" smtClean="0">
                <a:latin typeface="Georgia" panose="02040502050405020303" pitchFamily="18" charset="0"/>
              </a:rPr>
              <a:t>FOLIO ERM</a:t>
            </a:r>
            <a:endParaRPr lang="en-US" sz="4000" dirty="0">
              <a:latin typeface="Georgia" panose="02040502050405020303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6938" y="4627604"/>
            <a:ext cx="5417808" cy="203886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Peter McCracken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Acquisitions &amp; E-Resources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 Strategy Librarian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Cornell University Library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23 February 2020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08" y="6064739"/>
            <a:ext cx="2531669" cy="6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it Matters (to me)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754659" y="1408669"/>
            <a:ext cx="8723871" cy="5202195"/>
          </a:xfrm>
        </p:spPr>
        <p:txBody>
          <a:bodyPr>
            <a:normAutofit/>
          </a:bodyPr>
          <a:lstStyle/>
          <a:p>
            <a:r>
              <a:rPr lang="en-US" dirty="0" smtClean="0"/>
              <a:t>A true paradigm shift in library software development</a:t>
            </a:r>
          </a:p>
          <a:p>
            <a:pPr lvl="1"/>
            <a:r>
              <a:rPr lang="en-US" dirty="0" smtClean="0"/>
              <a:t>Continual interactions with librarians, vendors, developers, product managers, and others</a:t>
            </a:r>
          </a:p>
          <a:p>
            <a:pPr lvl="1"/>
            <a:r>
              <a:rPr lang="en-US" dirty="0" smtClean="0"/>
              <a:t>Build or contract for solutions not otherwise available</a:t>
            </a:r>
          </a:p>
          <a:p>
            <a:pPr lvl="1"/>
            <a:endParaRPr lang="en-US" dirty="0"/>
          </a:p>
          <a:p>
            <a:r>
              <a:rPr lang="en-US" dirty="0" smtClean="0"/>
              <a:t>A true community to make it succeed</a:t>
            </a:r>
          </a:p>
          <a:p>
            <a:pPr lvl="1"/>
            <a:r>
              <a:rPr lang="en-US" dirty="0" smtClean="0"/>
              <a:t>Large enough now to survive if some choose to end support or participation</a:t>
            </a:r>
          </a:p>
          <a:p>
            <a:pPr lvl="1"/>
            <a:r>
              <a:rPr lang="en-US" dirty="0" smtClean="0"/>
              <a:t>Continually growing; anyone can implement</a:t>
            </a:r>
          </a:p>
          <a:p>
            <a:pPr lvl="1"/>
            <a:endParaRPr lang="en-US" dirty="0"/>
          </a:p>
          <a:p>
            <a:r>
              <a:rPr lang="en-US" dirty="0" smtClean="0"/>
              <a:t>A financially responsible and viable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5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5749" y="1828799"/>
            <a:ext cx="8450477" cy="380588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Thanks for your time and attention.</a:t>
            </a:r>
          </a:p>
          <a:p>
            <a:r>
              <a:rPr lang="en-US" sz="3600" dirty="0">
                <a:latin typeface="Georgia" panose="02040502050405020303" pitchFamily="18" charset="0"/>
              </a:rPr>
              <a:t>Questions? Comments? Thoughts?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Peter McCracken</a:t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>phm64@cornell.edu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ERM Background at Cornell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Using Voyager, for nearly 20 years</a:t>
            </a:r>
          </a:p>
          <a:p>
            <a:pPr lvl="1"/>
            <a:r>
              <a:rPr lang="en-US" dirty="0" err="1" smtClean="0"/>
              <a:t>Blacklight</a:t>
            </a:r>
            <a:r>
              <a:rPr lang="en-US" dirty="0" smtClean="0"/>
              <a:t> layer on top </a:t>
            </a:r>
            <a:r>
              <a:rPr lang="en-US" dirty="0" smtClean="0"/>
              <a:t>of Voyager for about six years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ProQuest/Serials Solutions tools for last </a:t>
            </a:r>
            <a:r>
              <a:rPr lang="en-US" dirty="0" smtClean="0"/>
              <a:t>10-15 years</a:t>
            </a:r>
            <a:r>
              <a:rPr lang="en-US" dirty="0" smtClean="0"/>
              <a:t>, including </a:t>
            </a:r>
            <a:r>
              <a:rPr lang="en-US" dirty="0" err="1" smtClean="0"/>
              <a:t>Intota</a:t>
            </a:r>
            <a:r>
              <a:rPr lang="en-US" dirty="0" smtClean="0"/>
              <a:t> </a:t>
            </a:r>
            <a:r>
              <a:rPr lang="en-US" dirty="0" smtClean="0"/>
              <a:t>from 2015 to 2019</a:t>
            </a:r>
            <a:endParaRPr lang="en-US" dirty="0" smtClean="0"/>
          </a:p>
          <a:p>
            <a:pPr lvl="1"/>
            <a:r>
              <a:rPr lang="en-US" dirty="0" smtClean="0"/>
              <a:t>III ERM before </a:t>
            </a:r>
            <a:r>
              <a:rPr lang="en-US" dirty="0" smtClean="0"/>
              <a:t>that, ca.2004 to 2015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 excited by Alma; what other options existed?</a:t>
            </a:r>
          </a:p>
          <a:p>
            <a:pPr lvl="1"/>
            <a:r>
              <a:rPr lang="en-US" dirty="0" smtClean="0"/>
              <a:t>Joined OLE just before it pivoted to FOLIO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FOLIO 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FOLIO = The Future Of Libraries Is Open</a:t>
            </a:r>
          </a:p>
          <a:p>
            <a:endParaRPr lang="en-US" dirty="0"/>
          </a:p>
          <a:p>
            <a:r>
              <a:rPr lang="en-US" dirty="0"/>
              <a:t>An </a:t>
            </a:r>
            <a:r>
              <a:rPr lang="en-US" u="sng" dirty="0"/>
              <a:t>open source</a:t>
            </a:r>
            <a:r>
              <a:rPr lang="en-US" dirty="0"/>
              <a:t> </a:t>
            </a:r>
            <a:r>
              <a:rPr lang="en-US" u="sng" dirty="0"/>
              <a:t>library services platform</a:t>
            </a:r>
          </a:p>
          <a:p>
            <a:pPr lvl="1"/>
            <a:r>
              <a:rPr lang="en-US" dirty="0"/>
              <a:t>Open source: freely downloadable software, useable by anyone</a:t>
            </a:r>
          </a:p>
          <a:p>
            <a:pPr lvl="1"/>
            <a:r>
              <a:rPr lang="en-US" dirty="0"/>
              <a:t>“FREE”:  Think “free puppy”, not “free beer”</a:t>
            </a:r>
          </a:p>
          <a:p>
            <a:r>
              <a:rPr lang="en-US" dirty="0"/>
              <a:t>Provides back-end library services:</a:t>
            </a:r>
          </a:p>
          <a:p>
            <a:pPr lvl="1"/>
            <a:r>
              <a:rPr lang="en-US" dirty="0"/>
              <a:t>Circulation; acquisition; patron management; cataloging; vendor management; etc.</a:t>
            </a:r>
          </a:p>
          <a:p>
            <a:pPr lvl="1"/>
            <a:r>
              <a:rPr lang="en-US" dirty="0"/>
              <a:t>No patron-facing interface – we use </a:t>
            </a:r>
            <a:r>
              <a:rPr lang="en-US" dirty="0" err="1"/>
              <a:t>Blacklight</a:t>
            </a:r>
            <a:r>
              <a:rPr lang="en-US" dirty="0"/>
              <a:t> on top of Voyager at present; will continue to do so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28" y="1198762"/>
            <a:ext cx="2572779" cy="14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FOLIO: How is it different?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Actually, truly, honestly – for real, this time – designed by librarians </a:t>
            </a:r>
          </a:p>
          <a:p>
            <a:pPr lvl="1"/>
            <a:r>
              <a:rPr lang="en-US" dirty="0"/>
              <a:t>Special Interest Groups (SIGs) provide constant and continual feedback to product owners and developers</a:t>
            </a:r>
          </a:p>
          <a:p>
            <a:pPr lvl="1"/>
            <a:endParaRPr lang="en-US" dirty="0"/>
          </a:p>
          <a:p>
            <a:r>
              <a:rPr lang="en-US" dirty="0"/>
              <a:t>Truly open development</a:t>
            </a:r>
          </a:p>
          <a:p>
            <a:pPr lvl="1"/>
            <a:r>
              <a:rPr lang="en-US" dirty="0"/>
              <a:t>Anyone can participate in development, or watch recordings of practically every SIG meeting, sprint review, and more</a:t>
            </a:r>
          </a:p>
          <a:p>
            <a:pPr lvl="1"/>
            <a:r>
              <a:rPr lang="en-US" dirty="0"/>
              <a:t>Regular outreach programs with updates on development</a:t>
            </a:r>
          </a:p>
          <a:p>
            <a:endParaRPr lang="en-US" dirty="0"/>
          </a:p>
          <a:p>
            <a:r>
              <a:rPr lang="en-US" dirty="0"/>
              <a:t>Choose a vendor to support your implementation, not the product</a:t>
            </a:r>
          </a:p>
        </p:txBody>
      </p:sp>
    </p:spTree>
    <p:extLst>
      <p:ext uri="{BB962C8B-B14F-4D97-AF65-F5344CB8AC3E}">
        <p14:creationId xmlns:p14="http://schemas.microsoft.com/office/powerpoint/2010/main" val="1554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FOLIO Organizational Structure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2EBAA1-E50B-2F4C-8953-4ADB926D5BA4}"/>
              </a:ext>
            </a:extLst>
          </p:cNvPr>
          <p:cNvSpPr/>
          <p:nvPr/>
        </p:nvSpPr>
        <p:spPr>
          <a:xfrm>
            <a:off x="3888260" y="1143000"/>
            <a:ext cx="4416552" cy="762000"/>
          </a:xfrm>
          <a:prstGeom prst="roundRect">
            <a:avLst/>
          </a:prstGeom>
          <a:solidFill>
            <a:srgbClr val="FF674C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ebuchet MS" panose="020B0703020202090204" pitchFamily="34" charset="0"/>
              </a:rPr>
              <a:t>Product Council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615BDE5-C362-084D-9B5D-070720EDE53B}"/>
              </a:ext>
            </a:extLst>
          </p:cNvPr>
          <p:cNvSpPr/>
          <p:nvPr/>
        </p:nvSpPr>
        <p:spPr>
          <a:xfrm>
            <a:off x="1132703" y="20574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Privacy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B141EF6-2EEC-D348-94BE-37642271287D}"/>
              </a:ext>
            </a:extLst>
          </p:cNvPr>
          <p:cNvSpPr/>
          <p:nvPr/>
        </p:nvSpPr>
        <p:spPr>
          <a:xfrm>
            <a:off x="1132703" y="28956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Reporting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5A7CAB3-83EA-1547-AC19-C9F6135AB5FB}"/>
              </a:ext>
            </a:extLst>
          </p:cNvPr>
          <p:cNvSpPr/>
          <p:nvPr/>
        </p:nvSpPr>
        <p:spPr>
          <a:xfrm>
            <a:off x="1132703" y="37338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Resource Management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6E46C5D-04F2-0449-A52D-9C2481AB3FB2}"/>
              </a:ext>
            </a:extLst>
          </p:cNvPr>
          <p:cNvSpPr/>
          <p:nvPr/>
        </p:nvSpPr>
        <p:spPr>
          <a:xfrm>
            <a:off x="3745167" y="20574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Reporting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9F25D7C-D338-EF48-BB6E-81E4CA13150C}"/>
              </a:ext>
            </a:extLst>
          </p:cNvPr>
          <p:cNvSpPr/>
          <p:nvPr/>
        </p:nvSpPr>
        <p:spPr>
          <a:xfrm>
            <a:off x="3745167" y="28956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User Access &amp; Management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C19400D-F69B-424E-ABC6-82368E2F3118}"/>
              </a:ext>
            </a:extLst>
          </p:cNvPr>
          <p:cNvSpPr/>
          <p:nvPr/>
        </p:nvSpPr>
        <p:spPr>
          <a:xfrm>
            <a:off x="3745167" y="37338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Metadata Management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013278B-A15F-7642-B8B4-FC10FA36FCD3}"/>
              </a:ext>
            </a:extLst>
          </p:cNvPr>
          <p:cNvSpPr/>
          <p:nvPr/>
        </p:nvSpPr>
        <p:spPr>
          <a:xfrm>
            <a:off x="6630473" y="20574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Consortia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1A16BAE-81BF-E54B-8AEE-EBD90CDFD987}"/>
              </a:ext>
            </a:extLst>
          </p:cNvPr>
          <p:cNvSpPr/>
          <p:nvPr/>
        </p:nvSpPr>
        <p:spPr>
          <a:xfrm>
            <a:off x="6630473" y="28956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rebuchet MS" panose="020B0703020202090204" pitchFamily="34" charset="0"/>
              </a:rPr>
              <a:t>SysOps</a:t>
            </a:r>
            <a:r>
              <a:rPr lang="en-US" dirty="0">
                <a:latin typeface="Trebuchet MS" panose="020B0703020202090204" pitchFamily="34" charset="0"/>
              </a:rPr>
              <a:t> &amp; Management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6418C69-92A8-0B44-BAAC-9ADB00F29552}"/>
              </a:ext>
            </a:extLst>
          </p:cNvPr>
          <p:cNvSpPr/>
          <p:nvPr/>
        </p:nvSpPr>
        <p:spPr>
          <a:xfrm>
            <a:off x="6630473" y="37338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Accessibility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C3D3759-FDA5-734D-A0A7-2AFB717808FC}"/>
              </a:ext>
            </a:extLst>
          </p:cNvPr>
          <p:cNvSpPr/>
          <p:nvPr/>
        </p:nvSpPr>
        <p:spPr>
          <a:xfrm>
            <a:off x="8947366" y="20574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International-</a:t>
            </a:r>
            <a:r>
              <a:rPr lang="en-US" dirty="0" err="1">
                <a:latin typeface="Trebuchet MS" panose="020B0703020202090204" pitchFamily="34" charset="0"/>
              </a:rPr>
              <a:t>ization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A02D635-E310-B447-BE03-4C0DBA03FA09}"/>
              </a:ext>
            </a:extLst>
          </p:cNvPr>
          <p:cNvSpPr/>
          <p:nvPr/>
        </p:nvSpPr>
        <p:spPr>
          <a:xfrm>
            <a:off x="1434455" y="45720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rebuchet MS" panose="020B0703020202090204" pitchFamily="34" charset="0"/>
              </a:rPr>
              <a:t>eHoldings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B0614E41-C159-0B4D-9476-837E94F5651A}"/>
              </a:ext>
            </a:extLst>
          </p:cNvPr>
          <p:cNvSpPr/>
          <p:nvPr/>
        </p:nvSpPr>
        <p:spPr>
          <a:xfrm>
            <a:off x="1434455" y="51054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ERM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2EE20E6-E0D4-164F-BEC3-43228CD081F4}"/>
              </a:ext>
            </a:extLst>
          </p:cNvPr>
          <p:cNvSpPr/>
          <p:nvPr/>
        </p:nvSpPr>
        <p:spPr>
          <a:xfrm>
            <a:off x="4049967" y="45720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Batch Loader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3B68C14-F843-CC4E-96AB-433BE925B847}"/>
              </a:ext>
            </a:extLst>
          </p:cNvPr>
          <p:cNvSpPr/>
          <p:nvPr/>
        </p:nvSpPr>
        <p:spPr>
          <a:xfrm>
            <a:off x="4049967" y="51054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Inventory App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5B90569-FF48-BB4A-ABD6-752619F30F85}"/>
              </a:ext>
            </a:extLst>
          </p:cNvPr>
          <p:cNvSpPr/>
          <p:nvPr/>
        </p:nvSpPr>
        <p:spPr>
          <a:xfrm>
            <a:off x="8947366" y="2895600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Resource Access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367BE61-C1F3-0F4D-ABBF-2C9628F61C1D}"/>
              </a:ext>
            </a:extLst>
          </p:cNvPr>
          <p:cNvSpPr/>
          <p:nvPr/>
        </p:nvSpPr>
        <p:spPr>
          <a:xfrm>
            <a:off x="1434455" y="56388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Tags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858F1A0-FD77-7F44-BC99-6B795D825F27}"/>
              </a:ext>
            </a:extLst>
          </p:cNvPr>
          <p:cNvSpPr/>
          <p:nvPr/>
        </p:nvSpPr>
        <p:spPr>
          <a:xfrm>
            <a:off x="9160726" y="37338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Loans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DC9E23D-73D9-BF45-B2E0-96ECF6FB4EDA}"/>
              </a:ext>
            </a:extLst>
          </p:cNvPr>
          <p:cNvSpPr/>
          <p:nvPr/>
        </p:nvSpPr>
        <p:spPr>
          <a:xfrm>
            <a:off x="9160726" y="42672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Reserves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8395A53-6160-354D-AC7E-9E72ABC1598F}"/>
              </a:ext>
            </a:extLst>
          </p:cNvPr>
          <p:cNvSpPr/>
          <p:nvPr/>
        </p:nvSpPr>
        <p:spPr>
          <a:xfrm>
            <a:off x="9160726" y="48006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Printing Slips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A3747A7-2530-8C4E-8DA0-D969D3490F2E}"/>
              </a:ext>
            </a:extLst>
          </p:cNvPr>
          <p:cNvSpPr/>
          <p:nvPr/>
        </p:nvSpPr>
        <p:spPr>
          <a:xfrm>
            <a:off x="9160726" y="53340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Requests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FD5B472-121B-7E48-9912-E43D29FE6460}"/>
              </a:ext>
            </a:extLst>
          </p:cNvPr>
          <p:cNvSpPr/>
          <p:nvPr/>
        </p:nvSpPr>
        <p:spPr>
          <a:xfrm>
            <a:off x="9160726" y="58674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Calendar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7487B60-1E9D-2244-A895-D59F657E3D25}"/>
              </a:ext>
            </a:extLst>
          </p:cNvPr>
          <p:cNvSpPr/>
          <p:nvPr/>
        </p:nvSpPr>
        <p:spPr>
          <a:xfrm>
            <a:off x="4053015" y="5638800"/>
            <a:ext cx="1691640" cy="4572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rebuchet MS" panose="020B0703020202090204" pitchFamily="34" charset="0"/>
              </a:rPr>
              <a:t>MARCcat</a:t>
            </a:r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86418C69-92A8-0B44-BAAC-9ADB00F29552}"/>
              </a:ext>
            </a:extLst>
          </p:cNvPr>
          <p:cNvSpPr/>
          <p:nvPr/>
        </p:nvSpPr>
        <p:spPr>
          <a:xfrm>
            <a:off x="6634592" y="4578181"/>
            <a:ext cx="1676400" cy="762000"/>
          </a:xfrm>
          <a:prstGeom prst="roundRect">
            <a:avLst/>
          </a:prstGeom>
          <a:solidFill>
            <a:srgbClr val="FF674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rebuchet MS" panose="020B0703020202090204" pitchFamily="34" charset="0"/>
              </a:rPr>
              <a:t>Public Library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EB2EBAA1-E50B-2F4C-8953-4ADB926D5BA4}"/>
              </a:ext>
            </a:extLst>
          </p:cNvPr>
          <p:cNvSpPr/>
          <p:nvPr/>
        </p:nvSpPr>
        <p:spPr>
          <a:xfrm>
            <a:off x="8649731" y="1272745"/>
            <a:ext cx="3052118" cy="605481"/>
          </a:xfrm>
          <a:prstGeom prst="roundRect">
            <a:avLst/>
          </a:prstGeom>
          <a:solidFill>
            <a:srgbClr val="FF674C"/>
          </a:solidFill>
          <a:ln>
            <a:solidFill>
              <a:srgbClr val="C0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rebuchet MS" panose="020B0703020202090204" pitchFamily="34" charset="0"/>
              </a:rPr>
              <a:t>Technical Council</a:t>
            </a:r>
          </a:p>
        </p:txBody>
      </p:sp>
    </p:spTree>
    <p:extLst>
      <p:ext uri="{BB962C8B-B14F-4D97-AF65-F5344CB8AC3E}">
        <p14:creationId xmlns:p14="http://schemas.microsoft.com/office/powerpoint/2010/main" val="359850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FOLIO at Cornell - Development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Many leadership and development roles in FOLIO</a:t>
            </a:r>
          </a:p>
          <a:p>
            <a:pPr lvl="1"/>
            <a:r>
              <a:rPr lang="en-US" dirty="0"/>
              <a:t>Chair of Product Council</a:t>
            </a:r>
          </a:p>
          <a:p>
            <a:pPr lvl="1"/>
            <a:r>
              <a:rPr lang="en-US" dirty="0"/>
              <a:t>Project Manager, Open Library Environment</a:t>
            </a:r>
          </a:p>
          <a:p>
            <a:pPr lvl="1"/>
            <a:r>
              <a:rPr lang="en-US" dirty="0"/>
              <a:t>Convener of Metadata Management SIG</a:t>
            </a:r>
          </a:p>
          <a:p>
            <a:pPr lvl="1"/>
            <a:r>
              <a:rPr lang="en-US" dirty="0"/>
              <a:t>Convener of Reporting SIG</a:t>
            </a:r>
          </a:p>
          <a:p>
            <a:pPr lvl="1"/>
            <a:r>
              <a:rPr lang="en-US" dirty="0"/>
              <a:t>Membership in every SIG except Consortia and Public Library</a:t>
            </a:r>
          </a:p>
          <a:p>
            <a:pPr lvl="1"/>
            <a:r>
              <a:rPr lang="en-US" dirty="0"/>
              <a:t>Between 4 &amp; 6 developers committed to writing FOLIO code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FOLIO at Cornell - Implementation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1754659" y="1408669"/>
            <a:ext cx="8723871" cy="5202195"/>
          </a:xfrm>
        </p:spPr>
        <p:txBody>
          <a:bodyPr>
            <a:normAutofit/>
          </a:bodyPr>
          <a:lstStyle/>
          <a:p>
            <a:r>
              <a:rPr lang="en-US" dirty="0"/>
              <a:t>Cornell </a:t>
            </a:r>
            <a:r>
              <a:rPr lang="en-US" dirty="0" smtClean="0"/>
              <a:t>went live in October 2019; expanded work began in last two weeks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Now populating FOLIO ERM</a:t>
            </a:r>
            <a:endParaRPr lang="en-US" dirty="0"/>
          </a:p>
          <a:p>
            <a:pPr lvl="1"/>
            <a:r>
              <a:rPr lang="en-US" dirty="0" smtClean="0"/>
              <a:t>Agreements, licenses, organizations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Full FOLIO coming </a:t>
            </a:r>
            <a:r>
              <a:rPr lang="en-US" dirty="0"/>
              <a:t>in July 2021</a:t>
            </a:r>
          </a:p>
          <a:p>
            <a:pPr lvl="1"/>
            <a:r>
              <a:rPr lang="en-US" dirty="0"/>
              <a:t>Circulation, acquisitions, cataloging, organizations (CRM),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In October, we decided to delay from July 2020 to July 2021</a:t>
            </a:r>
          </a:p>
        </p:txBody>
      </p:sp>
    </p:spTree>
    <p:extLst>
      <p:ext uri="{BB962C8B-B14F-4D97-AF65-F5344CB8AC3E}">
        <p14:creationId xmlns:p14="http://schemas.microsoft.com/office/powerpoint/2010/main" val="3076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45" y="1020305"/>
            <a:ext cx="7707013" cy="530726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Screen Shots / Examples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14" y="1036429"/>
            <a:ext cx="7721854" cy="5307262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7" y="1014983"/>
            <a:ext cx="7747854" cy="5339163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00" y="1038414"/>
            <a:ext cx="7736183" cy="5325063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071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February 2020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Screen Shots / Examples</a:t>
            </a:r>
            <a:endParaRPr lang="en-US" dirty="0"/>
          </a:p>
        </p:txBody>
      </p:sp>
      <p:pic>
        <p:nvPicPr>
          <p:cNvPr id="5" name="folio-license-over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6395" y="1074833"/>
            <a:ext cx="8133417" cy="5612838"/>
          </a:xfrm>
          <a:prstGeom prst="rect">
            <a:avLst/>
          </a:prstGeom>
        </p:spPr>
      </p:pic>
      <p:pic>
        <p:nvPicPr>
          <p:cNvPr id="10" name="folio-eholdings-overvie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1162" y="1059616"/>
            <a:ext cx="8218002" cy="56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6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516</Words>
  <Application>Microsoft Office PowerPoint</Application>
  <PresentationFormat>Widescreen</PresentationFormat>
  <Paragraphs>101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Helvetica</vt:lpstr>
      <vt:lpstr>Times New Roman</vt:lpstr>
      <vt:lpstr>Trebuchet MS</vt:lpstr>
      <vt:lpstr>Office Theme</vt:lpstr>
      <vt:lpstr>The Future of E-Resources Management: FOLIO ERM</vt:lpstr>
      <vt:lpstr>ERM Background at Cornell</vt:lpstr>
      <vt:lpstr>FOLIO Background</vt:lpstr>
      <vt:lpstr>FOLIO: How is it different?</vt:lpstr>
      <vt:lpstr>FOLIO Organizational Structure</vt:lpstr>
      <vt:lpstr>FOLIO at Cornell - Development</vt:lpstr>
      <vt:lpstr>FOLIO at Cornell - Implementation</vt:lpstr>
      <vt:lpstr>Screen Shots / Examples</vt:lpstr>
      <vt:lpstr>Screen Shots / Examples</vt:lpstr>
      <vt:lpstr>Why it Matters (to me)</vt:lpstr>
      <vt:lpstr>PowerPoint Presentation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LIB-Comm-Student</dc:creator>
  <cp:lastModifiedBy>Peter McCracken</cp:lastModifiedBy>
  <cp:revision>85</cp:revision>
  <cp:lastPrinted>2020-02-18T19:20:38Z</cp:lastPrinted>
  <dcterms:created xsi:type="dcterms:W3CDTF">2018-03-06T16:49:20Z</dcterms:created>
  <dcterms:modified xsi:type="dcterms:W3CDTF">2020-02-21T20:50:58Z</dcterms:modified>
</cp:coreProperties>
</file>